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39" r:id="rId2"/>
    <p:sldId id="272" r:id="rId3"/>
    <p:sldId id="321" r:id="rId4"/>
    <p:sldId id="324" r:id="rId5"/>
    <p:sldId id="331" r:id="rId6"/>
    <p:sldId id="353" r:id="rId7"/>
    <p:sldId id="332" r:id="rId8"/>
    <p:sldId id="278" r:id="rId9"/>
    <p:sldId id="356" r:id="rId10"/>
    <p:sldId id="282" r:id="rId11"/>
    <p:sldId id="354" r:id="rId12"/>
    <p:sldId id="275" r:id="rId13"/>
    <p:sldId id="336" r:id="rId14"/>
    <p:sldId id="352" r:id="rId15"/>
    <p:sldId id="355" r:id="rId16"/>
    <p:sldId id="338" r:id="rId17"/>
    <p:sldId id="325" r:id="rId18"/>
    <p:sldId id="292" r:id="rId19"/>
    <p:sldId id="347" r:id="rId20"/>
    <p:sldId id="343" r:id="rId21"/>
    <p:sldId id="348" r:id="rId22"/>
    <p:sldId id="314" r:id="rId23"/>
    <p:sldId id="350" r:id="rId24"/>
    <p:sldId id="317" r:id="rId25"/>
    <p:sldId id="341" r:id="rId26"/>
    <p:sldId id="334" r:id="rId27"/>
    <p:sldId id="333" r:id="rId28"/>
    <p:sldId id="328" r:id="rId29"/>
    <p:sldId id="329" r:id="rId30"/>
    <p:sldId id="326" r:id="rId31"/>
    <p:sldId id="349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BD805"/>
    <a:srgbClr val="E6FE02"/>
    <a:srgbClr val="FFDB01"/>
    <a:srgbClr val="000000"/>
    <a:srgbClr val="007434"/>
    <a:srgbClr val="799600"/>
    <a:srgbClr val="B9E700"/>
    <a:srgbClr val="11FF28"/>
    <a:srgbClr val="FFCC66"/>
    <a:srgbClr val="CFCEBB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171" autoAdjust="0"/>
    <p:restoredTop sz="89765" autoAdjust="0"/>
  </p:normalViewPr>
  <p:slideViewPr>
    <p:cSldViewPr>
      <p:cViewPr varScale="1">
        <p:scale>
          <a:sx n="49" d="100"/>
          <a:sy n="49" d="100"/>
        </p:scale>
        <p:origin x="-5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5B6A428-018D-49AA-9479-244E96651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E8E23-C993-4BAD-9FD5-766052DE7F92}" type="datetimeFigureOut">
              <a:rPr lang="en-US" smtClean="0"/>
              <a:pPr/>
              <a:t>2/18/2010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2EE4E-7DFA-405D-B3E3-C7C871FA3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2EE4E-7DFA-405D-B3E3-C7C871FA330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2EE4E-7DFA-405D-B3E3-C7C871FA330B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2EE4E-7DFA-405D-B3E3-C7C871FA330B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2EE4E-7DFA-405D-B3E3-C7C871FA330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2EE4E-7DFA-405D-B3E3-C7C871FA330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2EE4E-7DFA-405D-B3E3-C7C871FA330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2EE4E-7DFA-405D-B3E3-C7C871FA330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2EE4E-7DFA-405D-B3E3-C7C871FA330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2EE4E-7DFA-405D-B3E3-C7C871FA330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2EE4E-7DFA-405D-B3E3-C7C871FA330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2EE4E-7DFA-405D-B3E3-C7C871FA330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2EE4E-7DFA-405D-B3E3-C7C871FA330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2EE4E-7DFA-405D-B3E3-C7C871FA330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2EE4E-7DFA-405D-B3E3-C7C871FA330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2EE4E-7DFA-405D-B3E3-C7C871FA330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3957935"/>
            <a:ext cx="4954587" cy="11181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2587" y="5253335"/>
            <a:ext cx="4954587" cy="461665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49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049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24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24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391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6D6CB-4733-43E9-8B82-ECD41D7BAA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9pPr>
    </p:titleStyle>
    <p:bodyStyle>
      <a:lvl1pPr marL="344488" indent="-344488" algn="l" rtl="0" fontAlgn="base">
        <a:spcBef>
          <a:spcPct val="20000"/>
        </a:spcBef>
        <a:spcAft>
          <a:spcPct val="0"/>
        </a:spcAft>
        <a:buSzPct val="100000"/>
        <a:buBlip>
          <a:blip r:embed="rId14"/>
        </a:buBlip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42900" algn="l" rtl="0" fontAlgn="base">
        <a:spcBef>
          <a:spcPct val="20000"/>
        </a:spcBef>
        <a:spcAft>
          <a:spcPct val="0"/>
        </a:spcAft>
        <a:buSzPct val="100000"/>
        <a:buBlip>
          <a:blip r:embed="rId14"/>
        </a:buBlip>
        <a:defRPr sz="2000" b="1">
          <a:solidFill>
            <a:schemeClr val="tx1"/>
          </a:solidFill>
          <a:latin typeface="+mn-lt"/>
        </a:defRPr>
      </a:lvl2pPr>
      <a:lvl3pPr marL="1371600" indent="-282575" algn="l" rtl="0" fontAlgn="base">
        <a:spcBef>
          <a:spcPct val="20000"/>
        </a:spcBef>
        <a:spcAft>
          <a:spcPct val="0"/>
        </a:spcAft>
        <a:buSzPct val="100000"/>
        <a:buBlip>
          <a:blip r:embed="rId14"/>
        </a:buBlip>
        <a:defRPr b="1">
          <a:solidFill>
            <a:schemeClr val="tx1"/>
          </a:solidFill>
          <a:latin typeface="+mn-lt"/>
        </a:defRPr>
      </a:lvl3pPr>
      <a:lvl4pPr marL="1774825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11772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749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30321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893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9465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0"/>
            <a:ext cx="9144000" cy="4125913"/>
            <a:chOff x="0" y="0"/>
            <a:chExt cx="5760" cy="2599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198"/>
              <a:ext cx="628" cy="1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497" cy="1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103" name="Rectangle 7"/>
            <p:cNvSpPr>
              <a:spLocks noChangeArrowheads="1"/>
            </p:cNvSpPr>
            <p:nvPr/>
          </p:nvSpPr>
          <p:spPr bwMode="auto">
            <a:xfrm>
              <a:off x="1497" y="0"/>
              <a:ext cx="4263" cy="604"/>
            </a:xfrm>
            <a:prstGeom prst="rect">
              <a:avLst/>
            </a:prstGeom>
            <a:solidFill>
              <a:srgbClr val="94B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04" name="Line 8"/>
            <p:cNvSpPr>
              <a:spLocks noChangeShapeType="1"/>
            </p:cNvSpPr>
            <p:nvPr/>
          </p:nvSpPr>
          <p:spPr bwMode="auto">
            <a:xfrm>
              <a:off x="1464" y="604"/>
              <a:ext cx="4296" cy="0"/>
            </a:xfrm>
            <a:prstGeom prst="line">
              <a:avLst/>
            </a:prstGeom>
            <a:noFill/>
            <a:ln w="19050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4100" y="0"/>
            <a:ext cx="30099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itle 3"/>
          <p:cNvSpPr>
            <a:spLocks noGrp="1"/>
          </p:cNvSpPr>
          <p:nvPr>
            <p:ph type="ctrTitle"/>
          </p:nvPr>
        </p:nvSpPr>
        <p:spPr>
          <a:xfrm>
            <a:off x="381000" y="1905000"/>
            <a:ext cx="8763000" cy="1631216"/>
          </a:xfrm>
        </p:spPr>
        <p:txBody>
          <a:bodyPr/>
          <a:lstStyle/>
          <a:p>
            <a:r>
              <a:rPr lang="fi-FI" sz="5000" smtClean="0">
                <a:ln w="635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Efficient Sparse</a:t>
            </a:r>
            <a:br>
              <a:rPr lang="fi-FI" sz="5000" smtClean="0">
                <a:ln w="635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fi-FI" sz="5000" smtClean="0">
                <a:ln w="635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Voxel Octrees</a:t>
            </a:r>
            <a:endParaRPr lang="en-US" sz="5000" smtClean="0">
              <a:ln w="6350"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20" name="Suora yhdysviiva 19"/>
          <p:cNvCxnSpPr/>
          <p:nvPr/>
        </p:nvCxnSpPr>
        <p:spPr>
          <a:xfrm>
            <a:off x="1377950" y="958850"/>
            <a:ext cx="7766050" cy="794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38100" algn="ctr" rotWithShape="0">
              <a:prstClr val="black">
                <a:alpha val="7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ubtitle 4"/>
          <p:cNvSpPr>
            <a:spLocks noGrp="1"/>
          </p:cNvSpPr>
          <p:nvPr>
            <p:ph type="subTitle" idx="1"/>
          </p:nvPr>
        </p:nvSpPr>
        <p:spPr>
          <a:xfrm>
            <a:off x="381000" y="4191000"/>
            <a:ext cx="8763000" cy="1040285"/>
          </a:xfrm>
        </p:spPr>
        <p:txBody>
          <a:bodyPr/>
          <a:lstStyle/>
          <a:p>
            <a:r>
              <a:rPr lang="fi-FI" sz="28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Samuli Laine       Tero Karras</a:t>
            </a:r>
          </a:p>
          <a:p>
            <a:r>
              <a:rPr lang="fi-FI" sz="28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NVIDIA Research</a:t>
            </a:r>
          </a:p>
        </p:txBody>
      </p:sp>
      <p:pic>
        <p:nvPicPr>
          <p:cNvPr id="53" name="Picture 4" descr="NVLogo_3D_H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16738" y="6351587"/>
            <a:ext cx="2227262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584775"/>
          </a:xfrm>
        </p:spPr>
        <p:txBody>
          <a:bodyPr/>
          <a:lstStyle/>
          <a:p>
            <a:r>
              <a:rPr lang="en-US" smtClean="0"/>
              <a:t>Contours in Action</a:t>
            </a:r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295400"/>
            <a:ext cx="432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295400"/>
            <a:ext cx="432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61722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C000"/>
                </a:solidFill>
              </a:rPr>
              <a:t>Note: low-resolution voxelization!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152400" y="5638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No contours</a:t>
            </a:r>
            <a:endParaRPr lang="en-US"/>
          </a:p>
        </p:txBody>
      </p:sp>
      <p:sp>
        <p:nvSpPr>
          <p:cNvPr id="8" name="TextBox 6"/>
          <p:cNvSpPr txBox="1"/>
          <p:nvPr/>
        </p:nvSpPr>
        <p:spPr>
          <a:xfrm>
            <a:off x="4648200" y="5638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With contours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Compression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28" name="Sisällön paikkamerkki 1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5181600"/>
          </a:xfrm>
        </p:spPr>
        <p:txBody>
          <a:bodyPr/>
          <a:lstStyle/>
          <a:p>
            <a:r>
              <a:rPr lang="en-US" smtClean="0"/>
              <a:t>Pointers as 15-bit offsets</a:t>
            </a:r>
          </a:p>
          <a:p>
            <a:pPr lvl="1"/>
            <a:r>
              <a:rPr lang="en-US" smtClean="0"/>
              <a:t>Separate far pointers when necessary</a:t>
            </a:r>
          </a:p>
          <a:p>
            <a:pPr>
              <a:buNone/>
            </a:pPr>
            <a:endParaRPr lang="en-US" sz="1600" smtClean="0"/>
          </a:p>
          <a:p>
            <a:r>
              <a:rPr lang="en-US" smtClean="0"/>
              <a:t>Colors compressed using DXT1 encoding</a:t>
            </a:r>
          </a:p>
          <a:p>
            <a:endParaRPr lang="en-US" sz="1600" smtClean="0"/>
          </a:p>
          <a:p>
            <a:r>
              <a:rPr lang="en-US" smtClean="0"/>
              <a:t>Novel DXT-like block-based high-precision object-space normal compression format</a:t>
            </a:r>
            <a:endParaRPr lang="fi-FI" smtClean="0"/>
          </a:p>
        </p:txBody>
      </p:sp>
      <p:pic>
        <p:nvPicPr>
          <p:cNvPr id="121" name="Kuva 120" descr="Clipboard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4419600"/>
            <a:ext cx="3505200" cy="1849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584775"/>
          </a:xfrm>
        </p:spPr>
        <p:txBody>
          <a:bodyPr/>
          <a:lstStyle/>
          <a:p>
            <a:r>
              <a:rPr lang="en-US" smtClean="0"/>
              <a:t>Voxel Memory Usage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pPr>
              <a:buNone/>
            </a:pPr>
            <a:r>
              <a:rPr lang="fi-FI" smtClean="0"/>
              <a:t>Hierarchy		</a:t>
            </a:r>
            <a:r>
              <a:rPr lang="fi-FI" smtClean="0">
                <a:solidFill>
                  <a:srgbClr val="FFC000"/>
                </a:solidFill>
              </a:rPr>
              <a:t>1 byte</a:t>
            </a:r>
          </a:p>
          <a:p>
            <a:pPr>
              <a:buNone/>
            </a:pPr>
            <a:r>
              <a:rPr lang="fi-FI" smtClean="0"/>
              <a:t>Color			</a:t>
            </a:r>
            <a:r>
              <a:rPr lang="fi-FI" smtClean="0">
                <a:solidFill>
                  <a:srgbClr val="FFC000"/>
                </a:solidFill>
              </a:rPr>
              <a:t>1 byte	     </a:t>
            </a:r>
            <a:r>
              <a:rPr lang="fi-FI" sz="2000" smtClean="0">
                <a:solidFill>
                  <a:srgbClr val="FFC000"/>
                </a:solidFill>
              </a:rPr>
              <a:t>  </a:t>
            </a:r>
            <a:r>
              <a:rPr lang="fi-FI" sz="2000" b="0" smtClean="0">
                <a:solidFill>
                  <a:schemeClr val="accent4"/>
                </a:solidFill>
              </a:rPr>
              <a:t>(DXT1 compression)</a:t>
            </a:r>
            <a:endParaRPr lang="fi-FI" b="0" smtClean="0">
              <a:solidFill>
                <a:schemeClr val="accent4"/>
              </a:solidFill>
            </a:endParaRPr>
          </a:p>
          <a:p>
            <a:pPr>
              <a:buNone/>
            </a:pPr>
            <a:r>
              <a:rPr lang="fi-FI" smtClean="0"/>
              <a:t>Normal		</a:t>
            </a:r>
            <a:r>
              <a:rPr lang="fi-FI" smtClean="0">
                <a:solidFill>
                  <a:srgbClr val="FFC000"/>
                </a:solidFill>
              </a:rPr>
              <a:t>2 bytes     </a:t>
            </a:r>
            <a:r>
              <a:rPr lang="fi-FI" sz="2000" b="0" smtClean="0">
                <a:solidFill>
                  <a:schemeClr val="accent4"/>
                </a:solidFill>
              </a:rPr>
              <a:t>(novel compression format)</a:t>
            </a:r>
            <a:endParaRPr lang="fi-FI" b="0" smtClean="0">
              <a:solidFill>
                <a:schemeClr val="accent4"/>
              </a:solidFill>
            </a:endParaRPr>
          </a:p>
          <a:p>
            <a:pPr>
              <a:buNone/>
            </a:pPr>
            <a:r>
              <a:rPr lang="fi-FI" smtClean="0"/>
              <a:t>Contour		</a:t>
            </a:r>
            <a:r>
              <a:rPr lang="fi-FI" smtClean="0">
                <a:solidFill>
                  <a:srgbClr val="FFC000"/>
                </a:solidFill>
              </a:rPr>
              <a:t>1+ bytes   </a:t>
            </a:r>
            <a:r>
              <a:rPr lang="fi-FI" sz="2000" b="0" smtClean="0">
                <a:solidFill>
                  <a:schemeClr val="accent4"/>
                </a:solidFill>
              </a:rPr>
              <a:t>(adaptive use)</a:t>
            </a:r>
            <a:endParaRPr lang="fi-FI" b="0" smtClean="0">
              <a:solidFill>
                <a:schemeClr val="accent4"/>
              </a:solidFill>
            </a:endParaRPr>
          </a:p>
          <a:p>
            <a:pPr>
              <a:buNone/>
            </a:pPr>
            <a:endParaRPr lang="fi-FI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fi-FI" smtClean="0"/>
              <a:t>Total			</a:t>
            </a:r>
            <a:r>
              <a:rPr lang="fi-FI" smtClean="0">
                <a:solidFill>
                  <a:srgbClr val="FFC000"/>
                </a:solidFill>
              </a:rPr>
              <a:t>5+ bytes / voxel</a:t>
            </a:r>
          </a:p>
          <a:p>
            <a:pPr>
              <a:buNone/>
            </a:pPr>
            <a:endParaRPr lang="fi-FI" smtClean="0"/>
          </a:p>
          <a:p>
            <a:r>
              <a:rPr lang="fi-FI" smtClean="0"/>
              <a:t>4 GB memory </a:t>
            </a:r>
            <a:r>
              <a:rPr lang="fi-FI" smtClean="0">
                <a:sym typeface="Wingdings" pitchFamily="2" charset="2"/>
              </a:rPr>
              <a:t>≈ </a:t>
            </a:r>
            <a:r>
              <a:rPr lang="fi-FI" smtClean="0">
                <a:solidFill>
                  <a:srgbClr val="FFC000"/>
                </a:solidFill>
              </a:rPr>
              <a:t>640 m</a:t>
            </a:r>
            <a:r>
              <a:rPr lang="fi-FI" baseline="30000" smtClean="0">
                <a:solidFill>
                  <a:srgbClr val="FFC000"/>
                </a:solidFill>
              </a:rPr>
              <a:t>2</a:t>
            </a:r>
            <a:r>
              <a:rPr lang="fi-FI" smtClean="0">
                <a:solidFill>
                  <a:srgbClr val="FFC000"/>
                </a:solidFill>
              </a:rPr>
              <a:t> </a:t>
            </a:r>
            <a:r>
              <a:rPr lang="fi-FI" smtClean="0"/>
              <a:t>(</a:t>
            </a:r>
            <a:r>
              <a:rPr lang="fi-FI" smtClean="0">
                <a:solidFill>
                  <a:srgbClr val="FFC000"/>
                </a:solidFill>
              </a:rPr>
              <a:t>6900 sq.ft</a:t>
            </a:r>
            <a:r>
              <a:rPr lang="fi-FI" smtClean="0"/>
              <a:t>)</a:t>
            </a:r>
            <a:r>
              <a:rPr lang="fi-FI" smtClean="0">
                <a:solidFill>
                  <a:srgbClr val="FFC000"/>
                </a:solidFill>
              </a:rPr>
              <a:t> </a:t>
            </a:r>
            <a:r>
              <a:rPr lang="fi-FI" smtClean="0"/>
              <a:t>with </a:t>
            </a:r>
            <a:r>
              <a:rPr lang="fi-FI" smtClean="0">
                <a:solidFill>
                  <a:srgbClr val="FFC000"/>
                </a:solidFill>
              </a:rPr>
              <a:t>1 mm</a:t>
            </a:r>
            <a:r>
              <a:rPr lang="fi-FI" baseline="30000" smtClean="0">
                <a:solidFill>
                  <a:srgbClr val="FFC000"/>
                </a:solidFill>
              </a:rPr>
              <a:t>2 </a:t>
            </a:r>
            <a:r>
              <a:rPr lang="fi-FI" smtClean="0"/>
              <a:t>resolution</a:t>
            </a:r>
          </a:p>
          <a:p>
            <a:endParaRPr lang="fi-FI" smtClean="0"/>
          </a:p>
          <a:p>
            <a:pPr>
              <a:buNone/>
            </a:pPr>
            <a:r>
              <a:rPr lang="fi-FI" smtClean="0"/>
              <a:t> </a:t>
            </a:r>
            <a:r>
              <a:rPr lang="fi-FI" smtClean="0">
                <a:solidFill>
                  <a:srgbClr val="FF0000"/>
                </a:solidFill>
              </a:rPr>
              <a:t>!</a:t>
            </a:r>
            <a:r>
              <a:rPr lang="fi-FI" smtClean="0"/>
              <a:t>	Resolution requirements drop with distance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r>
              <a:rPr lang="en-US" dirty="0" smtClean="0"/>
              <a:t>Walk </a:t>
            </a:r>
            <a:r>
              <a:rPr lang="en-US" dirty="0" err="1" smtClean="0"/>
              <a:t>octree</a:t>
            </a:r>
            <a:r>
              <a:rPr lang="en-US" dirty="0" smtClean="0"/>
              <a:t> nodes along the ray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Simple and efficient due to regular </a:t>
            </a:r>
            <a:r>
              <a:rPr lang="en-US" dirty="0" smtClean="0"/>
              <a:t>structure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Three basic cases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Push</a:t>
            </a:r>
            <a:r>
              <a:rPr lang="en-US" dirty="0" smtClean="0"/>
              <a:t>: go to child </a:t>
            </a:r>
            <a:r>
              <a:rPr lang="en-US" dirty="0" err="1" smtClean="0"/>
              <a:t>voxel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Advance</a:t>
            </a:r>
            <a:r>
              <a:rPr lang="en-US" dirty="0" smtClean="0"/>
              <a:t>: go to sibling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Pop</a:t>
            </a:r>
            <a:r>
              <a:rPr lang="en-US" dirty="0" smtClean="0"/>
              <a:t>: jump to higher level</a:t>
            </a:r>
          </a:p>
          <a:p>
            <a:endParaRPr lang="en-US" dirty="0" smtClean="0"/>
          </a:p>
          <a:p>
            <a:r>
              <a:rPr lang="en-US" dirty="0" smtClean="0"/>
              <a:t>Many algorithmic tricks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Octree Ray Casting Algorithm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uorakulmio 177"/>
          <p:cNvSpPr/>
          <p:nvPr/>
        </p:nvSpPr>
        <p:spPr>
          <a:xfrm>
            <a:off x="1447800" y="1447800"/>
            <a:ext cx="4267200" cy="4267200"/>
          </a:xfrm>
          <a:prstGeom prst="rect">
            <a:avLst/>
          </a:prstGeom>
          <a:solidFill>
            <a:schemeClr val="accent2">
              <a:lumMod val="75000"/>
              <a:alpha val="17000"/>
            </a:schemeClr>
          </a:solidFill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3" name="Suorakulmio 242"/>
          <p:cNvSpPr/>
          <p:nvPr/>
        </p:nvSpPr>
        <p:spPr>
          <a:xfrm>
            <a:off x="3581400" y="1447800"/>
            <a:ext cx="2133600" cy="2133600"/>
          </a:xfrm>
          <a:prstGeom prst="rect">
            <a:avLst/>
          </a:prstGeom>
          <a:solidFill>
            <a:srgbClr val="C00000">
              <a:alpha val="33000"/>
            </a:srgbClr>
          </a:solidFill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9" name="Suorakulmio 178"/>
          <p:cNvSpPr/>
          <p:nvPr/>
        </p:nvSpPr>
        <p:spPr>
          <a:xfrm>
            <a:off x="1447800" y="3581400"/>
            <a:ext cx="2133600" cy="2133600"/>
          </a:xfrm>
          <a:prstGeom prst="rect">
            <a:avLst/>
          </a:prstGeom>
          <a:solidFill>
            <a:srgbClr val="C00000">
              <a:alpha val="33000"/>
            </a:srgbClr>
          </a:solidFill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3" name="Suorakulmio 232"/>
          <p:cNvSpPr/>
          <p:nvPr/>
        </p:nvSpPr>
        <p:spPr>
          <a:xfrm>
            <a:off x="1447800" y="1447800"/>
            <a:ext cx="2133600" cy="2133600"/>
          </a:xfrm>
          <a:prstGeom prst="rect">
            <a:avLst/>
          </a:prstGeom>
          <a:solidFill>
            <a:srgbClr val="C00000">
              <a:alpha val="33000"/>
            </a:srgbClr>
          </a:solidFill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3" name="Suorakulmio 252"/>
          <p:cNvSpPr/>
          <p:nvPr/>
        </p:nvSpPr>
        <p:spPr>
          <a:xfrm>
            <a:off x="4648200" y="2514600"/>
            <a:ext cx="1066800" cy="1066800"/>
          </a:xfrm>
          <a:prstGeom prst="rect">
            <a:avLst/>
          </a:prstGeom>
          <a:solidFill>
            <a:srgbClr val="FFC000">
              <a:alpha val="40000"/>
            </a:srgbClr>
          </a:solidFill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5" name="Suorakulmio 264"/>
          <p:cNvSpPr/>
          <p:nvPr/>
        </p:nvSpPr>
        <p:spPr>
          <a:xfrm>
            <a:off x="4648200" y="1447800"/>
            <a:ext cx="1066800" cy="1066800"/>
          </a:xfrm>
          <a:prstGeom prst="rect">
            <a:avLst/>
          </a:prstGeom>
          <a:solidFill>
            <a:srgbClr val="FFC000">
              <a:alpha val="40000"/>
            </a:srgbClr>
          </a:solidFill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2" name="Suorakulmio 181"/>
          <p:cNvSpPr/>
          <p:nvPr/>
        </p:nvSpPr>
        <p:spPr>
          <a:xfrm>
            <a:off x="1447800" y="3581400"/>
            <a:ext cx="1066800" cy="1066800"/>
          </a:xfrm>
          <a:prstGeom prst="rect">
            <a:avLst/>
          </a:prstGeom>
          <a:solidFill>
            <a:srgbClr val="FFC000">
              <a:alpha val="40000"/>
            </a:srgbClr>
          </a:solidFill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1" name="Suorakulmio 230"/>
          <p:cNvSpPr/>
          <p:nvPr/>
        </p:nvSpPr>
        <p:spPr>
          <a:xfrm>
            <a:off x="2514600" y="3581400"/>
            <a:ext cx="1066800" cy="1066800"/>
          </a:xfrm>
          <a:prstGeom prst="rect">
            <a:avLst/>
          </a:prstGeom>
          <a:solidFill>
            <a:srgbClr val="FFC000">
              <a:alpha val="40000"/>
            </a:srgbClr>
          </a:solidFill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4" name="Suorakulmio 243"/>
          <p:cNvSpPr/>
          <p:nvPr/>
        </p:nvSpPr>
        <p:spPr>
          <a:xfrm>
            <a:off x="3581400" y="2514600"/>
            <a:ext cx="1066800" cy="1066800"/>
          </a:xfrm>
          <a:prstGeom prst="rect">
            <a:avLst/>
          </a:prstGeom>
          <a:solidFill>
            <a:srgbClr val="FFC000">
              <a:alpha val="40000"/>
            </a:srgbClr>
          </a:solidFill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0" name="Suorakulmio 189"/>
          <p:cNvSpPr/>
          <p:nvPr/>
        </p:nvSpPr>
        <p:spPr>
          <a:xfrm>
            <a:off x="1447800" y="4114800"/>
            <a:ext cx="533400" cy="533400"/>
          </a:xfrm>
          <a:prstGeom prst="rect">
            <a:avLst/>
          </a:prstGeom>
          <a:solidFill>
            <a:srgbClr val="FFFF00">
              <a:alpha val="60000"/>
            </a:srgbClr>
          </a:solidFill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9" name="Suorakulmio 228"/>
          <p:cNvSpPr/>
          <p:nvPr/>
        </p:nvSpPr>
        <p:spPr>
          <a:xfrm>
            <a:off x="1447800" y="3581400"/>
            <a:ext cx="533400" cy="533400"/>
          </a:xfrm>
          <a:prstGeom prst="rect">
            <a:avLst/>
          </a:prstGeom>
          <a:solidFill>
            <a:srgbClr val="FFFF00">
              <a:alpha val="60000"/>
            </a:srgbClr>
          </a:solidFill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0" name="Suorakulmio 229"/>
          <p:cNvSpPr/>
          <p:nvPr/>
        </p:nvSpPr>
        <p:spPr>
          <a:xfrm>
            <a:off x="1981200" y="3581400"/>
            <a:ext cx="533400" cy="533400"/>
          </a:xfrm>
          <a:prstGeom prst="rect">
            <a:avLst/>
          </a:prstGeom>
          <a:solidFill>
            <a:srgbClr val="FFFF00">
              <a:alpha val="60000"/>
            </a:srgbClr>
          </a:solidFill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2" name="Suorakulmio 231"/>
          <p:cNvSpPr/>
          <p:nvPr/>
        </p:nvSpPr>
        <p:spPr>
          <a:xfrm>
            <a:off x="2514600" y="3581400"/>
            <a:ext cx="533400" cy="533400"/>
          </a:xfrm>
          <a:prstGeom prst="rect">
            <a:avLst/>
          </a:prstGeom>
          <a:solidFill>
            <a:srgbClr val="FFFF00">
              <a:alpha val="60000"/>
            </a:srgbClr>
          </a:solidFill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5" name="Suorakulmio 244"/>
          <p:cNvSpPr/>
          <p:nvPr/>
        </p:nvSpPr>
        <p:spPr>
          <a:xfrm>
            <a:off x="3581400" y="3048000"/>
            <a:ext cx="533400" cy="533400"/>
          </a:xfrm>
          <a:prstGeom prst="rect">
            <a:avLst/>
          </a:prstGeom>
          <a:solidFill>
            <a:srgbClr val="FFFF00">
              <a:alpha val="60000"/>
            </a:srgbClr>
          </a:solidFill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6" name="Suorakulmio 245"/>
          <p:cNvSpPr/>
          <p:nvPr/>
        </p:nvSpPr>
        <p:spPr>
          <a:xfrm>
            <a:off x="3581400" y="2514600"/>
            <a:ext cx="533400" cy="533400"/>
          </a:xfrm>
          <a:prstGeom prst="rect">
            <a:avLst/>
          </a:prstGeom>
          <a:solidFill>
            <a:srgbClr val="FFFF00">
              <a:alpha val="60000"/>
            </a:srgbClr>
          </a:solidFill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7" name="Suorakulmio 246"/>
          <p:cNvSpPr/>
          <p:nvPr/>
        </p:nvSpPr>
        <p:spPr>
          <a:xfrm>
            <a:off x="4114800" y="2514600"/>
            <a:ext cx="533400" cy="533400"/>
          </a:xfrm>
          <a:prstGeom prst="rect">
            <a:avLst/>
          </a:prstGeom>
          <a:solidFill>
            <a:srgbClr val="FFFF00">
              <a:alpha val="60000"/>
            </a:srgbClr>
          </a:solidFill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6" name="Suorakulmio 255"/>
          <p:cNvSpPr/>
          <p:nvPr/>
        </p:nvSpPr>
        <p:spPr>
          <a:xfrm>
            <a:off x="5181600" y="1981200"/>
            <a:ext cx="533400" cy="533400"/>
          </a:xfrm>
          <a:prstGeom prst="rect">
            <a:avLst/>
          </a:prstGeom>
          <a:solidFill>
            <a:srgbClr val="FFFF00">
              <a:alpha val="60000"/>
            </a:srgbClr>
          </a:solidFill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86" name="Ryhmä 85"/>
          <p:cNvGrpSpPr/>
          <p:nvPr/>
        </p:nvGrpSpPr>
        <p:grpSpPr>
          <a:xfrm>
            <a:off x="1447800" y="1447800"/>
            <a:ext cx="4267200" cy="4267200"/>
            <a:chOff x="1447800" y="1447800"/>
            <a:chExt cx="4267200" cy="4267200"/>
          </a:xfrm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 11"/>
            <p:cNvSpPr/>
            <p:nvPr/>
          </p:nvSpPr>
          <p:spPr>
            <a:xfrm>
              <a:off x="1447800" y="1447800"/>
              <a:ext cx="4267200" cy="4267200"/>
            </a:xfrm>
            <a:prstGeom prst="rect">
              <a:avLst/>
            </a:prstGeom>
            <a:noFill/>
            <a:ln w="15875">
              <a:solidFill>
                <a:schemeClr val="accent4">
                  <a:lumMod val="50000"/>
                </a:schemeClr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14"/>
            <p:cNvCxnSpPr>
              <a:endCxn id="5" idx="2"/>
            </p:cNvCxnSpPr>
            <p:nvPr/>
          </p:nvCxnSpPr>
          <p:spPr>
            <a:xfrm rot="5400000">
              <a:off x="1447800" y="3581400"/>
              <a:ext cx="4267200" cy="0"/>
            </a:xfrm>
            <a:prstGeom prst="line">
              <a:avLst/>
            </a:prstGeom>
            <a:ln w="15875">
              <a:solidFill>
                <a:schemeClr val="accent4">
                  <a:lumMod val="50000"/>
                </a:schemeClr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4"/>
            <p:cNvCxnSpPr/>
            <p:nvPr/>
          </p:nvCxnSpPr>
          <p:spPr>
            <a:xfrm>
              <a:off x="1447800" y="4648200"/>
              <a:ext cx="2133600" cy="0"/>
            </a:xfrm>
            <a:prstGeom prst="line">
              <a:avLst/>
            </a:prstGeom>
            <a:ln w="15875">
              <a:solidFill>
                <a:schemeClr val="accent4">
                  <a:lumMod val="50000"/>
                </a:schemeClr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4"/>
            <p:cNvCxnSpPr/>
            <p:nvPr/>
          </p:nvCxnSpPr>
          <p:spPr>
            <a:xfrm rot="5400000">
              <a:off x="1981200" y="4114800"/>
              <a:ext cx="1066800" cy="0"/>
            </a:xfrm>
            <a:prstGeom prst="line">
              <a:avLst/>
            </a:prstGeom>
            <a:ln w="15875">
              <a:solidFill>
                <a:schemeClr val="accent4">
                  <a:lumMod val="50000"/>
                </a:schemeClr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4"/>
            <p:cNvCxnSpPr/>
            <p:nvPr/>
          </p:nvCxnSpPr>
          <p:spPr>
            <a:xfrm rot="5400000">
              <a:off x="1447800" y="4114800"/>
              <a:ext cx="1066800" cy="0"/>
            </a:xfrm>
            <a:prstGeom prst="line">
              <a:avLst/>
            </a:prstGeom>
            <a:ln w="15875">
              <a:solidFill>
                <a:schemeClr val="accent4">
                  <a:lumMod val="50000"/>
                </a:schemeClr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"/>
            <p:cNvCxnSpPr/>
            <p:nvPr/>
          </p:nvCxnSpPr>
          <p:spPr>
            <a:xfrm>
              <a:off x="1447800" y="4114800"/>
              <a:ext cx="1066800" cy="0"/>
            </a:xfrm>
            <a:prstGeom prst="line">
              <a:avLst/>
            </a:prstGeom>
            <a:ln w="15875">
              <a:solidFill>
                <a:schemeClr val="accent4">
                  <a:lumMod val="50000"/>
                </a:schemeClr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4"/>
            <p:cNvCxnSpPr/>
            <p:nvPr/>
          </p:nvCxnSpPr>
          <p:spPr>
            <a:xfrm rot="5400000">
              <a:off x="3581400" y="3048000"/>
              <a:ext cx="1066800" cy="0"/>
            </a:xfrm>
            <a:prstGeom prst="line">
              <a:avLst/>
            </a:prstGeom>
            <a:ln w="15875">
              <a:solidFill>
                <a:schemeClr val="accent4">
                  <a:lumMod val="50000"/>
                </a:schemeClr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4"/>
            <p:cNvCxnSpPr/>
            <p:nvPr/>
          </p:nvCxnSpPr>
          <p:spPr>
            <a:xfrm>
              <a:off x="3581400" y="3048000"/>
              <a:ext cx="1066800" cy="0"/>
            </a:xfrm>
            <a:prstGeom prst="line">
              <a:avLst/>
            </a:prstGeom>
            <a:ln w="15875">
              <a:solidFill>
                <a:schemeClr val="accent4">
                  <a:lumMod val="50000"/>
                </a:schemeClr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Suorakulmio 154"/>
            <p:cNvSpPr/>
            <p:nvPr/>
          </p:nvSpPr>
          <p:spPr>
            <a:xfrm>
              <a:off x="3581400" y="2514600"/>
              <a:ext cx="1066800" cy="1066800"/>
            </a:xfrm>
            <a:prstGeom prst="rect">
              <a:avLst/>
            </a:prstGeom>
            <a:ln w="15875" cap="rnd">
              <a:solidFill>
                <a:schemeClr val="accent4">
                  <a:lumMod val="50000"/>
                </a:schemeClr>
              </a:solidFill>
              <a:prstDash val="solid"/>
              <a:miter lim="800000"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6" name="Suorakulmio 155"/>
            <p:cNvSpPr/>
            <p:nvPr/>
          </p:nvSpPr>
          <p:spPr>
            <a:xfrm>
              <a:off x="4648200" y="2514600"/>
              <a:ext cx="1066800" cy="1066800"/>
            </a:xfrm>
            <a:prstGeom prst="rect">
              <a:avLst/>
            </a:prstGeom>
            <a:ln w="15875" cap="rnd">
              <a:solidFill>
                <a:schemeClr val="accent4">
                  <a:lumMod val="50000"/>
                </a:schemeClr>
              </a:solidFill>
              <a:prstDash val="solid"/>
              <a:miter lim="800000"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9" name="Suorakulmio 158"/>
            <p:cNvSpPr/>
            <p:nvPr/>
          </p:nvSpPr>
          <p:spPr>
            <a:xfrm>
              <a:off x="4648200" y="1447800"/>
              <a:ext cx="1066800" cy="1066800"/>
            </a:xfrm>
            <a:prstGeom prst="rect">
              <a:avLst/>
            </a:prstGeom>
            <a:ln w="15875" cap="rnd">
              <a:solidFill>
                <a:schemeClr val="accent4">
                  <a:lumMod val="50000"/>
                </a:schemeClr>
              </a:solidFill>
              <a:prstDash val="solid"/>
              <a:miter lim="800000"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78" name="Straight Connector 14"/>
            <p:cNvCxnSpPr/>
            <p:nvPr/>
          </p:nvCxnSpPr>
          <p:spPr>
            <a:xfrm rot="5400000">
              <a:off x="2514600" y="4114800"/>
              <a:ext cx="1066800" cy="0"/>
            </a:xfrm>
            <a:prstGeom prst="line">
              <a:avLst/>
            </a:prstGeom>
            <a:ln w="15875">
              <a:solidFill>
                <a:schemeClr val="accent4">
                  <a:lumMod val="50000"/>
                </a:schemeClr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14"/>
            <p:cNvCxnSpPr/>
            <p:nvPr/>
          </p:nvCxnSpPr>
          <p:spPr>
            <a:xfrm>
              <a:off x="2514600" y="4114800"/>
              <a:ext cx="1066800" cy="0"/>
            </a:xfrm>
            <a:prstGeom prst="line">
              <a:avLst/>
            </a:prstGeom>
            <a:ln w="15875">
              <a:solidFill>
                <a:schemeClr val="accent4">
                  <a:lumMod val="50000"/>
                </a:schemeClr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14"/>
            <p:cNvCxnSpPr/>
            <p:nvPr/>
          </p:nvCxnSpPr>
          <p:spPr>
            <a:xfrm rot="5400000">
              <a:off x="4648200" y="1981200"/>
              <a:ext cx="1066800" cy="0"/>
            </a:xfrm>
            <a:prstGeom prst="line">
              <a:avLst/>
            </a:prstGeom>
            <a:ln w="15875">
              <a:solidFill>
                <a:schemeClr val="accent4">
                  <a:lumMod val="50000"/>
                </a:schemeClr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14"/>
            <p:cNvCxnSpPr/>
            <p:nvPr/>
          </p:nvCxnSpPr>
          <p:spPr>
            <a:xfrm>
              <a:off x="4648200" y="1981200"/>
              <a:ext cx="1066800" cy="0"/>
            </a:xfrm>
            <a:prstGeom prst="line">
              <a:avLst/>
            </a:prstGeom>
            <a:ln w="15875">
              <a:solidFill>
                <a:schemeClr val="accent4">
                  <a:lumMod val="50000"/>
                </a:schemeClr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1" name="Straight Connector 14"/>
          <p:cNvCxnSpPr/>
          <p:nvPr/>
        </p:nvCxnSpPr>
        <p:spPr>
          <a:xfrm flipV="1">
            <a:off x="533400" y="2514600"/>
            <a:ext cx="4729163" cy="2057400"/>
          </a:xfrm>
          <a:prstGeom prst="line">
            <a:avLst/>
          </a:prstGeom>
          <a:ln w="31750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14"/>
          <p:cNvCxnSpPr/>
          <p:nvPr/>
        </p:nvCxnSpPr>
        <p:spPr>
          <a:xfrm flipV="1">
            <a:off x="533400" y="3014663"/>
            <a:ext cx="3581400" cy="1557337"/>
          </a:xfrm>
          <a:prstGeom prst="line">
            <a:avLst/>
          </a:prstGeom>
          <a:ln w="31750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14"/>
          <p:cNvCxnSpPr/>
          <p:nvPr/>
        </p:nvCxnSpPr>
        <p:spPr>
          <a:xfrm flipV="1">
            <a:off x="533400" y="2781300"/>
            <a:ext cx="4114800" cy="1790700"/>
          </a:xfrm>
          <a:prstGeom prst="line">
            <a:avLst/>
          </a:prstGeom>
          <a:ln w="31750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4"/>
          <p:cNvCxnSpPr/>
          <p:nvPr/>
        </p:nvCxnSpPr>
        <p:spPr>
          <a:xfrm flipV="1">
            <a:off x="533400" y="3055620"/>
            <a:ext cx="3505200" cy="1516380"/>
          </a:xfrm>
          <a:prstGeom prst="line">
            <a:avLst/>
          </a:prstGeom>
          <a:ln w="31750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4"/>
          <p:cNvCxnSpPr/>
          <p:nvPr/>
        </p:nvCxnSpPr>
        <p:spPr>
          <a:xfrm flipV="1">
            <a:off x="533400" y="2125980"/>
            <a:ext cx="5631180" cy="2446020"/>
          </a:xfrm>
          <a:prstGeom prst="line">
            <a:avLst/>
          </a:prstGeom>
          <a:ln w="31750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4"/>
          <p:cNvCxnSpPr>
            <a:stCxn id="5" idx="1"/>
            <a:endCxn id="5" idx="3"/>
          </p:cNvCxnSpPr>
          <p:nvPr/>
        </p:nvCxnSpPr>
        <p:spPr>
          <a:xfrm rot="10800000" flipH="1">
            <a:off x="1447800" y="3581400"/>
            <a:ext cx="4267200" cy="0"/>
          </a:xfrm>
          <a:prstGeom prst="line">
            <a:avLst/>
          </a:prstGeom>
          <a:ln w="15875">
            <a:solidFill>
              <a:schemeClr val="accent4">
                <a:lumMod val="50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14"/>
          <p:cNvCxnSpPr/>
          <p:nvPr/>
        </p:nvCxnSpPr>
        <p:spPr>
          <a:xfrm flipV="1">
            <a:off x="533400" y="2319338"/>
            <a:ext cx="5181600" cy="2252662"/>
          </a:xfrm>
          <a:prstGeom prst="line">
            <a:avLst/>
          </a:prstGeom>
          <a:ln w="31750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14"/>
          <p:cNvCxnSpPr/>
          <p:nvPr/>
        </p:nvCxnSpPr>
        <p:spPr>
          <a:xfrm flipV="1">
            <a:off x="533400" y="3248025"/>
            <a:ext cx="3048000" cy="1323975"/>
          </a:xfrm>
          <a:prstGeom prst="line">
            <a:avLst/>
          </a:prstGeom>
          <a:ln w="31750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Ray Traversal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14</a:t>
            </a:fld>
            <a:endParaRPr lang="en-US"/>
          </a:p>
        </p:txBody>
      </p:sp>
      <p:cxnSp>
        <p:nvCxnSpPr>
          <p:cNvPr id="188" name="Straight Connector 14"/>
          <p:cNvCxnSpPr/>
          <p:nvPr/>
        </p:nvCxnSpPr>
        <p:spPr>
          <a:xfrm flipV="1">
            <a:off x="533400" y="4114800"/>
            <a:ext cx="1059180" cy="457200"/>
          </a:xfrm>
          <a:prstGeom prst="line">
            <a:avLst/>
          </a:prstGeom>
          <a:ln w="31750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4"/>
          <p:cNvCxnSpPr/>
          <p:nvPr/>
        </p:nvCxnSpPr>
        <p:spPr>
          <a:xfrm flipV="1">
            <a:off x="533400" y="4175760"/>
            <a:ext cx="914400" cy="396242"/>
          </a:xfrm>
          <a:prstGeom prst="line">
            <a:avLst/>
          </a:prstGeom>
          <a:ln w="31750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14"/>
          <p:cNvCxnSpPr/>
          <p:nvPr/>
        </p:nvCxnSpPr>
        <p:spPr>
          <a:xfrm flipV="1">
            <a:off x="533400" y="3718560"/>
            <a:ext cx="1973580" cy="853440"/>
          </a:xfrm>
          <a:prstGeom prst="line">
            <a:avLst/>
          </a:prstGeom>
          <a:ln w="31750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14"/>
          <p:cNvCxnSpPr/>
          <p:nvPr/>
        </p:nvCxnSpPr>
        <p:spPr>
          <a:xfrm flipV="1">
            <a:off x="533400" y="3947160"/>
            <a:ext cx="1440180" cy="624840"/>
          </a:xfrm>
          <a:prstGeom prst="line">
            <a:avLst/>
          </a:prstGeom>
          <a:ln w="31750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14"/>
          <p:cNvCxnSpPr/>
          <p:nvPr/>
        </p:nvCxnSpPr>
        <p:spPr>
          <a:xfrm flipV="1">
            <a:off x="533400" y="3581400"/>
            <a:ext cx="2286000" cy="990600"/>
          </a:xfrm>
          <a:prstGeom prst="line">
            <a:avLst/>
          </a:prstGeom>
          <a:ln w="31750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Suorakulmio 271"/>
          <p:cNvSpPr/>
          <p:nvPr/>
        </p:nvSpPr>
        <p:spPr>
          <a:xfrm>
            <a:off x="7696200" y="1600200"/>
            <a:ext cx="762000" cy="1828800"/>
          </a:xfrm>
          <a:prstGeom prst="rect">
            <a:avLst/>
          </a:prstGeom>
          <a:solidFill>
            <a:schemeClr val="accent2">
              <a:lumMod val="75000"/>
              <a:alpha val="17000"/>
            </a:schemeClr>
          </a:solidFill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3" name="Suorakulmio 272"/>
          <p:cNvSpPr/>
          <p:nvPr/>
        </p:nvSpPr>
        <p:spPr>
          <a:xfrm>
            <a:off x="7696200" y="2057400"/>
            <a:ext cx="762000" cy="1371600"/>
          </a:xfrm>
          <a:prstGeom prst="rect">
            <a:avLst/>
          </a:prstGeom>
          <a:solidFill>
            <a:srgbClr val="C00000">
              <a:alpha val="33000"/>
            </a:srgbClr>
          </a:solidFill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4" name="Suorakulmio 273"/>
          <p:cNvSpPr/>
          <p:nvPr/>
        </p:nvSpPr>
        <p:spPr>
          <a:xfrm>
            <a:off x="7696200" y="2514600"/>
            <a:ext cx="762000" cy="914400"/>
          </a:xfrm>
          <a:prstGeom prst="rect">
            <a:avLst/>
          </a:prstGeom>
          <a:solidFill>
            <a:srgbClr val="FFC000">
              <a:alpha val="40000"/>
            </a:srgbClr>
          </a:solidFill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5" name="Suorakulmio 274"/>
          <p:cNvSpPr/>
          <p:nvPr/>
        </p:nvSpPr>
        <p:spPr>
          <a:xfrm>
            <a:off x="7696200" y="2971800"/>
            <a:ext cx="762000" cy="457200"/>
          </a:xfrm>
          <a:prstGeom prst="rect">
            <a:avLst/>
          </a:prstGeom>
          <a:solidFill>
            <a:srgbClr val="FFFF00">
              <a:alpha val="60000"/>
            </a:srgbClr>
          </a:solidFill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0" name="Suorakulmio 279"/>
          <p:cNvSpPr/>
          <p:nvPr/>
        </p:nvSpPr>
        <p:spPr>
          <a:xfrm>
            <a:off x="6858000" y="1447800"/>
            <a:ext cx="1752600" cy="3276600"/>
          </a:xfrm>
          <a:prstGeom prst="rect">
            <a:avLst/>
          </a:prstGeom>
          <a:noFill/>
          <a:ln w="12700" cap="rnd">
            <a:solidFill>
              <a:schemeClr val="tx1"/>
            </a:solidFill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1" name="Tekstikehys 280"/>
          <p:cNvSpPr txBox="1"/>
          <p:nvPr/>
        </p:nvSpPr>
        <p:spPr>
          <a:xfrm>
            <a:off x="7696200" y="35052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.</a:t>
            </a:r>
            <a:endParaRPr lang="fi-FI"/>
          </a:p>
        </p:txBody>
      </p:sp>
      <p:sp>
        <p:nvSpPr>
          <p:cNvPr id="282" name="Tekstikehys 281"/>
          <p:cNvSpPr txBox="1"/>
          <p:nvPr/>
        </p:nvSpPr>
        <p:spPr>
          <a:xfrm>
            <a:off x="7696200" y="3810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.</a:t>
            </a:r>
            <a:endParaRPr lang="fi-FI"/>
          </a:p>
        </p:txBody>
      </p:sp>
      <p:sp>
        <p:nvSpPr>
          <p:cNvPr id="283" name="Tekstikehys 282"/>
          <p:cNvSpPr txBox="1"/>
          <p:nvPr/>
        </p:nvSpPr>
        <p:spPr>
          <a:xfrm>
            <a:off x="7696200" y="4114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.</a:t>
            </a:r>
            <a:endParaRPr lang="fi-FI"/>
          </a:p>
        </p:txBody>
      </p:sp>
      <p:sp>
        <p:nvSpPr>
          <p:cNvPr id="284" name="Tekstikehys 283"/>
          <p:cNvSpPr txBox="1"/>
          <p:nvPr/>
        </p:nvSpPr>
        <p:spPr>
          <a:xfrm>
            <a:off x="6858000" y="9906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smtClean="0"/>
              <a:t>Stack</a:t>
            </a:r>
            <a:endParaRPr lang="fi-FI" sz="2400"/>
          </a:p>
        </p:txBody>
      </p:sp>
      <p:sp useBgFill="1">
        <p:nvSpPr>
          <p:cNvPr id="285" name="Suorakulmio 284"/>
          <p:cNvSpPr/>
          <p:nvPr/>
        </p:nvSpPr>
        <p:spPr>
          <a:xfrm>
            <a:off x="7772400" y="1676400"/>
            <a:ext cx="609600" cy="304800"/>
          </a:xfrm>
          <a:prstGeom prst="rect">
            <a:avLst/>
          </a:prstGeom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 useBgFill="1">
        <p:nvSpPr>
          <p:cNvPr id="286" name="Suorakulmio 285"/>
          <p:cNvSpPr/>
          <p:nvPr/>
        </p:nvSpPr>
        <p:spPr>
          <a:xfrm>
            <a:off x="7772400" y="2133600"/>
            <a:ext cx="609600" cy="304800"/>
          </a:xfrm>
          <a:prstGeom prst="rect">
            <a:avLst/>
          </a:prstGeom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 useBgFill="1">
        <p:nvSpPr>
          <p:cNvPr id="287" name="Suorakulmio 286"/>
          <p:cNvSpPr/>
          <p:nvPr/>
        </p:nvSpPr>
        <p:spPr>
          <a:xfrm>
            <a:off x="7772400" y="2590800"/>
            <a:ext cx="609600" cy="304800"/>
          </a:xfrm>
          <a:prstGeom prst="rect">
            <a:avLst/>
          </a:prstGeom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 useBgFill="1">
        <p:nvSpPr>
          <p:cNvPr id="288" name="Suorakulmio 287"/>
          <p:cNvSpPr/>
          <p:nvPr/>
        </p:nvSpPr>
        <p:spPr>
          <a:xfrm>
            <a:off x="7772400" y="3048000"/>
            <a:ext cx="609600" cy="304800"/>
          </a:xfrm>
          <a:prstGeom prst="rect">
            <a:avLst/>
          </a:prstGeom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90" name="Suora nuoliyhdysviiva 289"/>
          <p:cNvCxnSpPr/>
          <p:nvPr/>
        </p:nvCxnSpPr>
        <p:spPr>
          <a:xfrm>
            <a:off x="7010400" y="1828800"/>
            <a:ext cx="53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uora nuoliyhdysviiva 290"/>
          <p:cNvCxnSpPr/>
          <p:nvPr/>
        </p:nvCxnSpPr>
        <p:spPr>
          <a:xfrm>
            <a:off x="7010400" y="2286000"/>
            <a:ext cx="53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uora nuoliyhdysviiva 291"/>
          <p:cNvCxnSpPr/>
          <p:nvPr/>
        </p:nvCxnSpPr>
        <p:spPr>
          <a:xfrm>
            <a:off x="7010400" y="2743200"/>
            <a:ext cx="53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uora nuoliyhdysviiva 292"/>
          <p:cNvCxnSpPr/>
          <p:nvPr/>
        </p:nvCxnSpPr>
        <p:spPr>
          <a:xfrm>
            <a:off x="7010400" y="3200400"/>
            <a:ext cx="53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uora nuoliyhdysviiva 294"/>
          <p:cNvCxnSpPr/>
          <p:nvPr/>
        </p:nvCxnSpPr>
        <p:spPr>
          <a:xfrm flipV="1">
            <a:off x="7010400" y="1524000"/>
            <a:ext cx="5334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7" name="Ryhmä 176"/>
          <p:cNvGrpSpPr/>
          <p:nvPr/>
        </p:nvGrpSpPr>
        <p:grpSpPr>
          <a:xfrm>
            <a:off x="1186543" y="1295400"/>
            <a:ext cx="5281561" cy="4925199"/>
            <a:chOff x="1186543" y="1295400"/>
            <a:chExt cx="5281561" cy="4925199"/>
          </a:xfrm>
        </p:grpSpPr>
        <p:sp>
          <p:nvSpPr>
            <p:cNvPr id="94" name="Tekstikehys 93"/>
            <p:cNvSpPr txBox="1"/>
            <p:nvPr/>
          </p:nvSpPr>
          <p:spPr>
            <a:xfrm>
              <a:off x="1186543" y="5943600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 smtClean="0"/>
                <a:t>0000</a:t>
              </a:r>
              <a:endParaRPr lang="fi-FI" sz="1600"/>
            </a:p>
          </p:txBody>
        </p:sp>
        <p:cxnSp>
          <p:nvCxnSpPr>
            <p:cNvPr id="96" name="Suora yhdysviiva 95"/>
            <p:cNvCxnSpPr/>
            <p:nvPr/>
          </p:nvCxnSpPr>
          <p:spPr>
            <a:xfrm rot="5400000">
              <a:off x="1371600" y="5867400"/>
              <a:ext cx="1524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kstikehys 96"/>
            <p:cNvSpPr txBox="1"/>
            <p:nvPr/>
          </p:nvSpPr>
          <p:spPr>
            <a:xfrm>
              <a:off x="1719943" y="5943600"/>
              <a:ext cx="5245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 smtClean="0"/>
                <a:t>0001</a:t>
              </a:r>
              <a:endParaRPr lang="fi-FI" sz="1600"/>
            </a:p>
          </p:txBody>
        </p:sp>
        <p:cxnSp>
          <p:nvCxnSpPr>
            <p:cNvPr id="98" name="Suora yhdysviiva 97"/>
            <p:cNvCxnSpPr/>
            <p:nvPr/>
          </p:nvCxnSpPr>
          <p:spPr>
            <a:xfrm rot="5400000">
              <a:off x="1905000" y="5867400"/>
              <a:ext cx="1524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kstikehys 98"/>
            <p:cNvSpPr txBox="1"/>
            <p:nvPr/>
          </p:nvSpPr>
          <p:spPr>
            <a:xfrm>
              <a:off x="2253343" y="5943600"/>
              <a:ext cx="5245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 smtClean="0"/>
                <a:t>0010</a:t>
              </a:r>
              <a:endParaRPr lang="fi-FI" sz="1600"/>
            </a:p>
          </p:txBody>
        </p:sp>
        <p:cxnSp>
          <p:nvCxnSpPr>
            <p:cNvPr id="100" name="Suora yhdysviiva 99"/>
            <p:cNvCxnSpPr/>
            <p:nvPr/>
          </p:nvCxnSpPr>
          <p:spPr>
            <a:xfrm rot="5400000">
              <a:off x="2438400" y="5867400"/>
              <a:ext cx="1524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kstikehys 100"/>
            <p:cNvSpPr txBox="1"/>
            <p:nvPr/>
          </p:nvSpPr>
          <p:spPr>
            <a:xfrm>
              <a:off x="2792451" y="5943600"/>
              <a:ext cx="5130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 smtClean="0"/>
                <a:t>0011</a:t>
              </a:r>
              <a:endParaRPr lang="fi-FI" sz="1600"/>
            </a:p>
          </p:txBody>
        </p:sp>
        <p:cxnSp>
          <p:nvCxnSpPr>
            <p:cNvPr id="102" name="Suora yhdysviiva 101"/>
            <p:cNvCxnSpPr/>
            <p:nvPr/>
          </p:nvCxnSpPr>
          <p:spPr>
            <a:xfrm rot="5400000">
              <a:off x="2971800" y="5867400"/>
              <a:ext cx="1524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kstikehys 102"/>
            <p:cNvSpPr txBox="1"/>
            <p:nvPr/>
          </p:nvSpPr>
          <p:spPr>
            <a:xfrm>
              <a:off x="3320143" y="5943600"/>
              <a:ext cx="5245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 smtClean="0"/>
                <a:t>0100</a:t>
              </a:r>
              <a:endParaRPr lang="fi-FI" sz="1600"/>
            </a:p>
          </p:txBody>
        </p:sp>
        <p:cxnSp>
          <p:nvCxnSpPr>
            <p:cNvPr id="104" name="Suora yhdysviiva 103"/>
            <p:cNvCxnSpPr/>
            <p:nvPr/>
          </p:nvCxnSpPr>
          <p:spPr>
            <a:xfrm rot="5400000">
              <a:off x="3505200" y="5867400"/>
              <a:ext cx="1524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kstikehys 104"/>
            <p:cNvSpPr txBox="1"/>
            <p:nvPr/>
          </p:nvSpPr>
          <p:spPr>
            <a:xfrm>
              <a:off x="3853543" y="5943600"/>
              <a:ext cx="5245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 smtClean="0"/>
                <a:t>0101</a:t>
              </a:r>
              <a:endParaRPr lang="fi-FI" sz="1600"/>
            </a:p>
          </p:txBody>
        </p:sp>
        <p:cxnSp>
          <p:nvCxnSpPr>
            <p:cNvPr id="106" name="Suora yhdysviiva 105"/>
            <p:cNvCxnSpPr/>
            <p:nvPr/>
          </p:nvCxnSpPr>
          <p:spPr>
            <a:xfrm rot="5400000">
              <a:off x="4038600" y="5867400"/>
              <a:ext cx="1524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kstikehys 106"/>
            <p:cNvSpPr txBox="1"/>
            <p:nvPr/>
          </p:nvSpPr>
          <p:spPr>
            <a:xfrm>
              <a:off x="4392651" y="5943600"/>
              <a:ext cx="5130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 smtClean="0"/>
                <a:t>0110</a:t>
              </a:r>
              <a:endParaRPr lang="fi-FI" sz="1600"/>
            </a:p>
          </p:txBody>
        </p:sp>
        <p:cxnSp>
          <p:nvCxnSpPr>
            <p:cNvPr id="108" name="Suora yhdysviiva 107"/>
            <p:cNvCxnSpPr/>
            <p:nvPr/>
          </p:nvCxnSpPr>
          <p:spPr>
            <a:xfrm rot="5400000">
              <a:off x="4572000" y="5867400"/>
              <a:ext cx="1524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kstikehys 108"/>
            <p:cNvSpPr txBox="1"/>
            <p:nvPr/>
          </p:nvSpPr>
          <p:spPr>
            <a:xfrm>
              <a:off x="4931757" y="5943600"/>
              <a:ext cx="5016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 smtClean="0"/>
                <a:t>0111</a:t>
              </a:r>
              <a:endParaRPr lang="fi-FI" sz="1600"/>
            </a:p>
          </p:txBody>
        </p:sp>
        <p:cxnSp>
          <p:nvCxnSpPr>
            <p:cNvPr id="110" name="Suora yhdysviiva 109"/>
            <p:cNvCxnSpPr/>
            <p:nvPr/>
          </p:nvCxnSpPr>
          <p:spPr>
            <a:xfrm rot="5400000">
              <a:off x="5105400" y="5867400"/>
              <a:ext cx="1524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kstikehys 110"/>
            <p:cNvSpPr txBox="1"/>
            <p:nvPr/>
          </p:nvSpPr>
          <p:spPr>
            <a:xfrm>
              <a:off x="5453743" y="5943600"/>
              <a:ext cx="5245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 smtClean="0"/>
                <a:t>1000</a:t>
              </a:r>
              <a:endParaRPr lang="fi-FI" sz="1600"/>
            </a:p>
          </p:txBody>
        </p:sp>
        <p:cxnSp>
          <p:nvCxnSpPr>
            <p:cNvPr id="112" name="Suora yhdysviiva 111"/>
            <p:cNvCxnSpPr/>
            <p:nvPr/>
          </p:nvCxnSpPr>
          <p:spPr>
            <a:xfrm rot="5400000">
              <a:off x="5638800" y="5867400"/>
              <a:ext cx="1524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uora yhdysviiva 112"/>
            <p:cNvCxnSpPr/>
            <p:nvPr/>
          </p:nvCxnSpPr>
          <p:spPr>
            <a:xfrm>
              <a:off x="5791200" y="5715000"/>
              <a:ext cx="1524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kstikehys 114"/>
            <p:cNvSpPr txBox="1"/>
            <p:nvPr/>
          </p:nvSpPr>
          <p:spPr>
            <a:xfrm>
              <a:off x="5943600" y="5562600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 smtClean="0"/>
                <a:t>0000</a:t>
              </a:r>
              <a:endParaRPr lang="fi-FI" sz="1600"/>
            </a:p>
          </p:txBody>
        </p:sp>
        <p:cxnSp>
          <p:nvCxnSpPr>
            <p:cNvPr id="119" name="Suora yhdysviiva 118"/>
            <p:cNvCxnSpPr/>
            <p:nvPr/>
          </p:nvCxnSpPr>
          <p:spPr>
            <a:xfrm>
              <a:off x="5791200" y="3581400"/>
              <a:ext cx="1524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kstikehys 119"/>
            <p:cNvSpPr txBox="1"/>
            <p:nvPr/>
          </p:nvSpPr>
          <p:spPr>
            <a:xfrm>
              <a:off x="5943600" y="3429000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 smtClean="0"/>
                <a:t>0100</a:t>
              </a:r>
              <a:endParaRPr lang="fi-FI" sz="1600"/>
            </a:p>
          </p:txBody>
        </p:sp>
        <p:cxnSp>
          <p:nvCxnSpPr>
            <p:cNvPr id="121" name="Suora yhdysviiva 120"/>
            <p:cNvCxnSpPr/>
            <p:nvPr/>
          </p:nvCxnSpPr>
          <p:spPr>
            <a:xfrm>
              <a:off x="5791200" y="4648200"/>
              <a:ext cx="1524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kstikehys 121"/>
            <p:cNvSpPr txBox="1"/>
            <p:nvPr/>
          </p:nvSpPr>
          <p:spPr>
            <a:xfrm>
              <a:off x="5943599" y="4495800"/>
              <a:ext cx="5245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 smtClean="0"/>
                <a:t>0010</a:t>
              </a:r>
              <a:endParaRPr lang="fi-FI" sz="1600"/>
            </a:p>
          </p:txBody>
        </p:sp>
        <p:cxnSp>
          <p:nvCxnSpPr>
            <p:cNvPr id="124" name="Suora yhdysviiva 123"/>
            <p:cNvCxnSpPr/>
            <p:nvPr/>
          </p:nvCxnSpPr>
          <p:spPr>
            <a:xfrm>
              <a:off x="5791200" y="4114800"/>
              <a:ext cx="1524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kstikehys 124"/>
            <p:cNvSpPr txBox="1"/>
            <p:nvPr/>
          </p:nvSpPr>
          <p:spPr>
            <a:xfrm>
              <a:off x="5949307" y="3962400"/>
              <a:ext cx="5130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 smtClean="0"/>
                <a:t>0011</a:t>
              </a:r>
              <a:endParaRPr lang="fi-FI" sz="1600"/>
            </a:p>
          </p:txBody>
        </p:sp>
        <p:cxnSp>
          <p:nvCxnSpPr>
            <p:cNvPr id="126" name="Suora yhdysviiva 125"/>
            <p:cNvCxnSpPr/>
            <p:nvPr/>
          </p:nvCxnSpPr>
          <p:spPr>
            <a:xfrm>
              <a:off x="5791200" y="5181600"/>
              <a:ext cx="1524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kstikehys 126"/>
            <p:cNvSpPr txBox="1"/>
            <p:nvPr/>
          </p:nvSpPr>
          <p:spPr>
            <a:xfrm>
              <a:off x="5943600" y="5029200"/>
              <a:ext cx="5245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 smtClean="0"/>
                <a:t>0001</a:t>
              </a:r>
              <a:endParaRPr lang="fi-FI" sz="1600"/>
            </a:p>
          </p:txBody>
        </p:sp>
        <p:cxnSp>
          <p:nvCxnSpPr>
            <p:cNvPr id="128" name="Suora yhdysviiva 127"/>
            <p:cNvCxnSpPr/>
            <p:nvPr/>
          </p:nvCxnSpPr>
          <p:spPr>
            <a:xfrm>
              <a:off x="5791200" y="1447800"/>
              <a:ext cx="1524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kstikehys 129"/>
            <p:cNvSpPr txBox="1"/>
            <p:nvPr/>
          </p:nvSpPr>
          <p:spPr>
            <a:xfrm>
              <a:off x="5943600" y="1295400"/>
              <a:ext cx="5245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 smtClean="0"/>
                <a:t>1000</a:t>
              </a:r>
              <a:endParaRPr lang="fi-FI" sz="1600"/>
            </a:p>
          </p:txBody>
        </p:sp>
        <p:cxnSp>
          <p:nvCxnSpPr>
            <p:cNvPr id="131" name="Suora yhdysviiva 130"/>
            <p:cNvCxnSpPr/>
            <p:nvPr/>
          </p:nvCxnSpPr>
          <p:spPr>
            <a:xfrm>
              <a:off x="5791200" y="2514600"/>
              <a:ext cx="1524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kstikehys 131"/>
            <p:cNvSpPr txBox="1"/>
            <p:nvPr/>
          </p:nvSpPr>
          <p:spPr>
            <a:xfrm>
              <a:off x="5949307" y="2362200"/>
              <a:ext cx="5130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 smtClean="0"/>
                <a:t>0110</a:t>
              </a:r>
              <a:endParaRPr lang="fi-FI" sz="1600"/>
            </a:p>
          </p:txBody>
        </p:sp>
        <p:cxnSp>
          <p:nvCxnSpPr>
            <p:cNvPr id="133" name="Suora yhdysviiva 132"/>
            <p:cNvCxnSpPr/>
            <p:nvPr/>
          </p:nvCxnSpPr>
          <p:spPr>
            <a:xfrm>
              <a:off x="5791200" y="1981200"/>
              <a:ext cx="1524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kstikehys 134"/>
            <p:cNvSpPr txBox="1"/>
            <p:nvPr/>
          </p:nvSpPr>
          <p:spPr>
            <a:xfrm>
              <a:off x="5955013" y="1828800"/>
              <a:ext cx="5016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 smtClean="0"/>
                <a:t>0111</a:t>
              </a:r>
              <a:endParaRPr lang="fi-FI" sz="1600"/>
            </a:p>
          </p:txBody>
        </p:sp>
        <p:cxnSp>
          <p:nvCxnSpPr>
            <p:cNvPr id="136" name="Suora yhdysviiva 135"/>
            <p:cNvCxnSpPr/>
            <p:nvPr/>
          </p:nvCxnSpPr>
          <p:spPr>
            <a:xfrm>
              <a:off x="5791200" y="3048000"/>
              <a:ext cx="15240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kstikehys 136"/>
            <p:cNvSpPr txBox="1"/>
            <p:nvPr/>
          </p:nvSpPr>
          <p:spPr>
            <a:xfrm>
              <a:off x="5943599" y="2895600"/>
              <a:ext cx="5245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1200" smtClean="0"/>
                <a:t>0101</a:t>
              </a:r>
              <a:endParaRPr lang="fi-FI" sz="1600"/>
            </a:p>
          </p:txBody>
        </p:sp>
      </p:grpSp>
      <p:sp>
        <p:nvSpPr>
          <p:cNvPr id="180" name="Ellipsi 179"/>
          <p:cNvSpPr/>
          <p:nvPr/>
        </p:nvSpPr>
        <p:spPr>
          <a:xfrm>
            <a:off x="1408814" y="4141382"/>
            <a:ext cx="76200" cy="76200"/>
          </a:xfrm>
          <a:prstGeom prst="ellipse">
            <a:avLst/>
          </a:prstGeom>
          <a:solidFill>
            <a:schemeClr val="bg1"/>
          </a:solidFill>
          <a:ln w="25400" cap="rnd">
            <a:solidFill>
              <a:schemeClr val="tx1"/>
            </a:solidFill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3" name="Ellipsi 182"/>
          <p:cNvSpPr/>
          <p:nvPr/>
        </p:nvSpPr>
        <p:spPr>
          <a:xfrm>
            <a:off x="1547037" y="4082903"/>
            <a:ext cx="76200" cy="76200"/>
          </a:xfrm>
          <a:prstGeom prst="ellipse">
            <a:avLst/>
          </a:prstGeom>
          <a:solidFill>
            <a:schemeClr val="bg1"/>
          </a:solidFill>
          <a:ln w="25400" cap="rnd">
            <a:solidFill>
              <a:schemeClr val="tx1"/>
            </a:solidFill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4" name="Ellipsi 183"/>
          <p:cNvSpPr/>
          <p:nvPr/>
        </p:nvSpPr>
        <p:spPr>
          <a:xfrm>
            <a:off x="1945758" y="3896834"/>
            <a:ext cx="76200" cy="76200"/>
          </a:xfrm>
          <a:prstGeom prst="ellipse">
            <a:avLst/>
          </a:prstGeom>
          <a:solidFill>
            <a:schemeClr val="bg1"/>
          </a:solidFill>
          <a:ln w="25400" cap="rnd">
            <a:solidFill>
              <a:schemeClr val="tx1"/>
            </a:solidFill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5" name="Ellipsi 184"/>
          <p:cNvSpPr/>
          <p:nvPr/>
        </p:nvSpPr>
        <p:spPr>
          <a:xfrm>
            <a:off x="2477386" y="3673551"/>
            <a:ext cx="76200" cy="76200"/>
          </a:xfrm>
          <a:prstGeom prst="ellipse">
            <a:avLst/>
          </a:prstGeom>
          <a:solidFill>
            <a:schemeClr val="bg1"/>
          </a:solidFill>
          <a:ln w="25400" cap="rnd">
            <a:solidFill>
              <a:schemeClr val="tx1"/>
            </a:solidFill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6" name="Ellipsi 185"/>
          <p:cNvSpPr/>
          <p:nvPr/>
        </p:nvSpPr>
        <p:spPr>
          <a:xfrm>
            <a:off x="2769781" y="3545960"/>
            <a:ext cx="76200" cy="76200"/>
          </a:xfrm>
          <a:prstGeom prst="ellipse">
            <a:avLst/>
          </a:prstGeom>
          <a:solidFill>
            <a:schemeClr val="bg1"/>
          </a:solidFill>
          <a:ln w="25400" cap="rnd">
            <a:solidFill>
              <a:schemeClr val="tx1"/>
            </a:solidFill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7" name="Ellipsi 186"/>
          <p:cNvSpPr/>
          <p:nvPr/>
        </p:nvSpPr>
        <p:spPr>
          <a:xfrm>
            <a:off x="3545958" y="3205718"/>
            <a:ext cx="76200" cy="76200"/>
          </a:xfrm>
          <a:prstGeom prst="ellipse">
            <a:avLst/>
          </a:prstGeom>
          <a:solidFill>
            <a:schemeClr val="bg1"/>
          </a:solidFill>
          <a:ln w="25400" cap="rnd">
            <a:solidFill>
              <a:schemeClr val="tx1"/>
            </a:solidFill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9" name="Ellipsi 188"/>
          <p:cNvSpPr/>
          <p:nvPr/>
        </p:nvSpPr>
        <p:spPr>
          <a:xfrm>
            <a:off x="4013791" y="3009016"/>
            <a:ext cx="76200" cy="76200"/>
          </a:xfrm>
          <a:prstGeom prst="ellipse">
            <a:avLst/>
          </a:prstGeom>
          <a:solidFill>
            <a:schemeClr val="bg1"/>
          </a:solidFill>
          <a:ln w="25400" cap="rnd">
            <a:solidFill>
              <a:schemeClr val="tx1"/>
            </a:solidFill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2" name="Ellipsi 191"/>
          <p:cNvSpPr/>
          <p:nvPr/>
        </p:nvSpPr>
        <p:spPr>
          <a:xfrm>
            <a:off x="4082902" y="2977118"/>
            <a:ext cx="76200" cy="76200"/>
          </a:xfrm>
          <a:prstGeom prst="ellipse">
            <a:avLst/>
          </a:prstGeom>
          <a:solidFill>
            <a:schemeClr val="bg1"/>
          </a:solidFill>
          <a:ln w="25400" cap="rnd">
            <a:solidFill>
              <a:schemeClr val="tx1"/>
            </a:solidFill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3" name="Ellipsi 192"/>
          <p:cNvSpPr/>
          <p:nvPr/>
        </p:nvSpPr>
        <p:spPr>
          <a:xfrm>
            <a:off x="4603897" y="2737885"/>
            <a:ext cx="76200" cy="76200"/>
          </a:xfrm>
          <a:prstGeom prst="ellipse">
            <a:avLst/>
          </a:prstGeom>
          <a:solidFill>
            <a:schemeClr val="bg1"/>
          </a:solidFill>
          <a:ln w="25400" cap="rnd">
            <a:solidFill>
              <a:schemeClr val="tx1"/>
            </a:solidFill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4" name="Ellipsi 193"/>
          <p:cNvSpPr/>
          <p:nvPr/>
        </p:nvSpPr>
        <p:spPr>
          <a:xfrm>
            <a:off x="5231218" y="2472071"/>
            <a:ext cx="76200" cy="76200"/>
          </a:xfrm>
          <a:prstGeom prst="ellipse">
            <a:avLst/>
          </a:prstGeom>
          <a:solidFill>
            <a:schemeClr val="bg1"/>
          </a:solidFill>
          <a:ln w="25400" cap="rnd">
            <a:solidFill>
              <a:schemeClr val="tx1"/>
            </a:solidFill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5" name="Ellipsi 194"/>
          <p:cNvSpPr/>
          <p:nvPr/>
        </p:nvSpPr>
        <p:spPr>
          <a:xfrm>
            <a:off x="5677785" y="2280685"/>
            <a:ext cx="76200" cy="76200"/>
          </a:xfrm>
          <a:prstGeom prst="ellipse">
            <a:avLst/>
          </a:prstGeom>
          <a:solidFill>
            <a:schemeClr val="bg1"/>
          </a:solidFill>
          <a:ln w="25400" cap="rnd">
            <a:solidFill>
              <a:schemeClr val="tx1"/>
            </a:solidFill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animBg="1"/>
      <p:bldP spid="178" grpId="1" animBg="1"/>
      <p:bldP spid="243" grpId="0" animBg="1"/>
      <p:bldP spid="243" grpId="1" animBg="1"/>
      <p:bldP spid="179" grpId="0" animBg="1"/>
      <p:bldP spid="179" grpId="1" animBg="1"/>
      <p:bldP spid="233" grpId="0" animBg="1"/>
      <p:bldP spid="233" grpId="1" animBg="1"/>
      <p:bldP spid="253" grpId="0" animBg="1"/>
      <p:bldP spid="253" grpId="1" animBg="1"/>
      <p:bldP spid="265" grpId="0" animBg="1"/>
      <p:bldP spid="265" grpId="1" animBg="1"/>
      <p:bldP spid="182" grpId="0" animBg="1"/>
      <p:bldP spid="182" grpId="1" animBg="1"/>
      <p:bldP spid="231" grpId="0" animBg="1"/>
      <p:bldP spid="231" grpId="1" animBg="1"/>
      <p:bldP spid="244" grpId="0" animBg="1"/>
      <p:bldP spid="244" grpId="1" animBg="1"/>
      <p:bldP spid="190" grpId="0" animBg="1"/>
      <p:bldP spid="229" grpId="0" animBg="1"/>
      <p:bldP spid="230" grpId="0" animBg="1"/>
      <p:bldP spid="232" grpId="0" animBg="1"/>
      <p:bldP spid="245" grpId="0" animBg="1"/>
      <p:bldP spid="246" grpId="0" animBg="1"/>
      <p:bldP spid="247" grpId="0" animBg="1"/>
      <p:bldP spid="256" grpId="0" animBg="1"/>
      <p:bldP spid="180" grpId="0" animBg="1"/>
      <p:bldP spid="180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9" grpId="0" animBg="1"/>
      <p:bldP spid="189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724400"/>
          </a:xfrm>
        </p:spPr>
        <p:txBody>
          <a:bodyPr/>
          <a:lstStyle/>
          <a:p>
            <a:r>
              <a:rPr lang="en-US" dirty="0" smtClean="0"/>
              <a:t>Reduce ray cast workload by starting rays closer to geometry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tx2"/>
                </a:solidFill>
              </a:rPr>
              <a:t>1</a:t>
            </a:r>
            <a:r>
              <a:rPr lang="en-US" baseline="30000" dirty="0" smtClean="0">
                <a:solidFill>
                  <a:schemeClr val="tx2"/>
                </a:solidFill>
              </a:rPr>
              <a:t>st</a:t>
            </a:r>
            <a:r>
              <a:rPr lang="en-US" dirty="0" smtClean="0">
                <a:solidFill>
                  <a:schemeClr val="tx2"/>
                </a:solidFill>
              </a:rPr>
              <a:t> pass: </a:t>
            </a:r>
            <a:r>
              <a:rPr lang="en-US" dirty="0" smtClean="0"/>
              <a:t>Generate low-resolution depth image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Geometry </a:t>
            </a:r>
            <a:r>
              <a:rPr lang="en-US" dirty="0" smtClean="0">
                <a:solidFill>
                  <a:schemeClr val="accent2"/>
                </a:solidFill>
              </a:rPr>
              <a:t>cannot be </a:t>
            </a:r>
            <a:r>
              <a:rPr lang="en-US" dirty="0" smtClean="0">
                <a:solidFill>
                  <a:schemeClr val="accent2"/>
                </a:solidFill>
              </a:rPr>
              <a:t>missed if we stay on </a:t>
            </a:r>
            <a:r>
              <a:rPr lang="en-US" dirty="0" smtClean="0">
                <a:solidFill>
                  <a:schemeClr val="accent2"/>
                </a:solidFill>
              </a:rPr>
              <a:t>coarse enough </a:t>
            </a:r>
            <a:r>
              <a:rPr lang="en-US" dirty="0" err="1" smtClean="0">
                <a:solidFill>
                  <a:schemeClr val="accent2"/>
                </a:solidFill>
              </a:rPr>
              <a:t>octree</a:t>
            </a:r>
            <a:r>
              <a:rPr lang="en-US" dirty="0" smtClean="0">
                <a:solidFill>
                  <a:schemeClr val="accent2"/>
                </a:solidFill>
              </a:rPr>
              <a:t> levels!</a:t>
            </a:r>
            <a:endParaRPr lang="en-US" dirty="0" smtClean="0">
              <a:solidFill>
                <a:schemeClr val="accent2"/>
              </a:solidFill>
            </a:endParaRPr>
          </a:p>
          <a:p>
            <a:pPr lvl="1"/>
            <a:endParaRPr lang="en-US" dirty="0" smtClean="0"/>
          </a:p>
          <a:p>
            <a:r>
              <a:rPr lang="en-US" dirty="0" smtClean="0"/>
              <a:t>Determine starting distance for each beam defined by four coarse rays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tx2"/>
                </a:solidFill>
              </a:rPr>
              <a:t>2</a:t>
            </a:r>
            <a:r>
              <a:rPr lang="en-US" baseline="30000" dirty="0" smtClean="0">
                <a:solidFill>
                  <a:schemeClr val="tx2"/>
                </a:solidFill>
              </a:rPr>
              <a:t>nd</a:t>
            </a:r>
            <a:r>
              <a:rPr lang="en-US" dirty="0" smtClean="0">
                <a:solidFill>
                  <a:schemeClr val="tx2"/>
                </a:solidFill>
              </a:rPr>
              <a:t> pass: </a:t>
            </a:r>
            <a:r>
              <a:rPr lang="en-US" dirty="0" smtClean="0"/>
              <a:t>Cast individual rays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Beam Optimization</a:t>
            </a:r>
            <a:endParaRPr lang="fi-FI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Beam Optimization, cont’d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6" name="Picture 2" descr="C:\Users\Samuli\Desktop\i3d presis\matskuu\voxwp\images\beam-no-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95400"/>
            <a:ext cx="4320000" cy="4320000"/>
          </a:xfrm>
          <a:prstGeom prst="rect">
            <a:avLst/>
          </a:prstGeom>
          <a:noFill/>
        </p:spPr>
      </p:pic>
      <p:pic>
        <p:nvPicPr>
          <p:cNvPr id="1027" name="Picture 3" descr="C:\Users\Samuli\Desktop\i3d presis\matskuu\voxwp\images\beam-yes-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295400"/>
            <a:ext cx="4320000" cy="4320000"/>
          </a:xfrm>
          <a:prstGeom prst="rect">
            <a:avLst/>
          </a:prstGeom>
          <a:noFill/>
        </p:spPr>
      </p:pic>
      <p:sp>
        <p:nvSpPr>
          <p:cNvPr id="7" name="TextBox 5"/>
          <p:cNvSpPr txBox="1"/>
          <p:nvPr/>
        </p:nvSpPr>
        <p:spPr>
          <a:xfrm>
            <a:off x="152400" y="5638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No beam optimization</a:t>
            </a:r>
            <a:endParaRPr lang="en-US"/>
          </a:p>
        </p:txBody>
      </p:sp>
      <p:sp>
        <p:nvSpPr>
          <p:cNvPr id="8" name="TextBox 6"/>
          <p:cNvSpPr txBox="1"/>
          <p:nvPr/>
        </p:nvSpPr>
        <p:spPr>
          <a:xfrm>
            <a:off x="4648200" y="5638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With beam optimization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096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accent2"/>
                </a:solidFill>
              </a:rPr>
              <a:t>Iteration counts: black=0, white=64</a:t>
            </a:r>
            <a:endParaRPr lang="en-US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584775"/>
          </a:xfrm>
        </p:spPr>
        <p:txBody>
          <a:bodyPr/>
          <a:lstStyle/>
          <a:p>
            <a:r>
              <a:rPr lang="en-US" smtClean="0"/>
              <a:t>Post-Process Filtering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267200" cy="5029200"/>
          </a:xfrm>
        </p:spPr>
        <p:txBody>
          <a:bodyPr/>
          <a:lstStyle/>
          <a:p>
            <a:r>
              <a:rPr lang="fi-FI" smtClean="0"/>
              <a:t>Thanks to contours, the</a:t>
            </a:r>
            <a:br>
              <a:rPr lang="fi-FI" smtClean="0"/>
            </a:br>
            <a:r>
              <a:rPr lang="fi-FI" smtClean="0"/>
              <a:t>shape is mostly accurate</a:t>
            </a:r>
          </a:p>
          <a:p>
            <a:endParaRPr lang="fi-FI" smtClean="0"/>
          </a:p>
          <a:p>
            <a:r>
              <a:rPr lang="fi-FI" smtClean="0"/>
              <a:t>Shading still gets blocky</a:t>
            </a:r>
            <a:br>
              <a:rPr lang="fi-FI" smtClean="0"/>
            </a:br>
            <a:r>
              <a:rPr lang="fi-FI" smtClean="0"/>
              <a:t>when out of resolution</a:t>
            </a:r>
          </a:p>
          <a:p>
            <a:endParaRPr lang="fi-FI" smtClean="0"/>
          </a:p>
          <a:p>
            <a:r>
              <a:rPr lang="fi-FI" smtClean="0"/>
              <a:t>Solution: </a:t>
            </a:r>
            <a:r>
              <a:rPr lang="fi-FI" smtClean="0">
                <a:solidFill>
                  <a:schemeClr val="accent2"/>
                </a:solidFill>
              </a:rPr>
              <a:t>post-process filtering</a:t>
            </a:r>
          </a:p>
          <a:p>
            <a:endParaRPr lang="fi-FI" smtClean="0">
              <a:solidFill>
                <a:schemeClr val="accent2"/>
              </a:solidFill>
            </a:endParaRPr>
          </a:p>
          <a:p>
            <a:r>
              <a:rPr lang="fi-FI" smtClean="0"/>
              <a:t>Adapts to content, single pass, no seams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7200" y="13716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584775"/>
          </a:xfrm>
        </p:spPr>
        <p:txBody>
          <a:bodyPr/>
          <a:lstStyle/>
          <a:p>
            <a:r>
              <a:rPr lang="en-US" smtClean="0"/>
              <a:t>Filtering Example</a:t>
            </a:r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295400"/>
            <a:ext cx="432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295400"/>
            <a:ext cx="432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5638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No filtering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48200" y="5638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With filtering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" y="61722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C000"/>
                </a:solidFill>
              </a:rPr>
              <a:t>Note: low-resolution voxelization!</a:t>
            </a:r>
            <a:endParaRPr lang="en-US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971800"/>
            <a:ext cx="8839200" cy="584775"/>
          </a:xfrm>
        </p:spPr>
        <p:txBody>
          <a:bodyPr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Video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225"/>
            <a:ext cx="8686800" cy="584775"/>
          </a:xfrm>
        </p:spPr>
        <p:txBody>
          <a:bodyPr/>
          <a:lstStyle/>
          <a:p>
            <a:r>
              <a:rPr lang="en-US" smtClean="0"/>
              <a:t>“Bitmaps” vs “Vectors”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371600"/>
            <a:ext cx="4038600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kstikehys 10"/>
          <p:cNvSpPr txBox="1"/>
          <p:nvPr/>
        </p:nvSpPr>
        <p:spPr>
          <a:xfrm>
            <a:off x="381000" y="54864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>
                <a:latin typeface="+mn-lt"/>
                <a:cs typeface="Courier New" pitchFamily="49" charset="0"/>
              </a:rPr>
              <a:t>Bitmap 2D image</a:t>
            </a:r>
            <a:endParaRPr lang="fi-FI">
              <a:latin typeface="+mn-lt"/>
              <a:cs typeface="Courier New" pitchFamily="49" charset="0"/>
            </a:endParaRPr>
          </a:p>
        </p:txBody>
      </p:sp>
      <p:sp>
        <p:nvSpPr>
          <p:cNvPr id="12" name="Tekstikehys 11"/>
          <p:cNvSpPr txBox="1"/>
          <p:nvPr/>
        </p:nvSpPr>
        <p:spPr>
          <a:xfrm>
            <a:off x="4800600" y="54864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>
                <a:latin typeface="+mn-lt"/>
                <a:cs typeface="Courier New" pitchFamily="49" charset="0"/>
              </a:rPr>
              <a:t>Vector 2D image</a:t>
            </a:r>
            <a:endParaRPr lang="fi-FI">
              <a:latin typeface="+mn-lt"/>
              <a:cs typeface="Courier New" pitchFamily="49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371600"/>
            <a:ext cx="4038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Clipboard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066800"/>
            <a:ext cx="8077200" cy="4326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584775"/>
          </a:xfrm>
        </p:spPr>
        <p:txBody>
          <a:bodyPr/>
          <a:lstStyle/>
          <a:p>
            <a:r>
              <a:rPr lang="en-US" smtClean="0"/>
              <a:t>Memory </a:t>
            </a:r>
            <a:r>
              <a:rPr lang="en-US" dirty="0" smtClean="0"/>
              <a:t>Usage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pPr>
              <a:buNone/>
            </a:pPr>
            <a:r>
              <a:rPr lang="fi-FI" sz="1800" dirty="0" smtClean="0">
                <a:solidFill>
                  <a:srgbClr val="FFC000"/>
                </a:solidFill>
              </a:rPr>
              <a:t>Numbers in MB</a:t>
            </a:r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61100" y="1816100"/>
            <a:ext cx="1431925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with contours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7925" y="1504950"/>
            <a:ext cx="14478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no contours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7600" y="5486400"/>
            <a:ext cx="12192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bytes/voxel including all overheads</a:t>
            </a:r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15"/>
          <p:cNvSpPr/>
          <p:nvPr/>
        </p:nvSpPr>
        <p:spPr>
          <a:xfrm>
            <a:off x="3816350" y="1739900"/>
            <a:ext cx="927100" cy="4889500"/>
          </a:xfrm>
          <a:prstGeom prst="rect">
            <a:avLst/>
          </a:prstGeom>
          <a:solidFill>
            <a:srgbClr val="FF0000">
              <a:alpha val="37000"/>
            </a:srgbClr>
          </a:solidFill>
          <a:ln w="19050" cap="rnd">
            <a:solidFill>
              <a:srgbClr val="FFFF00"/>
            </a:solidFill>
            <a:prstDash val="solid"/>
            <a:headEnd type="oval"/>
            <a:tailEnd type="oval"/>
          </a:ln>
          <a:effectLst>
            <a:outerShdw blurRad="127000" dir="2700000" algn="tl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Suorakulmio 14"/>
          <p:cNvSpPr/>
          <p:nvPr/>
        </p:nvSpPr>
        <p:spPr>
          <a:xfrm>
            <a:off x="6673850" y="1739900"/>
            <a:ext cx="869950" cy="4889500"/>
          </a:xfrm>
          <a:prstGeom prst="rect">
            <a:avLst/>
          </a:prstGeom>
          <a:solidFill>
            <a:schemeClr val="tx2">
              <a:alpha val="19000"/>
            </a:schemeClr>
          </a:solidFill>
          <a:ln w="19050" cap="rnd">
            <a:solidFill>
              <a:srgbClr val="FFFF00"/>
            </a:solidFill>
            <a:prstDash val="solid"/>
            <a:headEnd type="oval"/>
            <a:tailEnd type="oval"/>
          </a:ln>
          <a:effectLst>
            <a:outerShdw blurRad="127000" dir="2700000" algn="tl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 descr="Clipboard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14400"/>
            <a:ext cx="6860236" cy="579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584775"/>
          </a:xfrm>
        </p:spPr>
        <p:txBody>
          <a:bodyPr/>
          <a:lstStyle/>
          <a:p>
            <a:r>
              <a:rPr lang="en-US" smtClean="0"/>
              <a:t>Ray Cast Performance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7696200" y="1828800"/>
            <a:ext cx="1066800" cy="685800"/>
          </a:xfrm>
        </p:spPr>
        <p:txBody>
          <a:bodyPr/>
          <a:lstStyle/>
          <a:p>
            <a:pPr>
              <a:buNone/>
            </a:pPr>
            <a:r>
              <a:rPr lang="fi-FI" sz="1800" dirty="0" smtClean="0">
                <a:solidFill>
                  <a:srgbClr val="FFC000"/>
                </a:solidFill>
              </a:rPr>
              <a:t>Mrays /</a:t>
            </a:r>
          </a:p>
          <a:p>
            <a:pPr>
              <a:buNone/>
            </a:pPr>
            <a:r>
              <a:rPr lang="fi-FI" sz="1800" dirty="0" smtClean="0">
                <a:solidFill>
                  <a:srgbClr val="FFC000"/>
                </a:solidFill>
              </a:rPr>
              <a:t>second</a:t>
            </a:r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</p:txBody>
      </p:sp>
      <p:sp>
        <p:nvSpPr>
          <p:cNvPr id="17" name="Tekstikehys 16"/>
          <p:cNvSpPr txBox="1"/>
          <p:nvPr/>
        </p:nvSpPr>
        <p:spPr>
          <a:xfrm>
            <a:off x="5029200" y="2743200"/>
            <a:ext cx="1752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0" smtClean="0">
                <a:ln w="38100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&lt;</a:t>
            </a:r>
            <a:endParaRPr lang="fi-FI" sz="16000">
              <a:ln w="38100"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584775"/>
          </a:xfrm>
        </p:spPr>
        <p:txBody>
          <a:bodyPr/>
          <a:lstStyle/>
          <a:p>
            <a:r>
              <a:rPr lang="en-US" smtClean="0"/>
              <a:t>Future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r>
              <a:rPr lang="fi-FI" dirty="0" smtClean="0"/>
              <a:t>Coexistence of voxel and vector formats </a:t>
            </a:r>
            <a:r>
              <a:rPr lang="fi-FI" smtClean="0"/>
              <a:t>for 3D?</a:t>
            </a:r>
            <a:endParaRPr lang="fi-FI" dirty="0" smtClean="0"/>
          </a:p>
          <a:p>
            <a:pPr lvl="1"/>
            <a:r>
              <a:rPr lang="fi-FI" dirty="0" smtClean="0"/>
              <a:t>As in </a:t>
            </a:r>
            <a:r>
              <a:rPr lang="fi-FI" smtClean="0"/>
              <a:t>2D today</a:t>
            </a:r>
          </a:p>
          <a:p>
            <a:pPr>
              <a:buNone/>
            </a:pPr>
            <a:endParaRPr lang="fi-FI" dirty="0" smtClean="0"/>
          </a:p>
          <a:p>
            <a:r>
              <a:rPr lang="fi-FI" dirty="0" smtClean="0"/>
              <a:t>How to author voxels in large scale?</a:t>
            </a:r>
          </a:p>
          <a:p>
            <a:endParaRPr lang="fi-FI" dirty="0" smtClean="0"/>
          </a:p>
          <a:p>
            <a:r>
              <a:rPr lang="fi-FI" smtClean="0"/>
              <a:t>Where to fit all the data?</a:t>
            </a:r>
          </a:p>
          <a:p>
            <a:pPr>
              <a:buNone/>
            </a:pPr>
            <a:endParaRPr lang="fi-FI" smtClean="0"/>
          </a:p>
          <a:p>
            <a:r>
              <a:rPr lang="fi-FI" smtClean="0"/>
              <a:t>Capturing </a:t>
            </a:r>
            <a:r>
              <a:rPr lang="fi-FI" dirty="0" smtClean="0"/>
              <a:t>real-world </a:t>
            </a:r>
            <a:r>
              <a:rPr lang="fi-FI" smtClean="0"/>
              <a:t>content?</a:t>
            </a:r>
            <a:endParaRPr lang="fi-FI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584775"/>
          </a:xfrm>
        </p:spPr>
        <p:txBody>
          <a:bodyPr/>
          <a:lstStyle/>
          <a:p>
            <a:r>
              <a:rPr lang="en-US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r>
              <a:rPr lang="fi-FI" smtClean="0"/>
              <a:t>Technical report</a:t>
            </a:r>
          </a:p>
          <a:p>
            <a:pPr lvl="1"/>
            <a:r>
              <a:rPr lang="fi-FI" smtClean="0"/>
              <a:t>More analysis, details, results, etc.</a:t>
            </a:r>
          </a:p>
          <a:p>
            <a:endParaRPr lang="fi-FI" sz="2000" smtClean="0">
              <a:solidFill>
                <a:schemeClr val="accent2"/>
              </a:solidFill>
            </a:endParaRPr>
          </a:p>
          <a:p>
            <a:r>
              <a:rPr lang="fi-FI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Open-source</a:t>
            </a:r>
            <a:r>
              <a:rPr lang="fi-FI" smtClean="0"/>
              <a:t> codebase</a:t>
            </a:r>
            <a:br>
              <a:rPr lang="fi-FI" smtClean="0"/>
            </a:br>
            <a:r>
              <a:rPr lang="fi-FI" sz="2000" smtClean="0">
                <a:solidFill>
                  <a:schemeClr val="accent2"/>
                </a:solidFill>
              </a:rPr>
              <a:t>http://code.google.com/p/efficient-sparse-voxel-octrees/</a:t>
            </a:r>
            <a:endParaRPr lang="fi-FI" smtClean="0"/>
          </a:p>
          <a:p>
            <a:pPr lvl="1"/>
            <a:endParaRPr lang="fi-FI" sz="100" smtClean="0"/>
          </a:p>
          <a:p>
            <a:pPr lvl="1"/>
            <a:r>
              <a:rPr lang="fi-FI" smtClean="0"/>
              <a:t>Hierarchy construction</a:t>
            </a:r>
          </a:p>
          <a:p>
            <a:pPr lvl="1"/>
            <a:r>
              <a:rPr lang="fi-FI" smtClean="0"/>
              <a:t>Optimized CUDA kernels for ray casting</a:t>
            </a:r>
          </a:p>
          <a:p>
            <a:pPr lvl="1"/>
            <a:r>
              <a:rPr lang="fi-FI" smtClean="0"/>
              <a:t>Benchmarking framework, etc.</a:t>
            </a:r>
          </a:p>
          <a:p>
            <a:pPr lvl="1"/>
            <a:r>
              <a:rPr lang="fi-FI" smtClean="0"/>
              <a:t>An application, not bits and pieces</a:t>
            </a:r>
          </a:p>
          <a:p>
            <a:pPr lvl="1"/>
            <a:endParaRPr lang="fi-FI" smtClean="0"/>
          </a:p>
          <a:p>
            <a:pPr lvl="1"/>
            <a:endParaRPr lang="fi-FI" smtClean="0"/>
          </a:p>
          <a:p>
            <a:pPr>
              <a:buNone/>
            </a:pPr>
            <a:r>
              <a:rPr lang="fi-FI" smtClean="0">
                <a:solidFill>
                  <a:schemeClr val="accent2"/>
                </a:solidFill>
              </a:rPr>
              <a:t>	</a:t>
            </a:r>
            <a:endParaRPr lang="fi-FI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971800"/>
            <a:ext cx="8839200" cy="861774"/>
          </a:xfrm>
        </p:spPr>
        <p:txBody>
          <a:bodyPr/>
          <a:lstStyle/>
          <a:p>
            <a:pPr algn="ctr"/>
            <a:r>
              <a:rPr lang="en-US" sz="500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Thank You</a:t>
            </a:r>
            <a:endParaRPr lang="en-US" sz="5000">
              <a:ln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971800"/>
            <a:ext cx="8839200" cy="584775"/>
          </a:xfrm>
        </p:spPr>
        <p:txBody>
          <a:bodyPr/>
          <a:lstStyle/>
          <a:p>
            <a:pPr algn="ctr"/>
            <a:r>
              <a:rPr lang="fi-FI" smtClean="0"/>
              <a:t>Backup Slides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How to store data on disk?</a:t>
            </a:r>
          </a:p>
          <a:p>
            <a:pPr lvl="1"/>
            <a:r>
              <a:rPr lang="en-US" smtClean="0"/>
              <a:t>We want to adjust resolution locally</a:t>
            </a:r>
          </a:p>
          <a:p>
            <a:pPr lvl="1"/>
            <a:r>
              <a:rPr lang="en-US" smtClean="0"/>
              <a:t>Always use all data that is read</a:t>
            </a:r>
          </a:p>
          <a:p>
            <a:r>
              <a:rPr lang="en-US" smtClean="0"/>
              <a:t>Data stored on disk as </a:t>
            </a:r>
            <a:r>
              <a:rPr lang="en-US" smtClean="0">
                <a:solidFill>
                  <a:schemeClr val="accent2"/>
                </a:solidFill>
              </a:rPr>
              <a:t>slices</a:t>
            </a:r>
          </a:p>
          <a:p>
            <a:endParaRPr lang="en-US" smtClean="0">
              <a:solidFill>
                <a:schemeClr val="accent2"/>
              </a:solidFill>
            </a:endParaRPr>
          </a:p>
          <a:p>
            <a:r>
              <a:rPr lang="en-US" smtClean="0"/>
              <a:t>How to store data in memory?</a:t>
            </a:r>
          </a:p>
          <a:p>
            <a:pPr lvl="1"/>
            <a:r>
              <a:rPr lang="en-US" smtClean="0"/>
              <a:t>Rendering efficiency</a:t>
            </a:r>
          </a:p>
          <a:p>
            <a:pPr lvl="1"/>
            <a:r>
              <a:rPr lang="en-US" smtClean="0"/>
              <a:t>Compact storage</a:t>
            </a:r>
          </a:p>
          <a:p>
            <a:r>
              <a:rPr lang="en-US" smtClean="0"/>
              <a:t>Data stored in memory as </a:t>
            </a:r>
            <a:r>
              <a:rPr lang="en-US" smtClean="0">
                <a:solidFill>
                  <a:schemeClr val="accent2"/>
                </a:solidFill>
              </a:rPr>
              <a:t>blocks</a:t>
            </a: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Storage Considerations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Slices vs Blocks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Rectangle 595"/>
          <p:cNvSpPr/>
          <p:nvPr/>
        </p:nvSpPr>
        <p:spPr>
          <a:xfrm>
            <a:off x="4724400" y="4648200"/>
            <a:ext cx="1371600" cy="457200"/>
          </a:xfrm>
          <a:prstGeom prst="rect">
            <a:avLst/>
          </a:prstGeom>
          <a:solidFill>
            <a:schemeClr val="accent1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381"/>
          <p:cNvSpPr/>
          <p:nvPr/>
        </p:nvSpPr>
        <p:spPr>
          <a:xfrm>
            <a:off x="609600" y="2438400"/>
            <a:ext cx="2590800" cy="304800"/>
          </a:xfrm>
          <a:prstGeom prst="rect">
            <a:avLst/>
          </a:prstGeom>
          <a:solidFill>
            <a:schemeClr val="accent6">
              <a:alpha val="51000"/>
            </a:schemeClr>
          </a:solidFill>
          <a:ln>
            <a:solidFill>
              <a:schemeClr val="accent6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382"/>
          <p:cNvSpPr/>
          <p:nvPr/>
        </p:nvSpPr>
        <p:spPr>
          <a:xfrm>
            <a:off x="3352800" y="2438400"/>
            <a:ext cx="2743200" cy="304800"/>
          </a:xfrm>
          <a:prstGeom prst="rect">
            <a:avLst/>
          </a:prstGeom>
          <a:solidFill>
            <a:schemeClr val="accent6">
              <a:alpha val="51000"/>
            </a:schemeClr>
          </a:solidFill>
          <a:ln>
            <a:solidFill>
              <a:schemeClr val="accent6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383"/>
          <p:cNvSpPr/>
          <p:nvPr/>
        </p:nvSpPr>
        <p:spPr>
          <a:xfrm>
            <a:off x="609600" y="2895600"/>
            <a:ext cx="1219200" cy="304800"/>
          </a:xfrm>
          <a:prstGeom prst="rect">
            <a:avLst/>
          </a:prstGeom>
          <a:solidFill>
            <a:schemeClr val="accent6">
              <a:alpha val="51000"/>
            </a:schemeClr>
          </a:solidFill>
          <a:ln>
            <a:solidFill>
              <a:schemeClr val="accent6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84"/>
          <p:cNvSpPr/>
          <p:nvPr/>
        </p:nvSpPr>
        <p:spPr>
          <a:xfrm>
            <a:off x="1981200" y="2895600"/>
            <a:ext cx="1219200" cy="304800"/>
          </a:xfrm>
          <a:prstGeom prst="rect">
            <a:avLst/>
          </a:prstGeom>
          <a:solidFill>
            <a:schemeClr val="accent6">
              <a:alpha val="51000"/>
            </a:schemeClr>
          </a:solidFill>
          <a:ln>
            <a:solidFill>
              <a:schemeClr val="accent6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385"/>
          <p:cNvSpPr/>
          <p:nvPr/>
        </p:nvSpPr>
        <p:spPr>
          <a:xfrm>
            <a:off x="3352800" y="2895600"/>
            <a:ext cx="1219200" cy="304800"/>
          </a:xfrm>
          <a:prstGeom prst="rect">
            <a:avLst/>
          </a:prstGeom>
          <a:solidFill>
            <a:schemeClr val="accent6">
              <a:alpha val="51000"/>
            </a:schemeClr>
          </a:solidFill>
          <a:ln>
            <a:solidFill>
              <a:schemeClr val="accent6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386"/>
          <p:cNvSpPr/>
          <p:nvPr/>
        </p:nvSpPr>
        <p:spPr>
          <a:xfrm>
            <a:off x="4724400" y="2895600"/>
            <a:ext cx="1371600" cy="304800"/>
          </a:xfrm>
          <a:prstGeom prst="rect">
            <a:avLst/>
          </a:prstGeom>
          <a:solidFill>
            <a:schemeClr val="accent6">
              <a:alpha val="51000"/>
            </a:schemeClr>
          </a:solidFill>
          <a:ln>
            <a:solidFill>
              <a:schemeClr val="accent6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387"/>
          <p:cNvSpPr/>
          <p:nvPr/>
        </p:nvSpPr>
        <p:spPr>
          <a:xfrm>
            <a:off x="609600" y="3352800"/>
            <a:ext cx="1219200" cy="304800"/>
          </a:xfrm>
          <a:prstGeom prst="rect">
            <a:avLst/>
          </a:prstGeom>
          <a:solidFill>
            <a:schemeClr val="accent6">
              <a:alpha val="51000"/>
            </a:schemeClr>
          </a:solidFill>
          <a:ln>
            <a:solidFill>
              <a:schemeClr val="accent6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433"/>
          <p:cNvSpPr/>
          <p:nvPr/>
        </p:nvSpPr>
        <p:spPr>
          <a:xfrm>
            <a:off x="1981200" y="3352800"/>
            <a:ext cx="1219200" cy="304800"/>
          </a:xfrm>
          <a:prstGeom prst="rect">
            <a:avLst/>
          </a:prstGeom>
          <a:solidFill>
            <a:schemeClr val="accent6">
              <a:alpha val="51000"/>
            </a:schemeClr>
          </a:solidFill>
          <a:ln>
            <a:solidFill>
              <a:schemeClr val="accent6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436"/>
          <p:cNvSpPr/>
          <p:nvPr/>
        </p:nvSpPr>
        <p:spPr>
          <a:xfrm>
            <a:off x="3352800" y="3352800"/>
            <a:ext cx="1219200" cy="304800"/>
          </a:xfrm>
          <a:prstGeom prst="rect">
            <a:avLst/>
          </a:prstGeom>
          <a:solidFill>
            <a:schemeClr val="accent6">
              <a:alpha val="51000"/>
            </a:schemeClr>
          </a:solidFill>
          <a:ln>
            <a:solidFill>
              <a:schemeClr val="accent6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437"/>
          <p:cNvSpPr/>
          <p:nvPr/>
        </p:nvSpPr>
        <p:spPr>
          <a:xfrm>
            <a:off x="4724400" y="3352800"/>
            <a:ext cx="609600" cy="304800"/>
          </a:xfrm>
          <a:prstGeom prst="rect">
            <a:avLst/>
          </a:prstGeom>
          <a:solidFill>
            <a:schemeClr val="accent6">
              <a:alpha val="51000"/>
            </a:schemeClr>
          </a:solidFill>
          <a:ln>
            <a:solidFill>
              <a:schemeClr val="accent6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438"/>
          <p:cNvSpPr/>
          <p:nvPr/>
        </p:nvSpPr>
        <p:spPr>
          <a:xfrm>
            <a:off x="5486400" y="3352800"/>
            <a:ext cx="609600" cy="304800"/>
          </a:xfrm>
          <a:prstGeom prst="rect">
            <a:avLst/>
          </a:prstGeom>
          <a:solidFill>
            <a:schemeClr val="accent6">
              <a:alpha val="51000"/>
            </a:schemeClr>
          </a:solidFill>
          <a:ln>
            <a:solidFill>
              <a:schemeClr val="accent6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380"/>
          <p:cNvSpPr/>
          <p:nvPr/>
        </p:nvSpPr>
        <p:spPr>
          <a:xfrm>
            <a:off x="609600" y="1981200"/>
            <a:ext cx="5486400" cy="304800"/>
          </a:xfrm>
          <a:prstGeom prst="rect">
            <a:avLst/>
          </a:prstGeom>
          <a:solidFill>
            <a:schemeClr val="accent6">
              <a:alpha val="51000"/>
            </a:schemeClr>
          </a:solidFill>
          <a:ln>
            <a:solidFill>
              <a:schemeClr val="accent6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379"/>
          <p:cNvSpPr/>
          <p:nvPr/>
        </p:nvSpPr>
        <p:spPr>
          <a:xfrm>
            <a:off x="609600" y="1524000"/>
            <a:ext cx="5486400" cy="304800"/>
          </a:xfrm>
          <a:prstGeom prst="rect">
            <a:avLst/>
          </a:prstGeom>
          <a:solidFill>
            <a:schemeClr val="accent6">
              <a:alpha val="51000"/>
            </a:schemeClr>
          </a:solidFill>
          <a:ln>
            <a:solidFill>
              <a:schemeClr val="accent6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378"/>
          <p:cNvSpPr/>
          <p:nvPr/>
        </p:nvSpPr>
        <p:spPr>
          <a:xfrm>
            <a:off x="609600" y="1066800"/>
            <a:ext cx="5486400" cy="304800"/>
          </a:xfrm>
          <a:prstGeom prst="rect">
            <a:avLst/>
          </a:prstGeom>
          <a:solidFill>
            <a:schemeClr val="accent6">
              <a:alpha val="51000"/>
            </a:schemeClr>
          </a:solidFill>
          <a:ln>
            <a:solidFill>
              <a:schemeClr val="accent6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4"/>
          <p:cNvSpPr/>
          <p:nvPr/>
        </p:nvSpPr>
        <p:spPr>
          <a:xfrm>
            <a:off x="609600" y="3429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5"/>
          <p:cNvSpPr/>
          <p:nvPr/>
        </p:nvSpPr>
        <p:spPr>
          <a:xfrm>
            <a:off x="762000" y="3429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8"/>
          <p:cNvSpPr/>
          <p:nvPr/>
        </p:nvSpPr>
        <p:spPr>
          <a:xfrm>
            <a:off x="1219200" y="3429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9"/>
          <p:cNvSpPr/>
          <p:nvPr/>
        </p:nvSpPr>
        <p:spPr>
          <a:xfrm>
            <a:off x="1371600" y="3429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19"/>
          <p:cNvSpPr/>
          <p:nvPr/>
        </p:nvSpPr>
        <p:spPr>
          <a:xfrm>
            <a:off x="2590800" y="3429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0"/>
          <p:cNvSpPr/>
          <p:nvPr/>
        </p:nvSpPr>
        <p:spPr>
          <a:xfrm>
            <a:off x="2743200" y="3429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1"/>
          <p:cNvSpPr/>
          <p:nvPr/>
        </p:nvSpPr>
        <p:spPr>
          <a:xfrm>
            <a:off x="2895600" y="3429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2"/>
          <p:cNvSpPr/>
          <p:nvPr/>
        </p:nvSpPr>
        <p:spPr>
          <a:xfrm>
            <a:off x="3048000" y="3429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3"/>
          <p:cNvSpPr/>
          <p:nvPr/>
        </p:nvSpPr>
        <p:spPr>
          <a:xfrm>
            <a:off x="3352800" y="3429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4"/>
          <p:cNvSpPr/>
          <p:nvPr/>
        </p:nvSpPr>
        <p:spPr>
          <a:xfrm>
            <a:off x="3505200" y="3429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31"/>
          <p:cNvSpPr/>
          <p:nvPr/>
        </p:nvSpPr>
        <p:spPr>
          <a:xfrm>
            <a:off x="685800" y="29718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2"/>
          <p:cNvSpPr/>
          <p:nvPr/>
        </p:nvSpPr>
        <p:spPr>
          <a:xfrm>
            <a:off x="990600" y="29718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3"/>
          <p:cNvSpPr/>
          <p:nvPr/>
        </p:nvSpPr>
        <p:spPr>
          <a:xfrm>
            <a:off x="1295400" y="29718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5"/>
          <p:cNvSpPr/>
          <p:nvPr/>
        </p:nvSpPr>
        <p:spPr>
          <a:xfrm>
            <a:off x="1600200" y="29718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8"/>
          <p:cNvSpPr/>
          <p:nvPr/>
        </p:nvSpPr>
        <p:spPr>
          <a:xfrm>
            <a:off x="2667000" y="29718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9"/>
          <p:cNvSpPr/>
          <p:nvPr/>
        </p:nvSpPr>
        <p:spPr>
          <a:xfrm>
            <a:off x="2971800" y="29718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40"/>
          <p:cNvSpPr/>
          <p:nvPr/>
        </p:nvSpPr>
        <p:spPr>
          <a:xfrm>
            <a:off x="3429000" y="29718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41"/>
          <p:cNvSpPr/>
          <p:nvPr/>
        </p:nvSpPr>
        <p:spPr>
          <a:xfrm>
            <a:off x="3733800" y="29718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42"/>
          <p:cNvSpPr/>
          <p:nvPr/>
        </p:nvSpPr>
        <p:spPr>
          <a:xfrm>
            <a:off x="4038600" y="29718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43"/>
          <p:cNvSpPr/>
          <p:nvPr/>
        </p:nvSpPr>
        <p:spPr>
          <a:xfrm>
            <a:off x="4343400" y="29718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44"/>
          <p:cNvSpPr/>
          <p:nvPr/>
        </p:nvSpPr>
        <p:spPr>
          <a:xfrm>
            <a:off x="838200" y="25146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5"/>
          <p:cNvSpPr/>
          <p:nvPr/>
        </p:nvSpPr>
        <p:spPr>
          <a:xfrm>
            <a:off x="1143000" y="2057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7"/>
          <p:cNvSpPr/>
          <p:nvPr/>
        </p:nvSpPr>
        <p:spPr>
          <a:xfrm>
            <a:off x="1447800" y="25146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8"/>
          <p:cNvSpPr/>
          <p:nvPr/>
        </p:nvSpPr>
        <p:spPr>
          <a:xfrm>
            <a:off x="2209800" y="25146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9"/>
          <p:cNvSpPr/>
          <p:nvPr/>
        </p:nvSpPr>
        <p:spPr>
          <a:xfrm>
            <a:off x="2819400" y="25146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50"/>
          <p:cNvSpPr/>
          <p:nvPr/>
        </p:nvSpPr>
        <p:spPr>
          <a:xfrm>
            <a:off x="3581400" y="25146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51"/>
          <p:cNvSpPr/>
          <p:nvPr/>
        </p:nvSpPr>
        <p:spPr>
          <a:xfrm>
            <a:off x="4191000" y="25146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52"/>
          <p:cNvSpPr/>
          <p:nvPr/>
        </p:nvSpPr>
        <p:spPr>
          <a:xfrm>
            <a:off x="2514600" y="2057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54"/>
          <p:cNvSpPr/>
          <p:nvPr/>
        </p:nvSpPr>
        <p:spPr>
          <a:xfrm>
            <a:off x="3886200" y="2057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55"/>
          <p:cNvSpPr/>
          <p:nvPr/>
        </p:nvSpPr>
        <p:spPr>
          <a:xfrm>
            <a:off x="4724400" y="3429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56"/>
          <p:cNvSpPr/>
          <p:nvPr/>
        </p:nvSpPr>
        <p:spPr>
          <a:xfrm>
            <a:off x="4876800" y="3429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7"/>
          <p:cNvSpPr/>
          <p:nvPr/>
        </p:nvSpPr>
        <p:spPr>
          <a:xfrm>
            <a:off x="5029200" y="3429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8"/>
          <p:cNvSpPr/>
          <p:nvPr/>
        </p:nvSpPr>
        <p:spPr>
          <a:xfrm>
            <a:off x="5181600" y="3429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9"/>
          <p:cNvSpPr/>
          <p:nvPr/>
        </p:nvSpPr>
        <p:spPr>
          <a:xfrm>
            <a:off x="5486400" y="3429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60"/>
          <p:cNvSpPr/>
          <p:nvPr/>
        </p:nvSpPr>
        <p:spPr>
          <a:xfrm>
            <a:off x="5638800" y="3429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61"/>
          <p:cNvSpPr/>
          <p:nvPr/>
        </p:nvSpPr>
        <p:spPr>
          <a:xfrm>
            <a:off x="5791200" y="3429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62"/>
          <p:cNvSpPr/>
          <p:nvPr/>
        </p:nvSpPr>
        <p:spPr>
          <a:xfrm>
            <a:off x="5943600" y="3429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63"/>
          <p:cNvSpPr/>
          <p:nvPr/>
        </p:nvSpPr>
        <p:spPr>
          <a:xfrm>
            <a:off x="4800600" y="29718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64"/>
          <p:cNvSpPr/>
          <p:nvPr/>
        </p:nvSpPr>
        <p:spPr>
          <a:xfrm>
            <a:off x="5105400" y="29718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65"/>
          <p:cNvSpPr/>
          <p:nvPr/>
        </p:nvSpPr>
        <p:spPr>
          <a:xfrm>
            <a:off x="5562600" y="29718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66"/>
          <p:cNvSpPr/>
          <p:nvPr/>
        </p:nvSpPr>
        <p:spPr>
          <a:xfrm>
            <a:off x="5867400" y="29718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7"/>
          <p:cNvSpPr/>
          <p:nvPr/>
        </p:nvSpPr>
        <p:spPr>
          <a:xfrm>
            <a:off x="4953000" y="25146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8"/>
          <p:cNvSpPr/>
          <p:nvPr/>
        </p:nvSpPr>
        <p:spPr>
          <a:xfrm>
            <a:off x="5715000" y="25146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9"/>
          <p:cNvSpPr/>
          <p:nvPr/>
        </p:nvSpPr>
        <p:spPr>
          <a:xfrm>
            <a:off x="5334000" y="2057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70"/>
          <p:cNvSpPr/>
          <p:nvPr/>
        </p:nvSpPr>
        <p:spPr>
          <a:xfrm>
            <a:off x="1828800" y="16002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71"/>
          <p:cNvSpPr/>
          <p:nvPr/>
        </p:nvSpPr>
        <p:spPr>
          <a:xfrm>
            <a:off x="4572000" y="16002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72"/>
          <p:cNvSpPr/>
          <p:nvPr/>
        </p:nvSpPr>
        <p:spPr>
          <a:xfrm>
            <a:off x="3200400" y="1143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263"/>
          <p:cNvCxnSpPr>
            <a:stCxn id="66" idx="2"/>
            <a:endCxn id="64" idx="7"/>
          </p:cNvCxnSpPr>
          <p:nvPr/>
        </p:nvCxnSpPr>
        <p:spPr>
          <a:xfrm rot="10800000" flipV="1">
            <a:off x="1958882" y="1219200"/>
            <a:ext cx="1241518" cy="403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270"/>
          <p:cNvCxnSpPr>
            <a:stCxn id="66" idx="6"/>
            <a:endCxn id="65" idx="1"/>
          </p:cNvCxnSpPr>
          <p:nvPr/>
        </p:nvCxnSpPr>
        <p:spPr>
          <a:xfrm>
            <a:off x="3352800" y="1219200"/>
            <a:ext cx="1241518" cy="403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273"/>
          <p:cNvCxnSpPr>
            <a:stCxn id="64" idx="3"/>
            <a:endCxn id="41" idx="7"/>
          </p:cNvCxnSpPr>
          <p:nvPr/>
        </p:nvCxnSpPr>
        <p:spPr>
          <a:xfrm rot="5400000">
            <a:off x="1387382" y="1615982"/>
            <a:ext cx="349436" cy="578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276"/>
          <p:cNvCxnSpPr>
            <a:stCxn id="65" idx="3"/>
            <a:endCxn id="48" idx="7"/>
          </p:cNvCxnSpPr>
          <p:nvPr/>
        </p:nvCxnSpPr>
        <p:spPr>
          <a:xfrm rot="5400000">
            <a:off x="4130582" y="1615982"/>
            <a:ext cx="349436" cy="578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279"/>
          <p:cNvCxnSpPr>
            <a:stCxn id="64" idx="5"/>
            <a:endCxn id="47" idx="1"/>
          </p:cNvCxnSpPr>
          <p:nvPr/>
        </p:nvCxnSpPr>
        <p:spPr>
          <a:xfrm rot="16200000" flipH="1">
            <a:off x="2073182" y="1615982"/>
            <a:ext cx="349436" cy="578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282"/>
          <p:cNvCxnSpPr>
            <a:stCxn id="65" idx="6"/>
            <a:endCxn id="63" idx="1"/>
          </p:cNvCxnSpPr>
          <p:nvPr/>
        </p:nvCxnSpPr>
        <p:spPr>
          <a:xfrm>
            <a:off x="4724400" y="1676400"/>
            <a:ext cx="631918" cy="403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285"/>
          <p:cNvCxnSpPr>
            <a:stCxn id="41" idx="3"/>
            <a:endCxn id="40" idx="0"/>
          </p:cNvCxnSpPr>
          <p:nvPr/>
        </p:nvCxnSpPr>
        <p:spPr>
          <a:xfrm rot="5400000">
            <a:off x="876300" y="2225582"/>
            <a:ext cx="327118" cy="250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289"/>
          <p:cNvCxnSpPr>
            <a:stCxn id="41" idx="5"/>
            <a:endCxn id="42" idx="0"/>
          </p:cNvCxnSpPr>
          <p:nvPr/>
        </p:nvCxnSpPr>
        <p:spPr>
          <a:xfrm rot="16200000" flipH="1">
            <a:off x="1234982" y="2225582"/>
            <a:ext cx="327118" cy="250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293"/>
          <p:cNvCxnSpPr>
            <a:stCxn id="47" idx="3"/>
            <a:endCxn id="43" idx="0"/>
          </p:cNvCxnSpPr>
          <p:nvPr/>
        </p:nvCxnSpPr>
        <p:spPr>
          <a:xfrm rot="5400000">
            <a:off x="2247900" y="2225582"/>
            <a:ext cx="327118" cy="250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294"/>
          <p:cNvCxnSpPr>
            <a:stCxn id="47" idx="5"/>
            <a:endCxn id="44" idx="0"/>
          </p:cNvCxnSpPr>
          <p:nvPr/>
        </p:nvCxnSpPr>
        <p:spPr>
          <a:xfrm rot="16200000" flipH="1">
            <a:off x="2606582" y="2225582"/>
            <a:ext cx="327118" cy="250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301"/>
          <p:cNvCxnSpPr>
            <a:stCxn id="48" idx="3"/>
            <a:endCxn id="45" idx="0"/>
          </p:cNvCxnSpPr>
          <p:nvPr/>
        </p:nvCxnSpPr>
        <p:spPr>
          <a:xfrm rot="5400000">
            <a:off x="3619500" y="2225582"/>
            <a:ext cx="327118" cy="250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306"/>
          <p:cNvCxnSpPr>
            <a:stCxn id="48" idx="5"/>
            <a:endCxn id="46" idx="0"/>
          </p:cNvCxnSpPr>
          <p:nvPr/>
        </p:nvCxnSpPr>
        <p:spPr>
          <a:xfrm rot="16200000" flipH="1">
            <a:off x="3978182" y="2225582"/>
            <a:ext cx="327118" cy="250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309"/>
          <p:cNvCxnSpPr>
            <a:stCxn id="63" idx="3"/>
            <a:endCxn id="61" idx="0"/>
          </p:cNvCxnSpPr>
          <p:nvPr/>
        </p:nvCxnSpPr>
        <p:spPr>
          <a:xfrm rot="5400000">
            <a:off x="5029200" y="2187482"/>
            <a:ext cx="327118" cy="3271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312"/>
          <p:cNvCxnSpPr>
            <a:stCxn id="63" idx="5"/>
            <a:endCxn id="62" idx="0"/>
          </p:cNvCxnSpPr>
          <p:nvPr/>
        </p:nvCxnSpPr>
        <p:spPr>
          <a:xfrm rot="16200000" flipH="1">
            <a:off x="5464082" y="2187482"/>
            <a:ext cx="327118" cy="3271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315"/>
          <p:cNvCxnSpPr>
            <a:stCxn id="40" idx="3"/>
            <a:endCxn id="30" idx="0"/>
          </p:cNvCxnSpPr>
          <p:nvPr/>
        </p:nvCxnSpPr>
        <p:spPr>
          <a:xfrm rot="5400000">
            <a:off x="647700" y="27589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322"/>
          <p:cNvCxnSpPr>
            <a:stCxn id="40" idx="5"/>
            <a:endCxn id="31" idx="0"/>
          </p:cNvCxnSpPr>
          <p:nvPr/>
        </p:nvCxnSpPr>
        <p:spPr>
          <a:xfrm rot="16200000" flipH="1">
            <a:off x="853982" y="27589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325"/>
          <p:cNvCxnSpPr/>
          <p:nvPr/>
        </p:nvCxnSpPr>
        <p:spPr>
          <a:xfrm rot="5400000">
            <a:off x="1257300" y="27589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326"/>
          <p:cNvCxnSpPr/>
          <p:nvPr/>
        </p:nvCxnSpPr>
        <p:spPr>
          <a:xfrm rot="16200000" flipH="1">
            <a:off x="1463582" y="27589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329"/>
          <p:cNvCxnSpPr/>
          <p:nvPr/>
        </p:nvCxnSpPr>
        <p:spPr>
          <a:xfrm rot="5400000">
            <a:off x="2628900" y="27589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330"/>
          <p:cNvCxnSpPr/>
          <p:nvPr/>
        </p:nvCxnSpPr>
        <p:spPr>
          <a:xfrm rot="16200000" flipH="1">
            <a:off x="2835182" y="27589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331"/>
          <p:cNvCxnSpPr/>
          <p:nvPr/>
        </p:nvCxnSpPr>
        <p:spPr>
          <a:xfrm rot="5400000">
            <a:off x="3390900" y="27589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332"/>
          <p:cNvCxnSpPr/>
          <p:nvPr/>
        </p:nvCxnSpPr>
        <p:spPr>
          <a:xfrm rot="16200000" flipH="1">
            <a:off x="3597182" y="27589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333"/>
          <p:cNvCxnSpPr/>
          <p:nvPr/>
        </p:nvCxnSpPr>
        <p:spPr>
          <a:xfrm rot="5400000">
            <a:off x="4000500" y="27589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334"/>
          <p:cNvCxnSpPr/>
          <p:nvPr/>
        </p:nvCxnSpPr>
        <p:spPr>
          <a:xfrm rot="16200000" flipH="1">
            <a:off x="4206782" y="27589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335"/>
          <p:cNvCxnSpPr/>
          <p:nvPr/>
        </p:nvCxnSpPr>
        <p:spPr>
          <a:xfrm rot="5400000">
            <a:off x="4762500" y="27589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336"/>
          <p:cNvCxnSpPr/>
          <p:nvPr/>
        </p:nvCxnSpPr>
        <p:spPr>
          <a:xfrm rot="16200000" flipH="1">
            <a:off x="4968782" y="27589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337"/>
          <p:cNvCxnSpPr/>
          <p:nvPr/>
        </p:nvCxnSpPr>
        <p:spPr>
          <a:xfrm rot="5400000">
            <a:off x="5524500" y="27589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338"/>
          <p:cNvCxnSpPr/>
          <p:nvPr/>
        </p:nvCxnSpPr>
        <p:spPr>
          <a:xfrm rot="16200000" flipH="1">
            <a:off x="5730782" y="27589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339"/>
          <p:cNvCxnSpPr>
            <a:stCxn id="30" idx="3"/>
            <a:endCxn id="20" idx="0"/>
          </p:cNvCxnSpPr>
          <p:nvPr/>
        </p:nvCxnSpPr>
        <p:spPr>
          <a:xfrm rot="5400000">
            <a:off x="533400" y="32542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345"/>
          <p:cNvCxnSpPr>
            <a:stCxn id="30" idx="5"/>
            <a:endCxn id="21" idx="0"/>
          </p:cNvCxnSpPr>
          <p:nvPr/>
        </p:nvCxnSpPr>
        <p:spPr>
          <a:xfrm rot="16200000" flipH="1">
            <a:off x="663482" y="32542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350"/>
          <p:cNvCxnSpPr/>
          <p:nvPr/>
        </p:nvCxnSpPr>
        <p:spPr>
          <a:xfrm rot="5400000">
            <a:off x="1143000" y="32542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351"/>
          <p:cNvCxnSpPr/>
          <p:nvPr/>
        </p:nvCxnSpPr>
        <p:spPr>
          <a:xfrm rot="16200000" flipH="1">
            <a:off x="1273082" y="32542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358"/>
          <p:cNvCxnSpPr>
            <a:stCxn id="34" idx="3"/>
            <a:endCxn id="24" idx="0"/>
          </p:cNvCxnSpPr>
          <p:nvPr/>
        </p:nvCxnSpPr>
        <p:spPr>
          <a:xfrm rot="5400000">
            <a:off x="2514600" y="32542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359"/>
          <p:cNvCxnSpPr>
            <a:endCxn id="25" idx="0"/>
          </p:cNvCxnSpPr>
          <p:nvPr/>
        </p:nvCxnSpPr>
        <p:spPr>
          <a:xfrm rot="16200000" flipH="1">
            <a:off x="2644682" y="32542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360"/>
          <p:cNvCxnSpPr>
            <a:stCxn id="35" idx="3"/>
            <a:endCxn id="26" idx="0"/>
          </p:cNvCxnSpPr>
          <p:nvPr/>
        </p:nvCxnSpPr>
        <p:spPr>
          <a:xfrm rot="5400000">
            <a:off x="2819400" y="32542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361"/>
          <p:cNvCxnSpPr>
            <a:stCxn id="35" idx="5"/>
            <a:endCxn id="27" idx="0"/>
          </p:cNvCxnSpPr>
          <p:nvPr/>
        </p:nvCxnSpPr>
        <p:spPr>
          <a:xfrm rot="16200000" flipH="1">
            <a:off x="2949482" y="32542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362"/>
          <p:cNvCxnSpPr>
            <a:stCxn id="36" idx="3"/>
            <a:endCxn id="28" idx="0"/>
          </p:cNvCxnSpPr>
          <p:nvPr/>
        </p:nvCxnSpPr>
        <p:spPr>
          <a:xfrm rot="5400000">
            <a:off x="3276600" y="32542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363"/>
          <p:cNvCxnSpPr>
            <a:stCxn id="36" idx="5"/>
            <a:endCxn id="29" idx="0"/>
          </p:cNvCxnSpPr>
          <p:nvPr/>
        </p:nvCxnSpPr>
        <p:spPr>
          <a:xfrm rot="16200000" flipH="1">
            <a:off x="3406682" y="32542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370"/>
          <p:cNvCxnSpPr>
            <a:stCxn id="57" idx="3"/>
            <a:endCxn id="49" idx="0"/>
          </p:cNvCxnSpPr>
          <p:nvPr/>
        </p:nvCxnSpPr>
        <p:spPr>
          <a:xfrm rot="5400000">
            <a:off x="4648200" y="32542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371"/>
          <p:cNvCxnSpPr>
            <a:stCxn id="57" idx="5"/>
            <a:endCxn id="50" idx="0"/>
          </p:cNvCxnSpPr>
          <p:nvPr/>
        </p:nvCxnSpPr>
        <p:spPr>
          <a:xfrm rot="16200000" flipH="1">
            <a:off x="4778282" y="32542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372"/>
          <p:cNvCxnSpPr>
            <a:stCxn id="58" idx="3"/>
            <a:endCxn id="51" idx="0"/>
          </p:cNvCxnSpPr>
          <p:nvPr/>
        </p:nvCxnSpPr>
        <p:spPr>
          <a:xfrm rot="5400000">
            <a:off x="4953000" y="32542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375"/>
          <p:cNvCxnSpPr>
            <a:stCxn id="59" idx="5"/>
            <a:endCxn id="54" idx="0"/>
          </p:cNvCxnSpPr>
          <p:nvPr/>
        </p:nvCxnSpPr>
        <p:spPr>
          <a:xfrm rot="16200000" flipH="1">
            <a:off x="5540282" y="32542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376"/>
          <p:cNvCxnSpPr>
            <a:stCxn id="60" idx="3"/>
            <a:endCxn id="55" idx="0"/>
          </p:cNvCxnSpPr>
          <p:nvPr/>
        </p:nvCxnSpPr>
        <p:spPr>
          <a:xfrm rot="5400000">
            <a:off x="5715000" y="32542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377"/>
          <p:cNvCxnSpPr>
            <a:stCxn id="60" idx="5"/>
            <a:endCxn id="56" idx="0"/>
          </p:cNvCxnSpPr>
          <p:nvPr/>
        </p:nvCxnSpPr>
        <p:spPr>
          <a:xfrm rot="16200000" flipH="1">
            <a:off x="5845082" y="32542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444"/>
          <p:cNvCxnSpPr/>
          <p:nvPr/>
        </p:nvCxnSpPr>
        <p:spPr>
          <a:xfrm rot="5400000">
            <a:off x="3201194" y="1447800"/>
            <a:ext cx="152400" cy="1588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445"/>
          <p:cNvCxnSpPr/>
          <p:nvPr/>
        </p:nvCxnSpPr>
        <p:spPr>
          <a:xfrm rot="5400000">
            <a:off x="3201194" y="1904206"/>
            <a:ext cx="152400" cy="1588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446"/>
          <p:cNvCxnSpPr/>
          <p:nvPr/>
        </p:nvCxnSpPr>
        <p:spPr>
          <a:xfrm rot="5400000">
            <a:off x="3124200" y="2286000"/>
            <a:ext cx="152400" cy="15240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447"/>
          <p:cNvCxnSpPr/>
          <p:nvPr/>
        </p:nvCxnSpPr>
        <p:spPr>
          <a:xfrm rot="16200000" flipH="1">
            <a:off x="3276600" y="2286000"/>
            <a:ext cx="152400" cy="15240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448"/>
          <p:cNvCxnSpPr>
            <a:stCxn id="6" idx="2"/>
          </p:cNvCxnSpPr>
          <p:nvPr/>
        </p:nvCxnSpPr>
        <p:spPr>
          <a:xfrm rot="5400000">
            <a:off x="1752600" y="2743200"/>
            <a:ext cx="152400" cy="15240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451"/>
          <p:cNvCxnSpPr>
            <a:stCxn id="6" idx="2"/>
          </p:cNvCxnSpPr>
          <p:nvPr/>
        </p:nvCxnSpPr>
        <p:spPr>
          <a:xfrm rot="16200000" flipH="1">
            <a:off x="1905000" y="2743200"/>
            <a:ext cx="152400" cy="15240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452"/>
          <p:cNvCxnSpPr/>
          <p:nvPr/>
        </p:nvCxnSpPr>
        <p:spPr>
          <a:xfrm rot="5400000">
            <a:off x="4495800" y="2743200"/>
            <a:ext cx="152400" cy="15240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453"/>
          <p:cNvCxnSpPr/>
          <p:nvPr/>
        </p:nvCxnSpPr>
        <p:spPr>
          <a:xfrm rot="16200000" flipH="1">
            <a:off x="4648200" y="2743200"/>
            <a:ext cx="152400" cy="15240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454"/>
          <p:cNvCxnSpPr/>
          <p:nvPr/>
        </p:nvCxnSpPr>
        <p:spPr>
          <a:xfrm rot="5400000">
            <a:off x="2515394" y="3275806"/>
            <a:ext cx="152400" cy="1588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455"/>
          <p:cNvCxnSpPr/>
          <p:nvPr/>
        </p:nvCxnSpPr>
        <p:spPr>
          <a:xfrm rot="5400000">
            <a:off x="1143794" y="3275806"/>
            <a:ext cx="152400" cy="1588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456"/>
          <p:cNvCxnSpPr/>
          <p:nvPr/>
        </p:nvCxnSpPr>
        <p:spPr>
          <a:xfrm rot="5400000">
            <a:off x="3886994" y="3275806"/>
            <a:ext cx="152400" cy="1588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457"/>
          <p:cNvCxnSpPr>
            <a:stCxn id="11" idx="2"/>
          </p:cNvCxnSpPr>
          <p:nvPr/>
        </p:nvCxnSpPr>
        <p:spPr>
          <a:xfrm rot="5400000">
            <a:off x="5257800" y="3200400"/>
            <a:ext cx="152400" cy="1524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458"/>
          <p:cNvCxnSpPr>
            <a:stCxn id="11" idx="2"/>
          </p:cNvCxnSpPr>
          <p:nvPr/>
        </p:nvCxnSpPr>
        <p:spPr>
          <a:xfrm rot="16200000" flipH="1">
            <a:off x="5410200" y="3200400"/>
            <a:ext cx="152400" cy="1524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373"/>
          <p:cNvCxnSpPr>
            <a:stCxn id="58" idx="5"/>
            <a:endCxn id="52" idx="0"/>
          </p:cNvCxnSpPr>
          <p:nvPr/>
        </p:nvCxnSpPr>
        <p:spPr>
          <a:xfrm rot="16200000" flipH="1">
            <a:off x="5083082" y="32542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374"/>
          <p:cNvCxnSpPr>
            <a:stCxn id="59" idx="3"/>
            <a:endCxn id="53" idx="0"/>
          </p:cNvCxnSpPr>
          <p:nvPr/>
        </p:nvCxnSpPr>
        <p:spPr>
          <a:xfrm rot="5400000">
            <a:off x="5410200" y="32542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480"/>
          <p:cNvSpPr/>
          <p:nvPr/>
        </p:nvSpPr>
        <p:spPr>
          <a:xfrm>
            <a:off x="609600" y="4800600"/>
            <a:ext cx="1219200" cy="167640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solidFill>
              <a:schemeClr val="tx2">
                <a:lumMod val="60000"/>
                <a:lumOff val="40000"/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481"/>
          <p:cNvSpPr/>
          <p:nvPr/>
        </p:nvSpPr>
        <p:spPr>
          <a:xfrm>
            <a:off x="1981200" y="4800600"/>
            <a:ext cx="1219200" cy="167640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solidFill>
              <a:schemeClr val="tx2">
                <a:lumMod val="60000"/>
                <a:lumOff val="40000"/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482"/>
          <p:cNvSpPr/>
          <p:nvPr/>
        </p:nvSpPr>
        <p:spPr>
          <a:xfrm>
            <a:off x="3352800" y="4800600"/>
            <a:ext cx="1219200" cy="167640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solidFill>
              <a:schemeClr val="tx2">
                <a:lumMod val="60000"/>
                <a:lumOff val="40000"/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483"/>
          <p:cNvSpPr/>
          <p:nvPr/>
        </p:nvSpPr>
        <p:spPr>
          <a:xfrm>
            <a:off x="4724400" y="5257800"/>
            <a:ext cx="609600" cy="121920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solidFill>
              <a:schemeClr val="tx2">
                <a:lumMod val="60000"/>
                <a:lumOff val="40000"/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484"/>
          <p:cNvSpPr/>
          <p:nvPr/>
        </p:nvSpPr>
        <p:spPr>
          <a:xfrm>
            <a:off x="5486400" y="5257800"/>
            <a:ext cx="609600" cy="121920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solidFill>
              <a:schemeClr val="tx2">
                <a:lumMod val="60000"/>
                <a:lumOff val="40000"/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487"/>
          <p:cNvSpPr/>
          <p:nvPr/>
        </p:nvSpPr>
        <p:spPr>
          <a:xfrm>
            <a:off x="609600" y="3886200"/>
            <a:ext cx="5486400" cy="762000"/>
          </a:xfrm>
          <a:prstGeom prst="rect">
            <a:avLst/>
          </a:prstGeom>
          <a:solidFill>
            <a:schemeClr val="accent1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488"/>
          <p:cNvSpPr/>
          <p:nvPr/>
        </p:nvSpPr>
        <p:spPr>
          <a:xfrm>
            <a:off x="609600" y="6248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489"/>
          <p:cNvSpPr/>
          <p:nvPr/>
        </p:nvSpPr>
        <p:spPr>
          <a:xfrm>
            <a:off x="762000" y="6248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490"/>
          <p:cNvSpPr/>
          <p:nvPr/>
        </p:nvSpPr>
        <p:spPr>
          <a:xfrm>
            <a:off x="1219200" y="6248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491"/>
          <p:cNvSpPr/>
          <p:nvPr/>
        </p:nvSpPr>
        <p:spPr>
          <a:xfrm>
            <a:off x="1371600" y="6248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492"/>
          <p:cNvSpPr/>
          <p:nvPr/>
        </p:nvSpPr>
        <p:spPr>
          <a:xfrm>
            <a:off x="2590800" y="6248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493"/>
          <p:cNvSpPr/>
          <p:nvPr/>
        </p:nvSpPr>
        <p:spPr>
          <a:xfrm>
            <a:off x="2743200" y="6248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494"/>
          <p:cNvSpPr/>
          <p:nvPr/>
        </p:nvSpPr>
        <p:spPr>
          <a:xfrm>
            <a:off x="2895600" y="6248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495"/>
          <p:cNvSpPr/>
          <p:nvPr/>
        </p:nvSpPr>
        <p:spPr>
          <a:xfrm>
            <a:off x="3048000" y="6248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496"/>
          <p:cNvSpPr/>
          <p:nvPr/>
        </p:nvSpPr>
        <p:spPr>
          <a:xfrm>
            <a:off x="3352800" y="6248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497"/>
          <p:cNvSpPr/>
          <p:nvPr/>
        </p:nvSpPr>
        <p:spPr>
          <a:xfrm>
            <a:off x="3505200" y="6248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498"/>
          <p:cNvSpPr/>
          <p:nvPr/>
        </p:nvSpPr>
        <p:spPr>
          <a:xfrm>
            <a:off x="685800" y="57912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499"/>
          <p:cNvSpPr/>
          <p:nvPr/>
        </p:nvSpPr>
        <p:spPr>
          <a:xfrm>
            <a:off x="990600" y="57912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500"/>
          <p:cNvSpPr/>
          <p:nvPr/>
        </p:nvSpPr>
        <p:spPr>
          <a:xfrm>
            <a:off x="1295400" y="57912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501"/>
          <p:cNvSpPr/>
          <p:nvPr/>
        </p:nvSpPr>
        <p:spPr>
          <a:xfrm>
            <a:off x="1600200" y="57912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502"/>
          <p:cNvSpPr/>
          <p:nvPr/>
        </p:nvSpPr>
        <p:spPr>
          <a:xfrm>
            <a:off x="2667000" y="57912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503"/>
          <p:cNvSpPr/>
          <p:nvPr/>
        </p:nvSpPr>
        <p:spPr>
          <a:xfrm>
            <a:off x="2971800" y="57912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504"/>
          <p:cNvSpPr/>
          <p:nvPr/>
        </p:nvSpPr>
        <p:spPr>
          <a:xfrm>
            <a:off x="3429000" y="57912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505"/>
          <p:cNvSpPr/>
          <p:nvPr/>
        </p:nvSpPr>
        <p:spPr>
          <a:xfrm>
            <a:off x="3733800" y="57912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506"/>
          <p:cNvSpPr/>
          <p:nvPr/>
        </p:nvSpPr>
        <p:spPr>
          <a:xfrm>
            <a:off x="4038600" y="57912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507"/>
          <p:cNvSpPr/>
          <p:nvPr/>
        </p:nvSpPr>
        <p:spPr>
          <a:xfrm>
            <a:off x="4343400" y="57912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508"/>
          <p:cNvSpPr/>
          <p:nvPr/>
        </p:nvSpPr>
        <p:spPr>
          <a:xfrm>
            <a:off x="838200" y="5334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509"/>
          <p:cNvSpPr/>
          <p:nvPr/>
        </p:nvSpPr>
        <p:spPr>
          <a:xfrm>
            <a:off x="1143000" y="48768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510"/>
          <p:cNvSpPr/>
          <p:nvPr/>
        </p:nvSpPr>
        <p:spPr>
          <a:xfrm>
            <a:off x="1447800" y="5334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511"/>
          <p:cNvSpPr/>
          <p:nvPr/>
        </p:nvSpPr>
        <p:spPr>
          <a:xfrm>
            <a:off x="2209800" y="5334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512"/>
          <p:cNvSpPr/>
          <p:nvPr/>
        </p:nvSpPr>
        <p:spPr>
          <a:xfrm>
            <a:off x="2819400" y="5334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513"/>
          <p:cNvSpPr/>
          <p:nvPr/>
        </p:nvSpPr>
        <p:spPr>
          <a:xfrm>
            <a:off x="3581400" y="5334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514"/>
          <p:cNvSpPr/>
          <p:nvPr/>
        </p:nvSpPr>
        <p:spPr>
          <a:xfrm>
            <a:off x="4191000" y="5334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515"/>
          <p:cNvSpPr/>
          <p:nvPr/>
        </p:nvSpPr>
        <p:spPr>
          <a:xfrm>
            <a:off x="2514600" y="48768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516"/>
          <p:cNvSpPr/>
          <p:nvPr/>
        </p:nvSpPr>
        <p:spPr>
          <a:xfrm>
            <a:off x="3886200" y="48768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517"/>
          <p:cNvSpPr/>
          <p:nvPr/>
        </p:nvSpPr>
        <p:spPr>
          <a:xfrm>
            <a:off x="4724400" y="6248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518"/>
          <p:cNvSpPr/>
          <p:nvPr/>
        </p:nvSpPr>
        <p:spPr>
          <a:xfrm>
            <a:off x="4876800" y="6248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519"/>
          <p:cNvSpPr/>
          <p:nvPr/>
        </p:nvSpPr>
        <p:spPr>
          <a:xfrm>
            <a:off x="5029200" y="6248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520"/>
          <p:cNvSpPr/>
          <p:nvPr/>
        </p:nvSpPr>
        <p:spPr>
          <a:xfrm>
            <a:off x="5181600" y="6248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521"/>
          <p:cNvSpPr/>
          <p:nvPr/>
        </p:nvSpPr>
        <p:spPr>
          <a:xfrm>
            <a:off x="5486400" y="6248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522"/>
          <p:cNvSpPr/>
          <p:nvPr/>
        </p:nvSpPr>
        <p:spPr>
          <a:xfrm>
            <a:off x="5638800" y="6248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523"/>
          <p:cNvSpPr/>
          <p:nvPr/>
        </p:nvSpPr>
        <p:spPr>
          <a:xfrm>
            <a:off x="5791200" y="6248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524"/>
          <p:cNvSpPr/>
          <p:nvPr/>
        </p:nvSpPr>
        <p:spPr>
          <a:xfrm>
            <a:off x="5943600" y="6248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525"/>
          <p:cNvSpPr/>
          <p:nvPr/>
        </p:nvSpPr>
        <p:spPr>
          <a:xfrm>
            <a:off x="4800600" y="57912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526"/>
          <p:cNvSpPr/>
          <p:nvPr/>
        </p:nvSpPr>
        <p:spPr>
          <a:xfrm>
            <a:off x="5105400" y="57912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527"/>
          <p:cNvSpPr/>
          <p:nvPr/>
        </p:nvSpPr>
        <p:spPr>
          <a:xfrm>
            <a:off x="5562600" y="57912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528"/>
          <p:cNvSpPr/>
          <p:nvPr/>
        </p:nvSpPr>
        <p:spPr>
          <a:xfrm>
            <a:off x="5867400" y="57912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529"/>
          <p:cNvSpPr/>
          <p:nvPr/>
        </p:nvSpPr>
        <p:spPr>
          <a:xfrm>
            <a:off x="4953000" y="5334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530"/>
          <p:cNvSpPr/>
          <p:nvPr/>
        </p:nvSpPr>
        <p:spPr>
          <a:xfrm>
            <a:off x="5715000" y="5334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531"/>
          <p:cNvSpPr/>
          <p:nvPr/>
        </p:nvSpPr>
        <p:spPr>
          <a:xfrm>
            <a:off x="5334000" y="48768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532"/>
          <p:cNvSpPr/>
          <p:nvPr/>
        </p:nvSpPr>
        <p:spPr>
          <a:xfrm>
            <a:off x="1828800" y="44196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533"/>
          <p:cNvSpPr/>
          <p:nvPr/>
        </p:nvSpPr>
        <p:spPr>
          <a:xfrm>
            <a:off x="4572000" y="44196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534"/>
          <p:cNvSpPr/>
          <p:nvPr/>
        </p:nvSpPr>
        <p:spPr>
          <a:xfrm>
            <a:off x="3200400" y="3962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9" name="Straight Connector 535"/>
          <p:cNvCxnSpPr>
            <a:stCxn id="178" idx="2"/>
            <a:endCxn id="176" idx="7"/>
          </p:cNvCxnSpPr>
          <p:nvPr/>
        </p:nvCxnSpPr>
        <p:spPr>
          <a:xfrm rot="10800000" flipV="1">
            <a:off x="1958882" y="4038600"/>
            <a:ext cx="1241518" cy="403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536"/>
          <p:cNvCxnSpPr>
            <a:stCxn id="178" idx="6"/>
            <a:endCxn id="177" idx="1"/>
          </p:cNvCxnSpPr>
          <p:nvPr/>
        </p:nvCxnSpPr>
        <p:spPr>
          <a:xfrm>
            <a:off x="3352800" y="4038600"/>
            <a:ext cx="1241518" cy="403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537"/>
          <p:cNvCxnSpPr>
            <a:stCxn id="176" idx="3"/>
            <a:endCxn id="153" idx="7"/>
          </p:cNvCxnSpPr>
          <p:nvPr/>
        </p:nvCxnSpPr>
        <p:spPr>
          <a:xfrm rot="5400000">
            <a:off x="1387382" y="4435382"/>
            <a:ext cx="349436" cy="578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538"/>
          <p:cNvCxnSpPr>
            <a:stCxn id="177" idx="3"/>
            <a:endCxn id="160" idx="7"/>
          </p:cNvCxnSpPr>
          <p:nvPr/>
        </p:nvCxnSpPr>
        <p:spPr>
          <a:xfrm rot="5400000">
            <a:off x="4130582" y="4435382"/>
            <a:ext cx="349436" cy="578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539"/>
          <p:cNvCxnSpPr>
            <a:stCxn id="176" idx="5"/>
            <a:endCxn id="159" idx="1"/>
          </p:cNvCxnSpPr>
          <p:nvPr/>
        </p:nvCxnSpPr>
        <p:spPr>
          <a:xfrm rot="16200000" flipH="1">
            <a:off x="2073182" y="4435382"/>
            <a:ext cx="349436" cy="578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540"/>
          <p:cNvCxnSpPr>
            <a:stCxn id="177" idx="6"/>
            <a:endCxn id="175" idx="1"/>
          </p:cNvCxnSpPr>
          <p:nvPr/>
        </p:nvCxnSpPr>
        <p:spPr>
          <a:xfrm>
            <a:off x="4724400" y="4495800"/>
            <a:ext cx="631918" cy="403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541"/>
          <p:cNvCxnSpPr>
            <a:stCxn id="153" idx="3"/>
            <a:endCxn id="152" idx="0"/>
          </p:cNvCxnSpPr>
          <p:nvPr/>
        </p:nvCxnSpPr>
        <p:spPr>
          <a:xfrm rot="5400000">
            <a:off x="876300" y="5044982"/>
            <a:ext cx="327118" cy="250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542"/>
          <p:cNvCxnSpPr>
            <a:stCxn id="153" idx="5"/>
            <a:endCxn id="154" idx="0"/>
          </p:cNvCxnSpPr>
          <p:nvPr/>
        </p:nvCxnSpPr>
        <p:spPr>
          <a:xfrm rot="16200000" flipH="1">
            <a:off x="1234982" y="5044982"/>
            <a:ext cx="327118" cy="250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543"/>
          <p:cNvCxnSpPr>
            <a:stCxn id="159" idx="3"/>
            <a:endCxn id="155" idx="0"/>
          </p:cNvCxnSpPr>
          <p:nvPr/>
        </p:nvCxnSpPr>
        <p:spPr>
          <a:xfrm rot="5400000">
            <a:off x="2247900" y="5044982"/>
            <a:ext cx="327118" cy="250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544"/>
          <p:cNvCxnSpPr>
            <a:stCxn id="159" idx="5"/>
            <a:endCxn id="156" idx="0"/>
          </p:cNvCxnSpPr>
          <p:nvPr/>
        </p:nvCxnSpPr>
        <p:spPr>
          <a:xfrm rot="16200000" flipH="1">
            <a:off x="2606582" y="5044982"/>
            <a:ext cx="327118" cy="250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545"/>
          <p:cNvCxnSpPr>
            <a:stCxn id="160" idx="3"/>
            <a:endCxn id="157" idx="0"/>
          </p:cNvCxnSpPr>
          <p:nvPr/>
        </p:nvCxnSpPr>
        <p:spPr>
          <a:xfrm rot="5400000">
            <a:off x="3619500" y="5044982"/>
            <a:ext cx="327118" cy="250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546"/>
          <p:cNvCxnSpPr>
            <a:stCxn id="160" idx="5"/>
            <a:endCxn id="158" idx="0"/>
          </p:cNvCxnSpPr>
          <p:nvPr/>
        </p:nvCxnSpPr>
        <p:spPr>
          <a:xfrm rot="16200000" flipH="1">
            <a:off x="3978182" y="5044982"/>
            <a:ext cx="327118" cy="250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547"/>
          <p:cNvCxnSpPr>
            <a:stCxn id="175" idx="3"/>
            <a:endCxn id="173" idx="0"/>
          </p:cNvCxnSpPr>
          <p:nvPr/>
        </p:nvCxnSpPr>
        <p:spPr>
          <a:xfrm rot="5400000">
            <a:off x="5029200" y="5006882"/>
            <a:ext cx="327118" cy="3271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548"/>
          <p:cNvCxnSpPr>
            <a:stCxn id="175" idx="5"/>
            <a:endCxn id="174" idx="0"/>
          </p:cNvCxnSpPr>
          <p:nvPr/>
        </p:nvCxnSpPr>
        <p:spPr>
          <a:xfrm rot="16200000" flipH="1">
            <a:off x="5464082" y="5006882"/>
            <a:ext cx="327118" cy="3271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549"/>
          <p:cNvCxnSpPr>
            <a:stCxn id="152" idx="3"/>
            <a:endCxn id="142" idx="0"/>
          </p:cNvCxnSpPr>
          <p:nvPr/>
        </p:nvCxnSpPr>
        <p:spPr>
          <a:xfrm rot="5400000">
            <a:off x="647700" y="55783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550"/>
          <p:cNvCxnSpPr>
            <a:stCxn id="152" idx="5"/>
            <a:endCxn id="143" idx="0"/>
          </p:cNvCxnSpPr>
          <p:nvPr/>
        </p:nvCxnSpPr>
        <p:spPr>
          <a:xfrm rot="16200000" flipH="1">
            <a:off x="853982" y="55783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551"/>
          <p:cNvCxnSpPr/>
          <p:nvPr/>
        </p:nvCxnSpPr>
        <p:spPr>
          <a:xfrm rot="5400000">
            <a:off x="1257300" y="55783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552"/>
          <p:cNvCxnSpPr/>
          <p:nvPr/>
        </p:nvCxnSpPr>
        <p:spPr>
          <a:xfrm rot="16200000" flipH="1">
            <a:off x="1463582" y="55783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553"/>
          <p:cNvCxnSpPr/>
          <p:nvPr/>
        </p:nvCxnSpPr>
        <p:spPr>
          <a:xfrm rot="5400000">
            <a:off x="2628900" y="55783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554"/>
          <p:cNvCxnSpPr/>
          <p:nvPr/>
        </p:nvCxnSpPr>
        <p:spPr>
          <a:xfrm rot="16200000" flipH="1">
            <a:off x="2835182" y="55783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555"/>
          <p:cNvCxnSpPr/>
          <p:nvPr/>
        </p:nvCxnSpPr>
        <p:spPr>
          <a:xfrm rot="5400000">
            <a:off x="3390900" y="55783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556"/>
          <p:cNvCxnSpPr/>
          <p:nvPr/>
        </p:nvCxnSpPr>
        <p:spPr>
          <a:xfrm rot="16200000" flipH="1">
            <a:off x="3597182" y="55783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557"/>
          <p:cNvCxnSpPr/>
          <p:nvPr/>
        </p:nvCxnSpPr>
        <p:spPr>
          <a:xfrm rot="5400000">
            <a:off x="4000500" y="55783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558"/>
          <p:cNvCxnSpPr/>
          <p:nvPr/>
        </p:nvCxnSpPr>
        <p:spPr>
          <a:xfrm rot="16200000" flipH="1">
            <a:off x="4206782" y="55783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559"/>
          <p:cNvCxnSpPr/>
          <p:nvPr/>
        </p:nvCxnSpPr>
        <p:spPr>
          <a:xfrm rot="5400000">
            <a:off x="4762500" y="55783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560"/>
          <p:cNvCxnSpPr/>
          <p:nvPr/>
        </p:nvCxnSpPr>
        <p:spPr>
          <a:xfrm rot="16200000" flipH="1">
            <a:off x="4968782" y="55783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561"/>
          <p:cNvCxnSpPr/>
          <p:nvPr/>
        </p:nvCxnSpPr>
        <p:spPr>
          <a:xfrm rot="5400000">
            <a:off x="5524500" y="55783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562"/>
          <p:cNvCxnSpPr/>
          <p:nvPr/>
        </p:nvCxnSpPr>
        <p:spPr>
          <a:xfrm rot="16200000" flipH="1">
            <a:off x="5730782" y="5578382"/>
            <a:ext cx="327118" cy="98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563"/>
          <p:cNvCxnSpPr>
            <a:stCxn id="142" idx="3"/>
            <a:endCxn id="132" idx="0"/>
          </p:cNvCxnSpPr>
          <p:nvPr/>
        </p:nvCxnSpPr>
        <p:spPr>
          <a:xfrm rot="5400000">
            <a:off x="533400" y="60736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564"/>
          <p:cNvCxnSpPr>
            <a:stCxn id="142" idx="5"/>
            <a:endCxn id="133" idx="0"/>
          </p:cNvCxnSpPr>
          <p:nvPr/>
        </p:nvCxnSpPr>
        <p:spPr>
          <a:xfrm rot="16200000" flipH="1">
            <a:off x="663482" y="60736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565"/>
          <p:cNvCxnSpPr/>
          <p:nvPr/>
        </p:nvCxnSpPr>
        <p:spPr>
          <a:xfrm rot="5400000">
            <a:off x="1143000" y="60736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566"/>
          <p:cNvCxnSpPr/>
          <p:nvPr/>
        </p:nvCxnSpPr>
        <p:spPr>
          <a:xfrm rot="16200000" flipH="1">
            <a:off x="1273082" y="60736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567"/>
          <p:cNvCxnSpPr>
            <a:stCxn id="146" idx="3"/>
            <a:endCxn id="136" idx="0"/>
          </p:cNvCxnSpPr>
          <p:nvPr/>
        </p:nvCxnSpPr>
        <p:spPr>
          <a:xfrm rot="5400000">
            <a:off x="2514600" y="60736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568"/>
          <p:cNvCxnSpPr>
            <a:endCxn id="137" idx="0"/>
          </p:cNvCxnSpPr>
          <p:nvPr/>
        </p:nvCxnSpPr>
        <p:spPr>
          <a:xfrm rot="16200000" flipH="1">
            <a:off x="2644682" y="60736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569"/>
          <p:cNvCxnSpPr>
            <a:stCxn id="147" idx="3"/>
            <a:endCxn id="138" idx="0"/>
          </p:cNvCxnSpPr>
          <p:nvPr/>
        </p:nvCxnSpPr>
        <p:spPr>
          <a:xfrm rot="5400000">
            <a:off x="2819400" y="60736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570"/>
          <p:cNvCxnSpPr>
            <a:stCxn id="147" idx="5"/>
            <a:endCxn id="139" idx="0"/>
          </p:cNvCxnSpPr>
          <p:nvPr/>
        </p:nvCxnSpPr>
        <p:spPr>
          <a:xfrm rot="16200000" flipH="1">
            <a:off x="2949482" y="60736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571"/>
          <p:cNvCxnSpPr>
            <a:stCxn id="148" idx="3"/>
            <a:endCxn id="140" idx="0"/>
          </p:cNvCxnSpPr>
          <p:nvPr/>
        </p:nvCxnSpPr>
        <p:spPr>
          <a:xfrm rot="5400000">
            <a:off x="3276600" y="60736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572"/>
          <p:cNvCxnSpPr>
            <a:stCxn id="148" idx="5"/>
            <a:endCxn id="141" idx="0"/>
          </p:cNvCxnSpPr>
          <p:nvPr/>
        </p:nvCxnSpPr>
        <p:spPr>
          <a:xfrm rot="16200000" flipH="1">
            <a:off x="3406682" y="60736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573"/>
          <p:cNvCxnSpPr>
            <a:stCxn id="169" idx="3"/>
            <a:endCxn id="161" idx="0"/>
          </p:cNvCxnSpPr>
          <p:nvPr/>
        </p:nvCxnSpPr>
        <p:spPr>
          <a:xfrm rot="5400000">
            <a:off x="4648200" y="60736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574"/>
          <p:cNvCxnSpPr>
            <a:stCxn id="169" idx="5"/>
            <a:endCxn id="162" idx="0"/>
          </p:cNvCxnSpPr>
          <p:nvPr/>
        </p:nvCxnSpPr>
        <p:spPr>
          <a:xfrm rot="16200000" flipH="1">
            <a:off x="4778282" y="60736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575"/>
          <p:cNvCxnSpPr>
            <a:stCxn id="170" idx="3"/>
            <a:endCxn id="163" idx="0"/>
          </p:cNvCxnSpPr>
          <p:nvPr/>
        </p:nvCxnSpPr>
        <p:spPr>
          <a:xfrm rot="5400000">
            <a:off x="4953000" y="60736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576"/>
          <p:cNvCxnSpPr>
            <a:stCxn id="171" idx="5"/>
            <a:endCxn id="166" idx="0"/>
          </p:cNvCxnSpPr>
          <p:nvPr/>
        </p:nvCxnSpPr>
        <p:spPr>
          <a:xfrm rot="16200000" flipH="1">
            <a:off x="5540282" y="60736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577"/>
          <p:cNvCxnSpPr>
            <a:stCxn id="172" idx="3"/>
            <a:endCxn id="167" idx="0"/>
          </p:cNvCxnSpPr>
          <p:nvPr/>
        </p:nvCxnSpPr>
        <p:spPr>
          <a:xfrm rot="5400000">
            <a:off x="5715000" y="60736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578"/>
          <p:cNvCxnSpPr>
            <a:stCxn id="172" idx="5"/>
            <a:endCxn id="168" idx="0"/>
          </p:cNvCxnSpPr>
          <p:nvPr/>
        </p:nvCxnSpPr>
        <p:spPr>
          <a:xfrm rot="16200000" flipH="1">
            <a:off x="5845082" y="60736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592"/>
          <p:cNvCxnSpPr>
            <a:stCxn id="170" idx="5"/>
            <a:endCxn id="164" idx="0"/>
          </p:cNvCxnSpPr>
          <p:nvPr/>
        </p:nvCxnSpPr>
        <p:spPr>
          <a:xfrm rot="16200000" flipH="1">
            <a:off x="5083082" y="60736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593"/>
          <p:cNvCxnSpPr>
            <a:stCxn id="171" idx="3"/>
            <a:endCxn id="165" idx="0"/>
          </p:cNvCxnSpPr>
          <p:nvPr/>
        </p:nvCxnSpPr>
        <p:spPr>
          <a:xfrm rot="5400000">
            <a:off x="5410200" y="6073682"/>
            <a:ext cx="327118" cy="22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596"/>
          <p:cNvCxnSpPr/>
          <p:nvPr/>
        </p:nvCxnSpPr>
        <p:spPr>
          <a:xfrm rot="5400000">
            <a:off x="229394" y="4266406"/>
            <a:ext cx="762000" cy="1588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599"/>
          <p:cNvCxnSpPr/>
          <p:nvPr/>
        </p:nvCxnSpPr>
        <p:spPr>
          <a:xfrm rot="5400000">
            <a:off x="5487194" y="4495006"/>
            <a:ext cx="1219200" cy="1588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601"/>
          <p:cNvCxnSpPr/>
          <p:nvPr/>
        </p:nvCxnSpPr>
        <p:spPr>
          <a:xfrm>
            <a:off x="611188" y="4648200"/>
            <a:ext cx="4113212" cy="1588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603"/>
          <p:cNvCxnSpPr/>
          <p:nvPr/>
        </p:nvCxnSpPr>
        <p:spPr>
          <a:xfrm>
            <a:off x="609600" y="3886200"/>
            <a:ext cx="5486400" cy="1588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605"/>
          <p:cNvCxnSpPr/>
          <p:nvPr/>
        </p:nvCxnSpPr>
        <p:spPr>
          <a:xfrm>
            <a:off x="4724400" y="5105400"/>
            <a:ext cx="1371600" cy="1588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609"/>
          <p:cNvCxnSpPr/>
          <p:nvPr/>
        </p:nvCxnSpPr>
        <p:spPr>
          <a:xfrm rot="5400000">
            <a:off x="4496594" y="4876006"/>
            <a:ext cx="457200" cy="1588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TextBox 631"/>
          <p:cNvSpPr txBox="1"/>
          <p:nvPr/>
        </p:nvSpPr>
        <p:spPr>
          <a:xfrm>
            <a:off x="6326188" y="10784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Octree</a:t>
            </a:r>
            <a:r>
              <a:rPr lang="en-US" dirty="0" smtClean="0"/>
              <a:t> </a:t>
            </a:r>
            <a:r>
              <a:rPr lang="en-US" smtClean="0"/>
              <a:t>on disk</a:t>
            </a:r>
            <a:endParaRPr lang="en-US" dirty="0" smtClean="0"/>
          </a:p>
        </p:txBody>
      </p:sp>
      <p:sp>
        <p:nvSpPr>
          <p:cNvPr id="245" name="TextBox 632"/>
          <p:cNvSpPr txBox="1"/>
          <p:nvPr/>
        </p:nvSpPr>
        <p:spPr>
          <a:xfrm>
            <a:off x="6400800" y="3886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Octree in memory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152401"/>
            <a:ext cx="7391400" cy="584775"/>
          </a:xfrm>
        </p:spPr>
        <p:txBody>
          <a:bodyPr/>
          <a:lstStyle/>
          <a:p>
            <a:r>
              <a:rPr lang="fi-FI" smtClean="0"/>
              <a:t>Sibenik-D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838200"/>
            <a:ext cx="690254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uorakulmio 5"/>
          <p:cNvSpPr/>
          <p:nvPr/>
        </p:nvSpPr>
        <p:spPr>
          <a:xfrm>
            <a:off x="457200" y="6172200"/>
            <a:ext cx="701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/>
              <a:t>13 levels, 2806 MB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152401"/>
            <a:ext cx="7391400" cy="584775"/>
          </a:xfrm>
        </p:spPr>
        <p:txBody>
          <a:bodyPr/>
          <a:lstStyle/>
          <a:p>
            <a:r>
              <a:rPr lang="fi-FI" smtClean="0"/>
              <a:t>Examples: Sibenik-D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914400"/>
            <a:ext cx="7467600" cy="568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225"/>
            <a:ext cx="8686800" cy="584775"/>
          </a:xfrm>
        </p:spPr>
        <p:txBody>
          <a:bodyPr/>
          <a:lstStyle/>
          <a:p>
            <a:r>
              <a:rPr lang="en-US" smtClean="0"/>
              <a:t>Why Not “Bitmaps” in 3D?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371600"/>
            <a:ext cx="4038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uorakulmio 12"/>
          <p:cNvSpPr/>
          <p:nvPr/>
        </p:nvSpPr>
        <p:spPr>
          <a:xfrm>
            <a:off x="381000" y="1371600"/>
            <a:ext cx="4038600" cy="40386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kstikehys 13"/>
          <p:cNvSpPr txBox="1"/>
          <p:nvPr/>
        </p:nvSpPr>
        <p:spPr>
          <a:xfrm>
            <a:off x="457200" y="2362200"/>
            <a:ext cx="388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0" smtClean="0"/>
              <a:t>?</a:t>
            </a:r>
            <a:endParaRPr lang="fi-FI" sz="12000"/>
          </a:p>
        </p:txBody>
      </p:sp>
      <p:sp>
        <p:nvSpPr>
          <p:cNvPr id="18" name="Tekstikehys 17"/>
          <p:cNvSpPr txBox="1"/>
          <p:nvPr/>
        </p:nvSpPr>
        <p:spPr>
          <a:xfrm>
            <a:off x="381000" y="54864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+mn-lt"/>
                <a:cs typeface="Courier New" pitchFamily="49" charset="0"/>
              </a:rPr>
              <a:t>“Bitmap” 3D object</a:t>
            </a:r>
            <a:endParaRPr lang="fi-FI">
              <a:latin typeface="+mn-lt"/>
              <a:cs typeface="Courier New" pitchFamily="49" charset="0"/>
            </a:endParaRPr>
          </a:p>
        </p:txBody>
      </p:sp>
      <p:sp>
        <p:nvSpPr>
          <p:cNvPr id="19" name="Tekstikehys 18"/>
          <p:cNvSpPr txBox="1"/>
          <p:nvPr/>
        </p:nvSpPr>
        <p:spPr>
          <a:xfrm>
            <a:off x="4800600" y="54864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>
                <a:latin typeface="+mn-lt"/>
                <a:cs typeface="Courier New" pitchFamily="49" charset="0"/>
              </a:rPr>
              <a:t>Vector 3D object</a:t>
            </a:r>
            <a:endParaRPr lang="fi-FI">
              <a:latin typeface="+mn-lt"/>
              <a:cs typeface="Courier New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152401"/>
            <a:ext cx="7391400" cy="609600"/>
          </a:xfrm>
        </p:spPr>
        <p:txBody>
          <a:bodyPr/>
          <a:lstStyle/>
          <a:p>
            <a:r>
              <a:rPr lang="fi-FI" smtClean="0"/>
              <a:t>Examples: City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762000"/>
            <a:ext cx="688258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uorakulmio 4"/>
          <p:cNvSpPr/>
          <p:nvPr/>
        </p:nvSpPr>
        <p:spPr>
          <a:xfrm>
            <a:off x="457200" y="6172200"/>
            <a:ext cx="701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/>
              <a:t>14 levels, 1386 MB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152401"/>
            <a:ext cx="7391400" cy="584775"/>
          </a:xfrm>
        </p:spPr>
        <p:txBody>
          <a:bodyPr/>
          <a:lstStyle/>
          <a:p>
            <a:r>
              <a:rPr lang="fi-FI" smtClean="0"/>
              <a:t>Examples: Hairball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Suorakulmio 4"/>
          <p:cNvSpPr/>
          <p:nvPr/>
        </p:nvSpPr>
        <p:spPr>
          <a:xfrm>
            <a:off x="457200" y="6172200"/>
            <a:ext cx="701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/>
              <a:t>11 levels, 1552 MB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762000"/>
            <a:ext cx="6887278" cy="5334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457200" y="1295400"/>
            <a:ext cx="5181600" cy="5029200"/>
          </a:xfrm>
        </p:spPr>
        <p:txBody>
          <a:bodyPr/>
          <a:lstStyle/>
          <a:p>
            <a:r>
              <a:rPr lang="fi-FI" smtClean="0"/>
              <a:t>Voxel datasets often consist of volume data </a:t>
            </a:r>
            <a:r>
              <a:rPr lang="fi-FI" smtClean="0">
                <a:sym typeface="Wingdings" pitchFamily="2" charset="2"/>
              </a:rPr>
              <a:t> </a:t>
            </a:r>
            <a:r>
              <a:rPr lang="fi-FI" i="1" smtClean="0">
                <a:solidFill>
                  <a:schemeClr val="accent2"/>
                </a:solidFill>
                <a:sym typeface="Wingdings" pitchFamily="2" charset="2"/>
              </a:rPr>
              <a:t>O</a:t>
            </a:r>
            <a:r>
              <a:rPr lang="fi-FI" smtClean="0">
                <a:solidFill>
                  <a:schemeClr val="accent2"/>
                </a:solidFill>
                <a:sym typeface="Wingdings" pitchFamily="2" charset="2"/>
              </a:rPr>
              <a:t>(</a:t>
            </a:r>
            <a:r>
              <a:rPr lang="fi-FI" i="1" smtClean="0">
                <a:solidFill>
                  <a:schemeClr val="accent2"/>
                </a:solidFill>
                <a:sym typeface="Wingdings" pitchFamily="2" charset="2"/>
              </a:rPr>
              <a:t>n</a:t>
            </a:r>
            <a:r>
              <a:rPr lang="fi-FI" baseline="30000" smtClean="0">
                <a:solidFill>
                  <a:schemeClr val="accent2"/>
                </a:solidFill>
                <a:sym typeface="Wingdings" pitchFamily="2" charset="2"/>
              </a:rPr>
              <a:t>3</a:t>
            </a:r>
            <a:r>
              <a:rPr lang="fi-FI" smtClean="0">
                <a:solidFill>
                  <a:schemeClr val="accent2"/>
                </a:solidFill>
                <a:sym typeface="Wingdings" pitchFamily="2" charset="2"/>
              </a:rPr>
              <a:t>)</a:t>
            </a:r>
            <a:r>
              <a:rPr lang="fi-FI" smtClean="0">
                <a:sym typeface="Wingdings" pitchFamily="2" charset="2"/>
              </a:rPr>
              <a:t> memory consumption. </a:t>
            </a:r>
            <a:r>
              <a:rPr lang="fi-FI" smtClean="0">
                <a:solidFill>
                  <a:srgbClr val="FF0000"/>
                </a:solidFill>
                <a:sym typeface="Wingdings" pitchFamily="2" charset="2"/>
              </a:rPr>
              <a:t>Ouch!</a:t>
            </a:r>
            <a:endParaRPr lang="fi-FI" smtClean="0">
              <a:solidFill>
                <a:srgbClr val="FF0000"/>
              </a:solidFill>
            </a:endParaRPr>
          </a:p>
          <a:p>
            <a:endParaRPr lang="fi-FI" smtClean="0"/>
          </a:p>
          <a:p>
            <a:r>
              <a:rPr lang="fi-FI" smtClean="0"/>
              <a:t>But usually we only see the surfaces of things</a:t>
            </a:r>
          </a:p>
          <a:p>
            <a:endParaRPr lang="fi-FI" smtClean="0"/>
          </a:p>
          <a:p>
            <a:r>
              <a:rPr lang="fi-FI" smtClean="0"/>
              <a:t>Surfaces have </a:t>
            </a:r>
            <a:r>
              <a:rPr lang="fi-FI" i="1" smtClean="0">
                <a:solidFill>
                  <a:schemeClr val="accent2"/>
                </a:solidFill>
                <a:sym typeface="Wingdings" pitchFamily="2" charset="2"/>
              </a:rPr>
              <a:t>O</a:t>
            </a:r>
            <a:r>
              <a:rPr lang="fi-FI" smtClean="0">
                <a:solidFill>
                  <a:schemeClr val="accent2"/>
                </a:solidFill>
                <a:sym typeface="Wingdings" pitchFamily="2" charset="2"/>
              </a:rPr>
              <a:t>(</a:t>
            </a:r>
            <a:r>
              <a:rPr lang="fi-FI" i="1" smtClean="0">
                <a:solidFill>
                  <a:schemeClr val="accent2"/>
                </a:solidFill>
                <a:sym typeface="Wingdings" pitchFamily="2" charset="2"/>
              </a:rPr>
              <a:t>n</a:t>
            </a:r>
            <a:r>
              <a:rPr lang="fi-FI" baseline="30000" smtClean="0">
                <a:solidFill>
                  <a:schemeClr val="accent2"/>
                </a:solidFill>
                <a:sym typeface="Wingdings" pitchFamily="2" charset="2"/>
              </a:rPr>
              <a:t>2</a:t>
            </a:r>
            <a:r>
              <a:rPr lang="fi-FI" smtClean="0">
                <a:solidFill>
                  <a:schemeClr val="accent2"/>
                </a:solidFill>
                <a:sym typeface="Wingdings" pitchFamily="2" charset="2"/>
              </a:rPr>
              <a:t>)</a:t>
            </a:r>
            <a:r>
              <a:rPr lang="fi-FI" smtClean="0">
                <a:sym typeface="Wingdings" pitchFamily="2" charset="2"/>
              </a:rPr>
              <a:t> memory consumption</a:t>
            </a:r>
            <a:r>
              <a:rPr lang="fi-FI" smtClean="0"/>
              <a:t>, i.e. relative to surface area. </a:t>
            </a:r>
            <a:r>
              <a:rPr lang="fi-FI" smtClean="0">
                <a:solidFill>
                  <a:schemeClr val="tx2"/>
                </a:solidFill>
              </a:rPr>
              <a:t>Much better.</a:t>
            </a:r>
          </a:p>
          <a:p>
            <a:endParaRPr lang="fi-FI" smtClean="0">
              <a:solidFill>
                <a:schemeClr val="accent2"/>
              </a:solidFill>
            </a:endParaRPr>
          </a:p>
          <a:p>
            <a:r>
              <a:rPr lang="fi-FI" smtClean="0"/>
              <a:t>Needs a smart data structure</a:t>
            </a:r>
            <a:endParaRPr lang="fi-FI" smtClean="0">
              <a:solidFill>
                <a:schemeClr val="accent2"/>
              </a:solidFill>
            </a:endParaRP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Voxels </a:t>
            </a:r>
            <a:r>
              <a:rPr lang="fi-FI" dirty="0" smtClean="0">
                <a:sym typeface="Wingdings" pitchFamily="2" charset="2"/>
              </a:rPr>
              <a:t>!=</a:t>
            </a:r>
            <a:r>
              <a:rPr lang="fi-FI" dirty="0" smtClean="0"/>
              <a:t> </a:t>
            </a:r>
            <a:r>
              <a:rPr lang="fi-FI" dirty="0" smtClean="0"/>
              <a:t>Volumetric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914400"/>
            <a:ext cx="3276600" cy="2684226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733800"/>
            <a:ext cx="3276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pPr>
              <a:spcAft>
                <a:spcPts val="0"/>
              </a:spcAft>
              <a:buNone/>
            </a:pPr>
            <a:r>
              <a:rPr lang="fi-FI" dirty="0" smtClean="0">
                <a:solidFill>
                  <a:srgbClr val="11FF28"/>
                </a:solidFill>
              </a:rPr>
              <a:t>+</a:t>
            </a:r>
            <a:r>
              <a:rPr lang="fi-FI" dirty="0" smtClean="0"/>
              <a:t>	Unique geometry </a:t>
            </a:r>
            <a:r>
              <a:rPr lang="fi-FI" smtClean="0"/>
              <a:t>and texture everywhere</a:t>
            </a:r>
            <a:endParaRPr lang="fi-FI" dirty="0" smtClean="0"/>
          </a:p>
          <a:p>
            <a:pPr lvl="1">
              <a:spcAft>
                <a:spcPts val="800"/>
              </a:spcAft>
            </a:pPr>
            <a:r>
              <a:rPr lang="fi-FI" smtClean="0"/>
              <a:t>Enables new kind of </a:t>
            </a:r>
            <a:r>
              <a:rPr lang="fi-FI" dirty="0" smtClean="0"/>
              <a:t>authoring </a:t>
            </a:r>
            <a:r>
              <a:rPr lang="fi-FI" smtClean="0"/>
              <a:t>and capture</a:t>
            </a:r>
            <a:endParaRPr lang="fi-FI" dirty="0" smtClean="0"/>
          </a:p>
          <a:p>
            <a:pPr>
              <a:spcAft>
                <a:spcPts val="800"/>
              </a:spcAft>
              <a:buNone/>
            </a:pPr>
            <a:r>
              <a:rPr lang="fi-FI" smtClean="0">
                <a:solidFill>
                  <a:srgbClr val="11FF28"/>
                </a:solidFill>
              </a:rPr>
              <a:t>+</a:t>
            </a:r>
            <a:r>
              <a:rPr lang="fi-FI" smtClean="0"/>
              <a:t>	Fine-grained resolution control</a:t>
            </a:r>
          </a:p>
          <a:p>
            <a:pPr>
              <a:spcAft>
                <a:spcPts val="0"/>
              </a:spcAft>
              <a:buNone/>
            </a:pPr>
            <a:r>
              <a:rPr lang="fi-FI" smtClean="0">
                <a:solidFill>
                  <a:srgbClr val="11FF28"/>
                </a:solidFill>
              </a:rPr>
              <a:t>+</a:t>
            </a:r>
            <a:r>
              <a:rPr lang="fi-FI" dirty="0" smtClean="0"/>
              <a:t>	Compact representation</a:t>
            </a:r>
          </a:p>
          <a:p>
            <a:pPr lvl="1">
              <a:spcAft>
                <a:spcPts val="0"/>
              </a:spcAft>
            </a:pPr>
            <a:r>
              <a:rPr lang="fi-FI" dirty="0" smtClean="0"/>
              <a:t>Position information </a:t>
            </a:r>
            <a:r>
              <a:rPr lang="fi-FI" smtClean="0"/>
              <a:t>is implicit</a:t>
            </a:r>
          </a:p>
          <a:p>
            <a:pPr lvl="1">
              <a:spcAft>
                <a:spcPts val="800"/>
              </a:spcAft>
            </a:pPr>
            <a:r>
              <a:rPr lang="fi-FI" smtClean="0"/>
              <a:t>No surface parameterization needed</a:t>
            </a:r>
          </a:p>
          <a:p>
            <a:pPr>
              <a:spcAft>
                <a:spcPts val="800"/>
              </a:spcAft>
              <a:buNone/>
            </a:pPr>
            <a:r>
              <a:rPr lang="fi-FI" smtClean="0">
                <a:solidFill>
                  <a:srgbClr val="11FF28"/>
                </a:solidFill>
              </a:rPr>
              <a:t>+</a:t>
            </a:r>
            <a:r>
              <a:rPr lang="fi-FI" smtClean="0"/>
              <a:t>	Easy to downsample</a:t>
            </a:r>
          </a:p>
          <a:p>
            <a:pPr>
              <a:spcAft>
                <a:spcPts val="800"/>
              </a:spcAft>
              <a:buNone/>
            </a:pPr>
            <a:r>
              <a:rPr lang="fi-FI" smtClean="0">
                <a:solidFill>
                  <a:srgbClr val="FF0000"/>
                </a:solidFill>
              </a:rPr>
              <a:t>–</a:t>
            </a:r>
            <a:r>
              <a:rPr lang="fi-FI" dirty="0" smtClean="0"/>
              <a:t>	Deformations are </a:t>
            </a:r>
            <a:r>
              <a:rPr lang="fi-FI" smtClean="0"/>
              <a:t>very difficult</a:t>
            </a:r>
            <a:endParaRPr lang="fi-FI" dirty="0" smtClean="0"/>
          </a:p>
          <a:p>
            <a:pPr>
              <a:spcAft>
                <a:spcPts val="800"/>
              </a:spcAft>
              <a:buNone/>
            </a:pPr>
            <a:r>
              <a:rPr lang="fi-FI" smtClean="0">
                <a:solidFill>
                  <a:srgbClr val="FF0000"/>
                </a:solidFill>
              </a:rPr>
              <a:t>–</a:t>
            </a:r>
            <a:r>
              <a:rPr lang="fi-FI" dirty="0" smtClean="0"/>
              <a:t>	Data sets are large</a:t>
            </a:r>
          </a:p>
          <a:p>
            <a:pPr>
              <a:spcAft>
                <a:spcPts val="800"/>
              </a:spcAft>
              <a:buNone/>
            </a:pPr>
            <a:r>
              <a:rPr lang="fi-FI" smtClean="0">
                <a:solidFill>
                  <a:srgbClr val="FF0000"/>
                </a:solidFill>
              </a:rPr>
              <a:t>–</a:t>
            </a:r>
            <a:r>
              <a:rPr lang="fi-FI" dirty="0" smtClean="0">
                <a:solidFill>
                  <a:srgbClr val="FF0000"/>
                </a:solidFill>
              </a:rPr>
              <a:t>	</a:t>
            </a:r>
            <a:r>
              <a:rPr lang="fi-FI" dirty="0" smtClean="0"/>
              <a:t>Lack of authoring / editing tools</a:t>
            </a:r>
          </a:p>
          <a:p>
            <a:pPr>
              <a:spcAft>
                <a:spcPts val="800"/>
              </a:spcAft>
              <a:buNone/>
            </a:pPr>
            <a:endParaRPr lang="fi-FI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584775"/>
          </a:xfrm>
        </p:spPr>
        <p:txBody>
          <a:bodyPr/>
          <a:lstStyle/>
          <a:p>
            <a:r>
              <a:rPr lang="fi-FI" smtClean="0"/>
              <a:t>Properties of Sparse Voxel Octrees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fi-FI" smtClean="0">
                <a:solidFill>
                  <a:schemeClr val="accent2"/>
                </a:solidFill>
              </a:rPr>
              <a:t>Compact data structure</a:t>
            </a:r>
            <a:r>
              <a:rPr lang="fi-FI" smtClean="0"/>
              <a:t> that supports efficient ray casts</a:t>
            </a:r>
            <a:endParaRPr lang="fi-FI" smtClean="0">
              <a:solidFill>
                <a:schemeClr val="accent2"/>
              </a:solidFill>
            </a:endParaRPr>
          </a:p>
          <a:p>
            <a:pPr>
              <a:spcAft>
                <a:spcPts val="2400"/>
              </a:spcAft>
            </a:pPr>
            <a:r>
              <a:rPr lang="fi-FI" smtClean="0">
                <a:solidFill>
                  <a:schemeClr val="accent2"/>
                </a:solidFill>
              </a:rPr>
              <a:t>Contours</a:t>
            </a:r>
            <a:r>
              <a:rPr lang="fi-FI" smtClean="0"/>
              <a:t> for more accurate surface representation</a:t>
            </a:r>
          </a:p>
          <a:p>
            <a:pPr>
              <a:spcAft>
                <a:spcPts val="2400"/>
              </a:spcAft>
            </a:pPr>
            <a:r>
              <a:rPr lang="en-US" smtClean="0">
                <a:solidFill>
                  <a:schemeClr val="accent2"/>
                </a:solidFill>
              </a:rPr>
              <a:t>Normal compression</a:t>
            </a:r>
            <a:r>
              <a:rPr lang="en-US" smtClean="0"/>
              <a:t> for object-space normals</a:t>
            </a:r>
          </a:p>
          <a:p>
            <a:pPr>
              <a:spcAft>
                <a:spcPts val="2400"/>
              </a:spcAft>
            </a:pPr>
            <a:r>
              <a:rPr lang="fi-FI" smtClean="0">
                <a:solidFill>
                  <a:schemeClr val="accent2"/>
                </a:solidFill>
              </a:rPr>
              <a:t>Efficient ray traversal algorithm</a:t>
            </a:r>
          </a:p>
          <a:p>
            <a:pPr>
              <a:spcAft>
                <a:spcPts val="2400"/>
              </a:spcAft>
            </a:pPr>
            <a:r>
              <a:rPr lang="fi-FI" smtClean="0">
                <a:solidFill>
                  <a:schemeClr val="accent2"/>
                </a:solidFill>
              </a:rPr>
              <a:t>Beam optimization</a:t>
            </a:r>
            <a:r>
              <a:rPr lang="fi-FI" smtClean="0"/>
              <a:t> for reducing workload</a:t>
            </a:r>
          </a:p>
          <a:p>
            <a:pPr>
              <a:spcAft>
                <a:spcPts val="2400"/>
              </a:spcAft>
            </a:pPr>
            <a:r>
              <a:rPr lang="fi-FI" smtClean="0">
                <a:solidFill>
                  <a:schemeClr val="accent2"/>
                </a:solidFill>
              </a:rPr>
              <a:t>Post-process filtering</a:t>
            </a:r>
            <a:r>
              <a:rPr lang="fi-FI" smtClean="0"/>
              <a:t> for removing blockiness</a:t>
            </a: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Summary of Contributions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Octree Data Structure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20" name="Ryhmä 119"/>
          <p:cNvGrpSpPr/>
          <p:nvPr/>
        </p:nvGrpSpPr>
        <p:grpSpPr>
          <a:xfrm>
            <a:off x="4419600" y="1524000"/>
            <a:ext cx="4202945" cy="4267200"/>
            <a:chOff x="2057400" y="2209800"/>
            <a:chExt cx="4202945" cy="4267200"/>
          </a:xfrm>
        </p:grpSpPr>
        <p:sp>
          <p:nvSpPr>
            <p:cNvPr id="5" name="Rectangle 11"/>
            <p:cNvSpPr/>
            <p:nvPr/>
          </p:nvSpPr>
          <p:spPr>
            <a:xfrm>
              <a:off x="2601951" y="2209800"/>
              <a:ext cx="3657600" cy="3657600"/>
            </a:xfrm>
            <a:prstGeom prst="rect">
              <a:avLst/>
            </a:prstGeom>
            <a:noFill/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14"/>
            <p:cNvCxnSpPr>
              <a:stCxn id="5" idx="0"/>
              <a:endCxn id="5" idx="2"/>
            </p:cNvCxnSpPr>
            <p:nvPr/>
          </p:nvCxnSpPr>
          <p:spPr>
            <a:xfrm rot="16200000" flipH="1">
              <a:off x="2601951" y="4038600"/>
              <a:ext cx="36576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5"/>
            <p:cNvCxnSpPr>
              <a:stCxn id="5" idx="1"/>
              <a:endCxn id="5" idx="3"/>
            </p:cNvCxnSpPr>
            <p:nvPr/>
          </p:nvCxnSpPr>
          <p:spPr>
            <a:xfrm rot="10800000" flipH="1">
              <a:off x="2601951" y="4038600"/>
              <a:ext cx="36576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/>
            <p:cNvCxnSpPr/>
            <p:nvPr/>
          </p:nvCxnSpPr>
          <p:spPr>
            <a:xfrm rot="5400000">
              <a:off x="2601157" y="4953000"/>
              <a:ext cx="1829594" cy="794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/>
            <p:cNvCxnSpPr/>
            <p:nvPr/>
          </p:nvCxnSpPr>
          <p:spPr>
            <a:xfrm>
              <a:off x="2601951" y="4953000"/>
              <a:ext cx="18288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34"/>
            <p:cNvCxnSpPr/>
            <p:nvPr/>
          </p:nvCxnSpPr>
          <p:spPr>
            <a:xfrm rot="5400000">
              <a:off x="4430751" y="4953000"/>
              <a:ext cx="1829594" cy="794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35"/>
            <p:cNvCxnSpPr/>
            <p:nvPr/>
          </p:nvCxnSpPr>
          <p:spPr>
            <a:xfrm>
              <a:off x="4431545" y="4953000"/>
              <a:ext cx="18288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36"/>
            <p:cNvCxnSpPr/>
            <p:nvPr/>
          </p:nvCxnSpPr>
          <p:spPr>
            <a:xfrm rot="5400000">
              <a:off x="4430751" y="3124200"/>
              <a:ext cx="1829594" cy="794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37"/>
            <p:cNvCxnSpPr/>
            <p:nvPr/>
          </p:nvCxnSpPr>
          <p:spPr>
            <a:xfrm>
              <a:off x="4431545" y="3124200"/>
              <a:ext cx="18288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38"/>
            <p:cNvCxnSpPr/>
            <p:nvPr/>
          </p:nvCxnSpPr>
          <p:spPr>
            <a:xfrm rot="5400000">
              <a:off x="2601157" y="5410200"/>
              <a:ext cx="915194" cy="794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39"/>
            <p:cNvCxnSpPr/>
            <p:nvPr/>
          </p:nvCxnSpPr>
          <p:spPr>
            <a:xfrm>
              <a:off x="2601951" y="5410200"/>
              <a:ext cx="9144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8"/>
            <p:cNvCxnSpPr/>
            <p:nvPr/>
          </p:nvCxnSpPr>
          <p:spPr>
            <a:xfrm rot="5400000">
              <a:off x="3516351" y="5410200"/>
              <a:ext cx="915194" cy="794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9"/>
            <p:cNvCxnSpPr/>
            <p:nvPr/>
          </p:nvCxnSpPr>
          <p:spPr>
            <a:xfrm>
              <a:off x="3517145" y="5410200"/>
              <a:ext cx="9144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50"/>
            <p:cNvCxnSpPr/>
            <p:nvPr/>
          </p:nvCxnSpPr>
          <p:spPr>
            <a:xfrm rot="5400000">
              <a:off x="3516351" y="4495800"/>
              <a:ext cx="915194" cy="794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1"/>
            <p:cNvCxnSpPr/>
            <p:nvPr/>
          </p:nvCxnSpPr>
          <p:spPr>
            <a:xfrm>
              <a:off x="3517145" y="4495800"/>
              <a:ext cx="9144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2"/>
            <p:cNvCxnSpPr/>
            <p:nvPr/>
          </p:nvCxnSpPr>
          <p:spPr>
            <a:xfrm rot="5400000">
              <a:off x="4429957" y="4495800"/>
              <a:ext cx="915194" cy="794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3"/>
            <p:cNvCxnSpPr/>
            <p:nvPr/>
          </p:nvCxnSpPr>
          <p:spPr>
            <a:xfrm>
              <a:off x="4430751" y="4495800"/>
              <a:ext cx="9144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4"/>
            <p:cNvCxnSpPr/>
            <p:nvPr/>
          </p:nvCxnSpPr>
          <p:spPr>
            <a:xfrm rot="5400000">
              <a:off x="4429957" y="3581400"/>
              <a:ext cx="915194" cy="794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5"/>
            <p:cNvCxnSpPr/>
            <p:nvPr/>
          </p:nvCxnSpPr>
          <p:spPr>
            <a:xfrm>
              <a:off x="4430751" y="3581400"/>
              <a:ext cx="9144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6"/>
            <p:cNvCxnSpPr/>
            <p:nvPr/>
          </p:nvCxnSpPr>
          <p:spPr>
            <a:xfrm rot="5400000">
              <a:off x="4430751" y="2667000"/>
              <a:ext cx="915194" cy="794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7"/>
            <p:cNvCxnSpPr/>
            <p:nvPr/>
          </p:nvCxnSpPr>
          <p:spPr>
            <a:xfrm>
              <a:off x="4431545" y="2667000"/>
              <a:ext cx="9144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8"/>
            <p:cNvCxnSpPr/>
            <p:nvPr/>
          </p:nvCxnSpPr>
          <p:spPr>
            <a:xfrm rot="5400000">
              <a:off x="5345151" y="2667000"/>
              <a:ext cx="915194" cy="794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9"/>
            <p:cNvCxnSpPr/>
            <p:nvPr/>
          </p:nvCxnSpPr>
          <p:spPr>
            <a:xfrm>
              <a:off x="5345945" y="2667000"/>
              <a:ext cx="9144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60"/>
            <p:cNvCxnSpPr/>
            <p:nvPr/>
          </p:nvCxnSpPr>
          <p:spPr>
            <a:xfrm rot="5400000">
              <a:off x="5345151" y="3581400"/>
              <a:ext cx="915194" cy="794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1"/>
            <p:cNvCxnSpPr/>
            <p:nvPr/>
          </p:nvCxnSpPr>
          <p:spPr>
            <a:xfrm>
              <a:off x="5345945" y="3581400"/>
              <a:ext cx="9144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2"/>
            <p:cNvCxnSpPr/>
            <p:nvPr/>
          </p:nvCxnSpPr>
          <p:spPr>
            <a:xfrm rot="5400000">
              <a:off x="5345151" y="4495800"/>
              <a:ext cx="915194" cy="794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63"/>
            <p:cNvCxnSpPr/>
            <p:nvPr/>
          </p:nvCxnSpPr>
          <p:spPr>
            <a:xfrm>
              <a:off x="5345945" y="4495800"/>
              <a:ext cx="9144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64"/>
            <p:cNvCxnSpPr/>
            <p:nvPr/>
          </p:nvCxnSpPr>
          <p:spPr>
            <a:xfrm rot="5400000">
              <a:off x="5344357" y="5410200"/>
              <a:ext cx="915194" cy="794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65"/>
            <p:cNvCxnSpPr/>
            <p:nvPr/>
          </p:nvCxnSpPr>
          <p:spPr>
            <a:xfrm>
              <a:off x="5345151" y="5410200"/>
              <a:ext cx="9144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6"/>
            <p:cNvCxnSpPr/>
            <p:nvPr/>
          </p:nvCxnSpPr>
          <p:spPr>
            <a:xfrm rot="5400000">
              <a:off x="2601951" y="56388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67"/>
            <p:cNvCxnSpPr/>
            <p:nvPr/>
          </p:nvCxnSpPr>
          <p:spPr>
            <a:xfrm>
              <a:off x="2601951" y="56388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6"/>
            <p:cNvCxnSpPr/>
            <p:nvPr/>
          </p:nvCxnSpPr>
          <p:spPr>
            <a:xfrm rot="5400000">
              <a:off x="2601951" y="51816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77"/>
            <p:cNvCxnSpPr/>
            <p:nvPr/>
          </p:nvCxnSpPr>
          <p:spPr>
            <a:xfrm>
              <a:off x="2601951" y="51816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78"/>
            <p:cNvCxnSpPr/>
            <p:nvPr/>
          </p:nvCxnSpPr>
          <p:spPr>
            <a:xfrm rot="5400000">
              <a:off x="3059151" y="51816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79"/>
            <p:cNvCxnSpPr/>
            <p:nvPr/>
          </p:nvCxnSpPr>
          <p:spPr>
            <a:xfrm>
              <a:off x="3059151" y="51816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80"/>
            <p:cNvCxnSpPr/>
            <p:nvPr/>
          </p:nvCxnSpPr>
          <p:spPr>
            <a:xfrm rot="5400000">
              <a:off x="3517145" y="5180806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81"/>
            <p:cNvCxnSpPr/>
            <p:nvPr/>
          </p:nvCxnSpPr>
          <p:spPr>
            <a:xfrm>
              <a:off x="3517145" y="5180806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82"/>
            <p:cNvCxnSpPr/>
            <p:nvPr/>
          </p:nvCxnSpPr>
          <p:spPr>
            <a:xfrm rot="5400000">
              <a:off x="3517145" y="4723606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83"/>
            <p:cNvCxnSpPr/>
            <p:nvPr/>
          </p:nvCxnSpPr>
          <p:spPr>
            <a:xfrm>
              <a:off x="3517145" y="4723606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84"/>
            <p:cNvCxnSpPr/>
            <p:nvPr/>
          </p:nvCxnSpPr>
          <p:spPr>
            <a:xfrm rot="5400000">
              <a:off x="3974345" y="4723606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85"/>
            <p:cNvCxnSpPr/>
            <p:nvPr/>
          </p:nvCxnSpPr>
          <p:spPr>
            <a:xfrm>
              <a:off x="3974345" y="4723606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86"/>
            <p:cNvCxnSpPr/>
            <p:nvPr/>
          </p:nvCxnSpPr>
          <p:spPr>
            <a:xfrm rot="5400000">
              <a:off x="3974345" y="4266406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87"/>
            <p:cNvCxnSpPr/>
            <p:nvPr/>
          </p:nvCxnSpPr>
          <p:spPr>
            <a:xfrm>
              <a:off x="3974345" y="4266406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88"/>
            <p:cNvCxnSpPr/>
            <p:nvPr/>
          </p:nvCxnSpPr>
          <p:spPr>
            <a:xfrm rot="5400000">
              <a:off x="4431545" y="4266406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89"/>
            <p:cNvCxnSpPr/>
            <p:nvPr/>
          </p:nvCxnSpPr>
          <p:spPr>
            <a:xfrm>
              <a:off x="4431545" y="4266406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90"/>
            <p:cNvCxnSpPr/>
            <p:nvPr/>
          </p:nvCxnSpPr>
          <p:spPr>
            <a:xfrm rot="5400000">
              <a:off x="4430751" y="38100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91"/>
            <p:cNvCxnSpPr/>
            <p:nvPr/>
          </p:nvCxnSpPr>
          <p:spPr>
            <a:xfrm>
              <a:off x="4430751" y="38100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92"/>
            <p:cNvCxnSpPr/>
            <p:nvPr/>
          </p:nvCxnSpPr>
          <p:spPr>
            <a:xfrm rot="5400000">
              <a:off x="4887951" y="38100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93"/>
            <p:cNvCxnSpPr/>
            <p:nvPr/>
          </p:nvCxnSpPr>
          <p:spPr>
            <a:xfrm>
              <a:off x="4887951" y="38100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94"/>
            <p:cNvCxnSpPr/>
            <p:nvPr/>
          </p:nvCxnSpPr>
          <p:spPr>
            <a:xfrm rot="5400000">
              <a:off x="4887951" y="33528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95"/>
            <p:cNvCxnSpPr/>
            <p:nvPr/>
          </p:nvCxnSpPr>
          <p:spPr>
            <a:xfrm>
              <a:off x="4887951" y="33528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96"/>
            <p:cNvCxnSpPr/>
            <p:nvPr/>
          </p:nvCxnSpPr>
          <p:spPr>
            <a:xfrm rot="5400000">
              <a:off x="4887951" y="28956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97"/>
            <p:cNvCxnSpPr/>
            <p:nvPr/>
          </p:nvCxnSpPr>
          <p:spPr>
            <a:xfrm>
              <a:off x="4887951" y="28956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98"/>
            <p:cNvCxnSpPr/>
            <p:nvPr/>
          </p:nvCxnSpPr>
          <p:spPr>
            <a:xfrm rot="5400000">
              <a:off x="5345151" y="28956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99"/>
            <p:cNvCxnSpPr/>
            <p:nvPr/>
          </p:nvCxnSpPr>
          <p:spPr>
            <a:xfrm>
              <a:off x="5345151" y="28956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100"/>
            <p:cNvCxnSpPr/>
            <p:nvPr/>
          </p:nvCxnSpPr>
          <p:spPr>
            <a:xfrm rot="5400000">
              <a:off x="5345151" y="24384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101"/>
            <p:cNvCxnSpPr/>
            <p:nvPr/>
          </p:nvCxnSpPr>
          <p:spPr>
            <a:xfrm>
              <a:off x="5345151" y="24384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102"/>
            <p:cNvCxnSpPr/>
            <p:nvPr/>
          </p:nvCxnSpPr>
          <p:spPr>
            <a:xfrm rot="5400000">
              <a:off x="5345151" y="33528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103"/>
            <p:cNvCxnSpPr/>
            <p:nvPr/>
          </p:nvCxnSpPr>
          <p:spPr>
            <a:xfrm>
              <a:off x="5345151" y="33528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104"/>
            <p:cNvCxnSpPr/>
            <p:nvPr/>
          </p:nvCxnSpPr>
          <p:spPr>
            <a:xfrm rot="5400000">
              <a:off x="5802351" y="33528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105"/>
            <p:cNvCxnSpPr/>
            <p:nvPr/>
          </p:nvCxnSpPr>
          <p:spPr>
            <a:xfrm>
              <a:off x="5802351" y="33528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106"/>
            <p:cNvCxnSpPr/>
            <p:nvPr/>
          </p:nvCxnSpPr>
          <p:spPr>
            <a:xfrm rot="5400000">
              <a:off x="5802351" y="38100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107"/>
            <p:cNvCxnSpPr/>
            <p:nvPr/>
          </p:nvCxnSpPr>
          <p:spPr>
            <a:xfrm>
              <a:off x="5802351" y="38100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108"/>
            <p:cNvCxnSpPr/>
            <p:nvPr/>
          </p:nvCxnSpPr>
          <p:spPr>
            <a:xfrm rot="5400000">
              <a:off x="5803145" y="4266406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109"/>
            <p:cNvCxnSpPr/>
            <p:nvPr/>
          </p:nvCxnSpPr>
          <p:spPr>
            <a:xfrm>
              <a:off x="5803145" y="4266406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110"/>
            <p:cNvCxnSpPr/>
            <p:nvPr/>
          </p:nvCxnSpPr>
          <p:spPr>
            <a:xfrm rot="5400000">
              <a:off x="5802351" y="47244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111"/>
            <p:cNvCxnSpPr/>
            <p:nvPr/>
          </p:nvCxnSpPr>
          <p:spPr>
            <a:xfrm>
              <a:off x="5802351" y="47244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112"/>
            <p:cNvCxnSpPr/>
            <p:nvPr/>
          </p:nvCxnSpPr>
          <p:spPr>
            <a:xfrm rot="5400000">
              <a:off x="5803145" y="5180806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113"/>
            <p:cNvCxnSpPr/>
            <p:nvPr/>
          </p:nvCxnSpPr>
          <p:spPr>
            <a:xfrm>
              <a:off x="5803145" y="5180806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114"/>
            <p:cNvCxnSpPr/>
            <p:nvPr/>
          </p:nvCxnSpPr>
          <p:spPr>
            <a:xfrm rot="5400000">
              <a:off x="5802351" y="56388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115"/>
            <p:cNvCxnSpPr/>
            <p:nvPr/>
          </p:nvCxnSpPr>
          <p:spPr>
            <a:xfrm>
              <a:off x="5802351" y="5638800"/>
              <a:ext cx="457200" cy="1588"/>
            </a:xfrm>
            <a:prstGeom prst="line">
              <a:avLst/>
            </a:prstGeom>
            <a:ln w="25400">
              <a:solidFill>
                <a:srgbClr val="B4D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118"/>
            <p:cNvSpPr/>
            <p:nvPr/>
          </p:nvSpPr>
          <p:spPr>
            <a:xfrm>
              <a:off x="2601951" y="56388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119"/>
            <p:cNvSpPr/>
            <p:nvPr/>
          </p:nvSpPr>
          <p:spPr>
            <a:xfrm>
              <a:off x="2601951" y="54102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120"/>
            <p:cNvSpPr/>
            <p:nvPr/>
          </p:nvSpPr>
          <p:spPr>
            <a:xfrm>
              <a:off x="2830551" y="54102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121"/>
            <p:cNvSpPr/>
            <p:nvPr/>
          </p:nvSpPr>
          <p:spPr>
            <a:xfrm>
              <a:off x="2830551" y="51816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122"/>
            <p:cNvSpPr/>
            <p:nvPr/>
          </p:nvSpPr>
          <p:spPr>
            <a:xfrm>
              <a:off x="3059151" y="51816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123"/>
            <p:cNvSpPr/>
            <p:nvPr/>
          </p:nvSpPr>
          <p:spPr>
            <a:xfrm>
              <a:off x="3287751" y="51816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124"/>
            <p:cNvSpPr/>
            <p:nvPr/>
          </p:nvSpPr>
          <p:spPr>
            <a:xfrm>
              <a:off x="3287751" y="49530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125"/>
            <p:cNvSpPr/>
            <p:nvPr/>
          </p:nvSpPr>
          <p:spPr>
            <a:xfrm>
              <a:off x="3516351" y="49530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126"/>
            <p:cNvSpPr/>
            <p:nvPr/>
          </p:nvSpPr>
          <p:spPr>
            <a:xfrm>
              <a:off x="3516351" y="47244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127"/>
            <p:cNvSpPr/>
            <p:nvPr/>
          </p:nvSpPr>
          <p:spPr>
            <a:xfrm>
              <a:off x="3744951" y="47244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128"/>
            <p:cNvSpPr/>
            <p:nvPr/>
          </p:nvSpPr>
          <p:spPr>
            <a:xfrm>
              <a:off x="3973551" y="47244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129"/>
            <p:cNvSpPr/>
            <p:nvPr/>
          </p:nvSpPr>
          <p:spPr>
            <a:xfrm>
              <a:off x="3973551" y="44958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130"/>
            <p:cNvSpPr/>
            <p:nvPr/>
          </p:nvSpPr>
          <p:spPr>
            <a:xfrm>
              <a:off x="4202151" y="44958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131"/>
            <p:cNvSpPr/>
            <p:nvPr/>
          </p:nvSpPr>
          <p:spPr>
            <a:xfrm>
              <a:off x="4202151" y="42672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132"/>
            <p:cNvSpPr/>
            <p:nvPr/>
          </p:nvSpPr>
          <p:spPr>
            <a:xfrm>
              <a:off x="4430751" y="42672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133"/>
            <p:cNvSpPr/>
            <p:nvPr/>
          </p:nvSpPr>
          <p:spPr>
            <a:xfrm>
              <a:off x="4430751" y="40386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134"/>
            <p:cNvSpPr/>
            <p:nvPr/>
          </p:nvSpPr>
          <p:spPr>
            <a:xfrm>
              <a:off x="4659351" y="40386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135"/>
            <p:cNvSpPr/>
            <p:nvPr/>
          </p:nvSpPr>
          <p:spPr>
            <a:xfrm>
              <a:off x="4659351" y="38100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136"/>
            <p:cNvSpPr/>
            <p:nvPr/>
          </p:nvSpPr>
          <p:spPr>
            <a:xfrm>
              <a:off x="4887951" y="38100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137"/>
            <p:cNvSpPr/>
            <p:nvPr/>
          </p:nvSpPr>
          <p:spPr>
            <a:xfrm>
              <a:off x="4887951" y="35814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138"/>
            <p:cNvSpPr/>
            <p:nvPr/>
          </p:nvSpPr>
          <p:spPr>
            <a:xfrm>
              <a:off x="4887951" y="33528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139"/>
            <p:cNvSpPr/>
            <p:nvPr/>
          </p:nvSpPr>
          <p:spPr>
            <a:xfrm>
              <a:off x="4887951" y="31242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140"/>
            <p:cNvSpPr/>
            <p:nvPr/>
          </p:nvSpPr>
          <p:spPr>
            <a:xfrm>
              <a:off x="5116551" y="31242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141"/>
            <p:cNvSpPr/>
            <p:nvPr/>
          </p:nvSpPr>
          <p:spPr>
            <a:xfrm>
              <a:off x="5116551" y="28956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142"/>
            <p:cNvSpPr/>
            <p:nvPr/>
          </p:nvSpPr>
          <p:spPr>
            <a:xfrm>
              <a:off x="5116551" y="26670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43"/>
            <p:cNvSpPr/>
            <p:nvPr/>
          </p:nvSpPr>
          <p:spPr>
            <a:xfrm>
              <a:off x="5345151" y="26670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44"/>
            <p:cNvSpPr/>
            <p:nvPr/>
          </p:nvSpPr>
          <p:spPr>
            <a:xfrm>
              <a:off x="5345151" y="24384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45"/>
            <p:cNvSpPr/>
            <p:nvPr/>
          </p:nvSpPr>
          <p:spPr>
            <a:xfrm>
              <a:off x="5573751" y="26670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46"/>
            <p:cNvSpPr/>
            <p:nvPr/>
          </p:nvSpPr>
          <p:spPr>
            <a:xfrm>
              <a:off x="5573751" y="28956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47"/>
            <p:cNvSpPr/>
            <p:nvPr/>
          </p:nvSpPr>
          <p:spPr>
            <a:xfrm>
              <a:off x="5573751" y="31242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48"/>
            <p:cNvSpPr/>
            <p:nvPr/>
          </p:nvSpPr>
          <p:spPr>
            <a:xfrm>
              <a:off x="5573751" y="33528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49"/>
            <p:cNvSpPr/>
            <p:nvPr/>
          </p:nvSpPr>
          <p:spPr>
            <a:xfrm>
              <a:off x="5802351" y="33528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50"/>
            <p:cNvSpPr/>
            <p:nvPr/>
          </p:nvSpPr>
          <p:spPr>
            <a:xfrm>
              <a:off x="5802351" y="35814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51"/>
            <p:cNvSpPr/>
            <p:nvPr/>
          </p:nvSpPr>
          <p:spPr>
            <a:xfrm>
              <a:off x="5802351" y="38100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52"/>
            <p:cNvSpPr/>
            <p:nvPr/>
          </p:nvSpPr>
          <p:spPr>
            <a:xfrm>
              <a:off x="5802351" y="40386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53"/>
            <p:cNvSpPr/>
            <p:nvPr/>
          </p:nvSpPr>
          <p:spPr>
            <a:xfrm>
              <a:off x="5802351" y="42672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54"/>
            <p:cNvSpPr/>
            <p:nvPr/>
          </p:nvSpPr>
          <p:spPr>
            <a:xfrm>
              <a:off x="5802351" y="44958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55"/>
            <p:cNvSpPr/>
            <p:nvPr/>
          </p:nvSpPr>
          <p:spPr>
            <a:xfrm>
              <a:off x="5802351" y="47244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56"/>
            <p:cNvSpPr/>
            <p:nvPr/>
          </p:nvSpPr>
          <p:spPr>
            <a:xfrm>
              <a:off x="5802351" y="49530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57"/>
            <p:cNvSpPr/>
            <p:nvPr/>
          </p:nvSpPr>
          <p:spPr>
            <a:xfrm>
              <a:off x="6030951" y="49530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58"/>
            <p:cNvSpPr/>
            <p:nvPr/>
          </p:nvSpPr>
          <p:spPr>
            <a:xfrm>
              <a:off x="6030951" y="51816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59"/>
            <p:cNvSpPr/>
            <p:nvPr/>
          </p:nvSpPr>
          <p:spPr>
            <a:xfrm>
              <a:off x="6030951" y="54102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60"/>
            <p:cNvSpPr/>
            <p:nvPr/>
          </p:nvSpPr>
          <p:spPr>
            <a:xfrm>
              <a:off x="6030951" y="5638800"/>
              <a:ext cx="228600" cy="228600"/>
            </a:xfrm>
            <a:prstGeom prst="rect">
              <a:avLst/>
            </a:prstGeom>
            <a:solidFill>
              <a:srgbClr val="738E00"/>
            </a:solidFill>
            <a:ln>
              <a:solidFill>
                <a:srgbClr val="B4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reeform 21"/>
            <p:cNvSpPr/>
            <p:nvPr/>
          </p:nvSpPr>
          <p:spPr>
            <a:xfrm>
              <a:off x="2057400" y="2313878"/>
              <a:ext cx="4125951" cy="4163122"/>
            </a:xfrm>
            <a:custGeom>
              <a:avLst/>
              <a:gdLst>
                <a:gd name="connsiteX0" fmla="*/ 0 w 4125951"/>
                <a:gd name="connsiteY0" fmla="*/ 3635297 h 4163122"/>
                <a:gd name="connsiteX1" fmla="*/ 2468136 w 4125951"/>
                <a:gd name="connsiteY1" fmla="*/ 2022088 h 4163122"/>
                <a:gd name="connsiteX2" fmla="*/ 3494049 w 4125951"/>
                <a:gd name="connsiteY2" fmla="*/ 356839 h 4163122"/>
                <a:gd name="connsiteX3" fmla="*/ 4125951 w 4125951"/>
                <a:gd name="connsiteY3" fmla="*/ 4163122 h 4163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5951" h="4163122">
                  <a:moveTo>
                    <a:pt x="0" y="3635297"/>
                  </a:moveTo>
                  <a:cubicBezTo>
                    <a:pt x="942897" y="3101897"/>
                    <a:pt x="1885795" y="2568498"/>
                    <a:pt x="2468136" y="2022088"/>
                  </a:cubicBezTo>
                  <a:cubicBezTo>
                    <a:pt x="3050477" y="1475678"/>
                    <a:pt x="3217747" y="0"/>
                    <a:pt x="3494049" y="356839"/>
                  </a:cubicBezTo>
                  <a:cubicBezTo>
                    <a:pt x="3770351" y="713678"/>
                    <a:pt x="3948151" y="2438400"/>
                    <a:pt x="4125951" y="4163122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8" name="Sisällön paikkamerkki 1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876800"/>
          </a:xfrm>
        </p:spPr>
        <p:txBody>
          <a:bodyPr/>
          <a:lstStyle/>
          <a:p>
            <a:r>
              <a:rPr lang="fi-FI" dirty="0" smtClean="0"/>
              <a:t>Memory consumption </a:t>
            </a:r>
            <a:r>
              <a:rPr lang="fi-FI" i="1" dirty="0" smtClean="0">
                <a:solidFill>
                  <a:schemeClr val="accent2"/>
                </a:solidFill>
              </a:rPr>
              <a:t>O</a:t>
            </a:r>
            <a:r>
              <a:rPr lang="en-US" dirty="0" smtClean="0">
                <a:solidFill>
                  <a:schemeClr val="accent2"/>
                </a:solidFill>
              </a:rPr>
              <a:t>(</a:t>
            </a:r>
            <a:r>
              <a:rPr lang="en-US" i="1" dirty="0" smtClean="0">
                <a:solidFill>
                  <a:schemeClr val="accent2"/>
                </a:solidFill>
              </a:rPr>
              <a:t>m</a:t>
            </a:r>
            <a:r>
              <a:rPr lang="en-US" dirty="0" smtClean="0">
                <a:solidFill>
                  <a:schemeClr val="accent2"/>
                </a:solidFill>
              </a:rPr>
              <a:t>)</a:t>
            </a:r>
            <a:r>
              <a:rPr lang="en-US" dirty="0" smtClean="0"/>
              <a:t>, where </a:t>
            </a:r>
            <a:r>
              <a:rPr lang="en-US" i="1" dirty="0" smtClean="0"/>
              <a:t>m</a:t>
            </a:r>
            <a:r>
              <a:rPr lang="en-US" dirty="0" smtClean="0"/>
              <a:t> is the number of leaf nodes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One child pointer per </a:t>
            </a:r>
            <a:r>
              <a:rPr lang="en-US" dirty="0" err="1" smtClean="0"/>
              <a:t>voxel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Siblings stored in consecutive addresses</a:t>
            </a:r>
            <a:endParaRPr lang="fi-FI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/>
        </p:nvSpPr>
        <p:spPr>
          <a:xfrm>
            <a:off x="5486400" y="2057400"/>
            <a:ext cx="2705100" cy="2695575"/>
          </a:xfrm>
          <a:prstGeom prst="rect">
            <a:avLst/>
          </a:prstGeom>
          <a:solidFill>
            <a:schemeClr val="accent2">
              <a:lumMod val="60000"/>
              <a:lumOff val="40000"/>
              <a:alpha val="32000"/>
            </a:schemeClr>
          </a:solidFill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Puolivapaa piirto 11"/>
          <p:cNvSpPr/>
          <p:nvPr/>
        </p:nvSpPr>
        <p:spPr>
          <a:xfrm>
            <a:off x="6153151" y="2041526"/>
            <a:ext cx="1527175" cy="2720975"/>
          </a:xfrm>
          <a:custGeom>
            <a:avLst/>
            <a:gdLst>
              <a:gd name="connsiteX0" fmla="*/ 428625 w 933450"/>
              <a:gd name="connsiteY0" fmla="*/ 0 h 1266825"/>
              <a:gd name="connsiteX1" fmla="*/ 933450 w 933450"/>
              <a:gd name="connsiteY1" fmla="*/ 1266825 h 1266825"/>
              <a:gd name="connsiteX2" fmla="*/ 276225 w 933450"/>
              <a:gd name="connsiteY2" fmla="*/ 1257300 h 1266825"/>
              <a:gd name="connsiteX3" fmla="*/ 0 w 933450"/>
              <a:gd name="connsiteY3" fmla="*/ 0 h 1266825"/>
              <a:gd name="connsiteX4" fmla="*/ 428625 w 933450"/>
              <a:gd name="connsiteY4" fmla="*/ 0 h 1266825"/>
              <a:gd name="connsiteX0" fmla="*/ 428625 w 933450"/>
              <a:gd name="connsiteY0" fmla="*/ 0 h 1714500"/>
              <a:gd name="connsiteX1" fmla="*/ 933450 w 933450"/>
              <a:gd name="connsiteY1" fmla="*/ 1266825 h 1714500"/>
              <a:gd name="connsiteX2" fmla="*/ 828675 w 933450"/>
              <a:gd name="connsiteY2" fmla="*/ 1714500 h 1714500"/>
              <a:gd name="connsiteX3" fmla="*/ 0 w 933450"/>
              <a:gd name="connsiteY3" fmla="*/ 0 h 1714500"/>
              <a:gd name="connsiteX4" fmla="*/ 428625 w 933450"/>
              <a:gd name="connsiteY4" fmla="*/ 0 h 1714500"/>
              <a:gd name="connsiteX0" fmla="*/ 428625 w 1362075"/>
              <a:gd name="connsiteY0" fmla="*/ 0 h 1714500"/>
              <a:gd name="connsiteX1" fmla="*/ 1362075 w 1362075"/>
              <a:gd name="connsiteY1" fmla="*/ 1714499 h 1714500"/>
              <a:gd name="connsiteX2" fmla="*/ 828675 w 1362075"/>
              <a:gd name="connsiteY2" fmla="*/ 1714500 h 1714500"/>
              <a:gd name="connsiteX3" fmla="*/ 0 w 1362075"/>
              <a:gd name="connsiteY3" fmla="*/ 0 h 1714500"/>
              <a:gd name="connsiteX4" fmla="*/ 428625 w 1362075"/>
              <a:gd name="connsiteY4" fmla="*/ 0 h 1714500"/>
              <a:gd name="connsiteX0" fmla="*/ 428625 w 2028825"/>
              <a:gd name="connsiteY0" fmla="*/ 0 h 1981199"/>
              <a:gd name="connsiteX1" fmla="*/ 2028825 w 2028825"/>
              <a:gd name="connsiteY1" fmla="*/ 1981199 h 1981199"/>
              <a:gd name="connsiteX2" fmla="*/ 828675 w 2028825"/>
              <a:gd name="connsiteY2" fmla="*/ 1714500 h 1981199"/>
              <a:gd name="connsiteX3" fmla="*/ 0 w 2028825"/>
              <a:gd name="connsiteY3" fmla="*/ 0 h 1981199"/>
              <a:gd name="connsiteX4" fmla="*/ 428625 w 2028825"/>
              <a:gd name="connsiteY4" fmla="*/ 0 h 1981199"/>
              <a:gd name="connsiteX0" fmla="*/ 428625 w 2028825"/>
              <a:gd name="connsiteY0" fmla="*/ 0 h 1981200"/>
              <a:gd name="connsiteX1" fmla="*/ 2028825 w 2028825"/>
              <a:gd name="connsiteY1" fmla="*/ 1981199 h 1981200"/>
              <a:gd name="connsiteX2" fmla="*/ 1524000 w 2028825"/>
              <a:gd name="connsiteY2" fmla="*/ 1981200 h 1981200"/>
              <a:gd name="connsiteX3" fmla="*/ 0 w 2028825"/>
              <a:gd name="connsiteY3" fmla="*/ 0 h 1981200"/>
              <a:gd name="connsiteX4" fmla="*/ 428625 w 2028825"/>
              <a:gd name="connsiteY4" fmla="*/ 0 h 1981200"/>
              <a:gd name="connsiteX0" fmla="*/ 1066800 w 2028825"/>
              <a:gd name="connsiteY0" fmla="*/ 0 h 2762250"/>
              <a:gd name="connsiteX1" fmla="*/ 2028825 w 2028825"/>
              <a:gd name="connsiteY1" fmla="*/ 2762249 h 2762250"/>
              <a:gd name="connsiteX2" fmla="*/ 1524000 w 2028825"/>
              <a:gd name="connsiteY2" fmla="*/ 2762250 h 2762250"/>
              <a:gd name="connsiteX3" fmla="*/ 0 w 2028825"/>
              <a:gd name="connsiteY3" fmla="*/ 781050 h 2762250"/>
              <a:gd name="connsiteX4" fmla="*/ 1066800 w 2028825"/>
              <a:gd name="connsiteY4" fmla="*/ 0 h 2762250"/>
              <a:gd name="connsiteX0" fmla="*/ 590550 w 1552575"/>
              <a:gd name="connsiteY0" fmla="*/ 0 h 2762250"/>
              <a:gd name="connsiteX1" fmla="*/ 1552575 w 1552575"/>
              <a:gd name="connsiteY1" fmla="*/ 2762249 h 2762250"/>
              <a:gd name="connsiteX2" fmla="*/ 1047750 w 1552575"/>
              <a:gd name="connsiteY2" fmla="*/ 2762250 h 2762250"/>
              <a:gd name="connsiteX3" fmla="*/ 0 w 1552575"/>
              <a:gd name="connsiteY3" fmla="*/ 38100 h 2762250"/>
              <a:gd name="connsiteX4" fmla="*/ 590550 w 1552575"/>
              <a:gd name="connsiteY4" fmla="*/ 0 h 2762250"/>
              <a:gd name="connsiteX0" fmla="*/ 558800 w 1520825"/>
              <a:gd name="connsiteY0" fmla="*/ 0 h 2762250"/>
              <a:gd name="connsiteX1" fmla="*/ 1520825 w 1520825"/>
              <a:gd name="connsiteY1" fmla="*/ 2762249 h 2762250"/>
              <a:gd name="connsiteX2" fmla="*/ 1016000 w 1520825"/>
              <a:gd name="connsiteY2" fmla="*/ 2762250 h 2762250"/>
              <a:gd name="connsiteX3" fmla="*/ 0 w 1520825"/>
              <a:gd name="connsiteY3" fmla="*/ 47625 h 2762250"/>
              <a:gd name="connsiteX4" fmla="*/ 558800 w 1520825"/>
              <a:gd name="connsiteY4" fmla="*/ 0 h 2762250"/>
              <a:gd name="connsiteX0" fmla="*/ 508000 w 1520825"/>
              <a:gd name="connsiteY0" fmla="*/ 0 h 2717800"/>
              <a:gd name="connsiteX1" fmla="*/ 1520825 w 1520825"/>
              <a:gd name="connsiteY1" fmla="*/ 2717799 h 2717800"/>
              <a:gd name="connsiteX2" fmla="*/ 1016000 w 1520825"/>
              <a:gd name="connsiteY2" fmla="*/ 2717800 h 2717800"/>
              <a:gd name="connsiteX3" fmla="*/ 0 w 1520825"/>
              <a:gd name="connsiteY3" fmla="*/ 3175 h 2717800"/>
              <a:gd name="connsiteX4" fmla="*/ 508000 w 1520825"/>
              <a:gd name="connsiteY4" fmla="*/ 0 h 2717800"/>
              <a:gd name="connsiteX0" fmla="*/ 514350 w 1527175"/>
              <a:gd name="connsiteY0" fmla="*/ 3175 h 2720975"/>
              <a:gd name="connsiteX1" fmla="*/ 1527175 w 1527175"/>
              <a:gd name="connsiteY1" fmla="*/ 2720974 h 2720975"/>
              <a:gd name="connsiteX2" fmla="*/ 1022350 w 1527175"/>
              <a:gd name="connsiteY2" fmla="*/ 2720975 h 2720975"/>
              <a:gd name="connsiteX3" fmla="*/ 0 w 1527175"/>
              <a:gd name="connsiteY3" fmla="*/ 0 h 2720975"/>
              <a:gd name="connsiteX4" fmla="*/ 514350 w 1527175"/>
              <a:gd name="connsiteY4" fmla="*/ 3175 h 2720975"/>
              <a:gd name="connsiteX0" fmla="*/ 647700 w 1660525"/>
              <a:gd name="connsiteY0" fmla="*/ 0 h 2717800"/>
              <a:gd name="connsiteX1" fmla="*/ 1660525 w 1660525"/>
              <a:gd name="connsiteY1" fmla="*/ 2717799 h 2717800"/>
              <a:gd name="connsiteX2" fmla="*/ 1155700 w 1660525"/>
              <a:gd name="connsiteY2" fmla="*/ 2717800 h 2717800"/>
              <a:gd name="connsiteX3" fmla="*/ 0 w 1660525"/>
              <a:gd name="connsiteY3" fmla="*/ 238125 h 2717800"/>
              <a:gd name="connsiteX4" fmla="*/ 647700 w 1660525"/>
              <a:gd name="connsiteY4" fmla="*/ 0 h 2717800"/>
              <a:gd name="connsiteX0" fmla="*/ 511175 w 1524000"/>
              <a:gd name="connsiteY0" fmla="*/ 3175 h 2720975"/>
              <a:gd name="connsiteX1" fmla="*/ 1524000 w 1524000"/>
              <a:gd name="connsiteY1" fmla="*/ 2720974 h 2720975"/>
              <a:gd name="connsiteX2" fmla="*/ 1019175 w 1524000"/>
              <a:gd name="connsiteY2" fmla="*/ 2720975 h 2720975"/>
              <a:gd name="connsiteX3" fmla="*/ 0 w 1524000"/>
              <a:gd name="connsiteY3" fmla="*/ 0 h 2720975"/>
              <a:gd name="connsiteX4" fmla="*/ 511175 w 1524000"/>
              <a:gd name="connsiteY4" fmla="*/ 3175 h 2720975"/>
              <a:gd name="connsiteX0" fmla="*/ 511175 w 1762125"/>
              <a:gd name="connsiteY0" fmla="*/ 3175 h 2822574"/>
              <a:gd name="connsiteX1" fmla="*/ 1762125 w 1762125"/>
              <a:gd name="connsiteY1" fmla="*/ 2822574 h 2822574"/>
              <a:gd name="connsiteX2" fmla="*/ 1019175 w 1762125"/>
              <a:gd name="connsiteY2" fmla="*/ 2720975 h 2822574"/>
              <a:gd name="connsiteX3" fmla="*/ 0 w 1762125"/>
              <a:gd name="connsiteY3" fmla="*/ 0 h 2822574"/>
              <a:gd name="connsiteX4" fmla="*/ 511175 w 1762125"/>
              <a:gd name="connsiteY4" fmla="*/ 3175 h 2822574"/>
              <a:gd name="connsiteX0" fmla="*/ 511175 w 1527175"/>
              <a:gd name="connsiteY0" fmla="*/ 3175 h 2720975"/>
              <a:gd name="connsiteX1" fmla="*/ 1527175 w 1527175"/>
              <a:gd name="connsiteY1" fmla="*/ 2714624 h 2720975"/>
              <a:gd name="connsiteX2" fmla="*/ 1019175 w 1527175"/>
              <a:gd name="connsiteY2" fmla="*/ 2720975 h 2720975"/>
              <a:gd name="connsiteX3" fmla="*/ 0 w 1527175"/>
              <a:gd name="connsiteY3" fmla="*/ 0 h 2720975"/>
              <a:gd name="connsiteX4" fmla="*/ 511175 w 1527175"/>
              <a:gd name="connsiteY4" fmla="*/ 3175 h 272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7175" h="2720975">
                <a:moveTo>
                  <a:pt x="511175" y="3175"/>
                </a:moveTo>
                <a:lnTo>
                  <a:pt x="1527175" y="2714624"/>
                </a:lnTo>
                <a:lnTo>
                  <a:pt x="1019175" y="2720975"/>
                </a:lnTo>
                <a:lnTo>
                  <a:pt x="0" y="0"/>
                </a:lnTo>
                <a:lnTo>
                  <a:pt x="511175" y="3175"/>
                </a:lnTo>
                <a:close/>
              </a:path>
            </a:pathLst>
          </a:custGeom>
          <a:solidFill>
            <a:srgbClr val="C00000">
              <a:alpha val="53000"/>
            </a:srgbClr>
          </a:solidFill>
          <a:ln w="25400" cap="rnd">
            <a:noFill/>
            <a:prstDash val="solid"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584775"/>
          </a:xfrm>
        </p:spPr>
        <p:txBody>
          <a:bodyPr/>
          <a:lstStyle/>
          <a:p>
            <a:r>
              <a:rPr lang="en-US" smtClean="0"/>
              <a:t>Contours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953000" cy="5029200"/>
          </a:xfrm>
        </p:spPr>
        <p:txBody>
          <a:bodyPr/>
          <a:lstStyle/>
          <a:p>
            <a:r>
              <a:rPr lang="fi-FI" smtClean="0">
                <a:solidFill>
                  <a:schemeClr val="accent2"/>
                </a:solidFill>
              </a:rPr>
              <a:t>Contours</a:t>
            </a:r>
            <a:r>
              <a:rPr lang="fi-FI" smtClean="0"/>
              <a:t> are slabs that modify voxel’s shape</a:t>
            </a:r>
          </a:p>
          <a:p>
            <a:endParaRPr lang="fi-FI" smtClean="0"/>
          </a:p>
          <a:p>
            <a:r>
              <a:rPr lang="fi-FI" smtClean="0"/>
              <a:t>Improve accuracy for representing surfaces</a:t>
            </a:r>
          </a:p>
          <a:p>
            <a:endParaRPr lang="en-US" smtClean="0"/>
          </a:p>
          <a:p>
            <a:r>
              <a:rPr lang="en-US" smtClean="0"/>
              <a:t>Versatile  — collaboration between multiple levels for sharp edges and corners</a:t>
            </a:r>
          </a:p>
          <a:p>
            <a:endParaRPr lang="en-US" smtClean="0"/>
          </a:p>
          <a:p>
            <a:r>
              <a:rPr lang="en-US" smtClean="0"/>
              <a:t>Simple for rendering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Kuva 5" descr="Kuva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295401"/>
            <a:ext cx="3511627" cy="42184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584775"/>
          </a:xfrm>
        </p:spPr>
        <p:txBody>
          <a:bodyPr/>
          <a:lstStyle/>
          <a:p>
            <a:r>
              <a:rPr lang="en-US" smtClean="0"/>
              <a:t>Cubes vs Contours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6D6CB-4733-43E9-8B82-ECD41D7BAA9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Kuva 8" descr="Clipboard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914400"/>
            <a:ext cx="6966247" cy="5689988"/>
          </a:xfrm>
          <a:prstGeom prst="rect">
            <a:avLst/>
          </a:prstGeom>
        </p:spPr>
      </p:pic>
      <p:sp>
        <p:nvSpPr>
          <p:cNvPr id="10" name="Tekstikehys 9"/>
          <p:cNvSpPr txBox="1"/>
          <p:nvPr/>
        </p:nvSpPr>
        <p:spPr>
          <a:xfrm>
            <a:off x="152400" y="1403775"/>
            <a:ext cx="16002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mtClean="0">
                <a:solidFill>
                  <a:schemeClr val="accent2"/>
                </a:solidFill>
              </a:rPr>
              <a:t>Cubical</a:t>
            </a:r>
          </a:p>
          <a:p>
            <a:pPr algn="ctr"/>
            <a:r>
              <a:rPr lang="fi-FI" smtClean="0">
                <a:solidFill>
                  <a:schemeClr val="accent2"/>
                </a:solidFill>
              </a:rPr>
              <a:t>voxels</a:t>
            </a:r>
            <a:endParaRPr lang="fi-FI">
              <a:solidFill>
                <a:schemeClr val="accent2"/>
              </a:solidFill>
            </a:endParaRPr>
          </a:p>
        </p:txBody>
      </p:sp>
      <p:sp>
        <p:nvSpPr>
          <p:cNvPr id="11" name="Tekstikehys 10"/>
          <p:cNvSpPr txBox="1"/>
          <p:nvPr/>
        </p:nvSpPr>
        <p:spPr>
          <a:xfrm>
            <a:off x="152400" y="3444574"/>
            <a:ext cx="16002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mtClean="0">
                <a:solidFill>
                  <a:schemeClr val="accent2"/>
                </a:solidFill>
              </a:rPr>
              <a:t>Contours</a:t>
            </a:r>
            <a:endParaRPr lang="fi-FI">
              <a:solidFill>
                <a:schemeClr val="accent2"/>
              </a:solidFill>
            </a:endParaRPr>
          </a:p>
        </p:txBody>
      </p:sp>
      <p:sp>
        <p:nvSpPr>
          <p:cNvPr id="13" name="Tekstikehys 12"/>
          <p:cNvSpPr txBox="1"/>
          <p:nvPr/>
        </p:nvSpPr>
        <p:spPr>
          <a:xfrm>
            <a:off x="152400" y="5195501"/>
            <a:ext cx="16002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mtClean="0">
                <a:solidFill>
                  <a:schemeClr val="accent2"/>
                </a:solidFill>
              </a:rPr>
              <a:t>Collaborating contours</a:t>
            </a:r>
            <a:endParaRPr lang="fi-FI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Template_Corp_4x3_Claw">
  <a:themeElements>
    <a:clrScheme name="PPT_Template_Corp_4x3_rev1 1">
      <a:dk1>
        <a:srgbClr val="808080"/>
      </a:dk1>
      <a:lt1>
        <a:srgbClr val="FFFFFF"/>
      </a:lt1>
      <a:dk2>
        <a:srgbClr val="000000"/>
      </a:dk2>
      <a:lt2>
        <a:srgbClr val="B9E700"/>
      </a:lt2>
      <a:accent1>
        <a:srgbClr val="33CCCC"/>
      </a:accent1>
      <a:accent2>
        <a:srgbClr val="FF9933"/>
      </a:accent2>
      <a:accent3>
        <a:srgbClr val="AAAAAA"/>
      </a:accent3>
      <a:accent4>
        <a:srgbClr val="DADADA"/>
      </a:accent4>
      <a:accent5>
        <a:srgbClr val="ADE2E2"/>
      </a:accent5>
      <a:accent6>
        <a:srgbClr val="E78A2D"/>
      </a:accent6>
      <a:hlink>
        <a:srgbClr val="99CCFF"/>
      </a:hlink>
      <a:folHlink>
        <a:srgbClr val="0000FF"/>
      </a:folHlink>
    </a:clrScheme>
    <a:fontScheme name="PPT_Template_Corp_4x3_re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60000"/>
            <a:lumOff val="40000"/>
            <a:alpha val="10000"/>
          </a:schemeClr>
        </a:solidFill>
        <a:ln w="25400" cap="rnd">
          <a:noFill/>
          <a:prstDash val="solid"/>
          <a:headEnd type="oval"/>
          <a:tailEnd type="oval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25400">
          <a:solidFill>
            <a:schemeClr val="accent3"/>
          </a:soli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_Template_Corp_4x3_rev1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572</Words>
  <Application>Microsoft Office PowerPoint</Application>
  <PresentationFormat>On-screen Show (4:3)</PresentationFormat>
  <Paragraphs>248</Paragraphs>
  <Slides>31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PPT_Template_Corp_4x3_Claw</vt:lpstr>
      <vt:lpstr>Efficient Sparse Voxel Octrees</vt:lpstr>
      <vt:lpstr>“Bitmaps” vs “Vectors”</vt:lpstr>
      <vt:lpstr>Why Not “Bitmaps” in 3D?</vt:lpstr>
      <vt:lpstr>Voxels != Volumetric</vt:lpstr>
      <vt:lpstr>Properties of Sparse Voxel Octrees</vt:lpstr>
      <vt:lpstr>Summary of Contributions</vt:lpstr>
      <vt:lpstr>Octree Data Structure</vt:lpstr>
      <vt:lpstr>Contours</vt:lpstr>
      <vt:lpstr>Cubes vs Contours</vt:lpstr>
      <vt:lpstr>Contours in Action</vt:lpstr>
      <vt:lpstr>Compression</vt:lpstr>
      <vt:lpstr>Voxel Memory Usage</vt:lpstr>
      <vt:lpstr>Octree Ray Casting Algorithm</vt:lpstr>
      <vt:lpstr>Ray Traversal</vt:lpstr>
      <vt:lpstr>Beam Optimization</vt:lpstr>
      <vt:lpstr>Beam Optimization, cont’d</vt:lpstr>
      <vt:lpstr>Post-Process Filtering </vt:lpstr>
      <vt:lpstr>Filtering Example</vt:lpstr>
      <vt:lpstr>Video</vt:lpstr>
      <vt:lpstr>Memory Usage</vt:lpstr>
      <vt:lpstr>Ray Cast Performance</vt:lpstr>
      <vt:lpstr>Future Challenges</vt:lpstr>
      <vt:lpstr>Resources</vt:lpstr>
      <vt:lpstr>Thank You</vt:lpstr>
      <vt:lpstr>Backup Slides</vt:lpstr>
      <vt:lpstr>Storage Considerations</vt:lpstr>
      <vt:lpstr>Slices vs Blocks</vt:lpstr>
      <vt:lpstr>Sibenik-D</vt:lpstr>
      <vt:lpstr>Examples: Sibenik-D</vt:lpstr>
      <vt:lpstr>Examples: City</vt:lpstr>
      <vt:lpstr>Examples: Hairball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2009-06-25T12:44:32Z</dcterms:created>
  <dcterms:modified xsi:type="dcterms:W3CDTF">2010-02-18T11:54:14Z</dcterms:modified>
</cp:coreProperties>
</file>