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1"/>
  </p:sldMasterIdLst>
  <p:notesMasterIdLst>
    <p:notesMasterId r:id="rId57"/>
  </p:notesMasterIdLst>
  <p:handoutMasterIdLst>
    <p:handoutMasterId r:id="rId58"/>
  </p:handoutMasterIdLst>
  <p:sldIdLst>
    <p:sldId id="264" r:id="rId2"/>
    <p:sldId id="268" r:id="rId3"/>
    <p:sldId id="269" r:id="rId4"/>
    <p:sldId id="271" r:id="rId5"/>
    <p:sldId id="270" r:id="rId6"/>
    <p:sldId id="272" r:id="rId7"/>
    <p:sldId id="275" r:id="rId8"/>
    <p:sldId id="276" r:id="rId9"/>
    <p:sldId id="273" r:id="rId10"/>
    <p:sldId id="277" r:id="rId11"/>
    <p:sldId id="278" r:id="rId12"/>
    <p:sldId id="279" r:id="rId13"/>
    <p:sldId id="282" r:id="rId14"/>
    <p:sldId id="283" r:id="rId15"/>
    <p:sldId id="284" r:id="rId16"/>
    <p:sldId id="285" r:id="rId17"/>
    <p:sldId id="286" r:id="rId18"/>
    <p:sldId id="287" r:id="rId19"/>
    <p:sldId id="288" r:id="rId20"/>
    <p:sldId id="289" r:id="rId21"/>
    <p:sldId id="290" r:id="rId22"/>
    <p:sldId id="291" r:id="rId23"/>
    <p:sldId id="293" r:id="rId24"/>
    <p:sldId id="294" r:id="rId25"/>
    <p:sldId id="303" r:id="rId26"/>
    <p:sldId id="304" r:id="rId27"/>
    <p:sldId id="306" r:id="rId28"/>
    <p:sldId id="311" r:id="rId29"/>
    <p:sldId id="312" r:id="rId30"/>
    <p:sldId id="313" r:id="rId31"/>
    <p:sldId id="314" r:id="rId32"/>
    <p:sldId id="337" r:id="rId33"/>
    <p:sldId id="317" r:id="rId34"/>
    <p:sldId id="335" r:id="rId35"/>
    <p:sldId id="336" r:id="rId36"/>
    <p:sldId id="340" r:id="rId37"/>
    <p:sldId id="334" r:id="rId38"/>
    <p:sldId id="318" r:id="rId39"/>
    <p:sldId id="324" r:id="rId40"/>
    <p:sldId id="326" r:id="rId41"/>
    <p:sldId id="327" r:id="rId42"/>
    <p:sldId id="348" r:id="rId43"/>
    <p:sldId id="328" r:id="rId44"/>
    <p:sldId id="331" r:id="rId45"/>
    <p:sldId id="332" r:id="rId46"/>
    <p:sldId id="330" r:id="rId47"/>
    <p:sldId id="333" r:id="rId48"/>
    <p:sldId id="339" r:id="rId49"/>
    <p:sldId id="349" r:id="rId50"/>
    <p:sldId id="341" r:id="rId51"/>
    <p:sldId id="343" r:id="rId52"/>
    <p:sldId id="344" r:id="rId53"/>
    <p:sldId id="345" r:id="rId54"/>
    <p:sldId id="346" r:id="rId55"/>
    <p:sldId id="347" r:id="rId56"/>
  </p:sldIdLst>
  <p:sldSz cx="7315200" cy="4114800"/>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charset="-128"/>
        <a:cs typeface="+mn-cs"/>
      </a:defRPr>
    </a:lvl1pPr>
    <a:lvl2pPr marL="365125" indent="92075"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730250" indent="18415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096963" indent="274638"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462088" indent="366713"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5C9"/>
    <a:srgbClr val="FF0000"/>
    <a:srgbClr val="C00000"/>
    <a:srgbClr val="FFFF99"/>
    <a:srgbClr val="FFFFFF"/>
    <a:srgbClr val="DDDDDD"/>
    <a:srgbClr val="FFB7B7"/>
    <a:srgbClr val="800000"/>
    <a:srgbClr val="B0AD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2200" autoAdjust="0"/>
  </p:normalViewPr>
  <p:slideViewPr>
    <p:cSldViewPr>
      <p:cViewPr>
        <p:scale>
          <a:sx n="150" d="100"/>
          <a:sy n="150" d="100"/>
        </p:scale>
        <p:origin x="-558" y="-522"/>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7" d="100"/>
          <a:sy n="87" d="100"/>
        </p:scale>
        <p:origin x="-19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7B7380E-6B61-4F8E-AD3F-0059956901E2}" type="slidenum">
              <a:rPr lang="en-US"/>
              <a:pPr>
                <a:defRPr/>
              </a:pPr>
              <a:t>‹#›</a:t>
            </a:fld>
            <a:endParaRPr lang="en-US"/>
          </a:p>
        </p:txBody>
      </p:sp>
    </p:spTree>
    <p:extLst>
      <p:ext uri="{BB962C8B-B14F-4D97-AF65-F5344CB8AC3E}">
        <p14:creationId xmlns:p14="http://schemas.microsoft.com/office/powerpoint/2010/main" xmlns="" val="4267587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F946977-0406-44B3-B9C8-8C5ADE5734AD}" type="slidenum">
              <a:rPr lang="en-US"/>
              <a:pPr>
                <a:defRPr/>
              </a:pPr>
              <a:t>‹#›</a:t>
            </a:fld>
            <a:endParaRPr lang="en-US"/>
          </a:p>
        </p:txBody>
      </p:sp>
    </p:spTree>
    <p:extLst>
      <p:ext uri="{BB962C8B-B14F-4D97-AF65-F5344CB8AC3E}">
        <p14:creationId xmlns:p14="http://schemas.microsoft.com/office/powerpoint/2010/main" xmlns="" val="3724882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E19A13-AF4B-4F89-A1C5-03CF6EDB3ECE}" type="slidenum">
              <a:rPr lang="en-US"/>
              <a:pPr/>
              <a:t>1</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The only hardware-supported technique that</a:t>
            </a:r>
            <a:r>
              <a:rPr lang="fi-FI" baseline="0" dirty="0" smtClean="0">
                <a:latin typeface="Arial" pitchFamily="34" charset="0"/>
                <a:ea typeface="ＭＳ Ｐゴシック" charset="-128"/>
              </a:rPr>
              <a:t> can be used for</a:t>
            </a:r>
            <a:r>
              <a:rPr lang="fi-FI" dirty="0" smtClean="0">
                <a:latin typeface="Arial" pitchFamily="34" charset="0"/>
                <a:ea typeface="ＭＳ Ｐゴシック" charset="-128"/>
              </a:rPr>
              <a:t> rendering motion blur is the accumulation buffer</a:t>
            </a:r>
            <a:r>
              <a:rPr lang="fi-FI" baseline="0" dirty="0" smtClean="0">
                <a:latin typeface="Arial" pitchFamily="34" charset="0"/>
                <a:ea typeface="ＭＳ Ｐゴシック" charset="-128"/>
              </a:rPr>
              <a:t> that allows merging multiple images together efficiently. It was introduced by Haeberli and Akeley in 1990.</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To use accumulation buffer, we must pick a few dicrete time instants, and use those for all pixels in the image. In this example I’m using four samples per pixel, and therefore have only four individual values for t.</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 .. * .. * .. *) Now we can render the image at these four instants of time, and obtain this image. It’s not that close to what we wanted.</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And this is why accumulation buffer is practically useless for rendering defocus or motion blur. You need way too many samples to produce a smooth result.</a:t>
            </a:r>
          </a:p>
          <a:p>
            <a:endParaRPr lang="en-US" dirty="0" smtClean="0">
              <a:latin typeface="Arial" pitchFamily="34" charset="0"/>
              <a:ea typeface="ＭＳ Ｐゴシック" charset="-128"/>
            </a:endParaRPr>
          </a:p>
        </p:txBody>
      </p:sp>
      <p:sp>
        <p:nvSpPr>
          <p:cNvPr id="32772" name="Slide Number Placeholder 3"/>
          <p:cNvSpPr>
            <a:spLocks noGrp="1"/>
          </p:cNvSpPr>
          <p:nvPr>
            <p:ph type="sldNum" sz="quarter" idx="5"/>
          </p:nvPr>
        </p:nvSpPr>
        <p:spPr>
          <a:noFill/>
        </p:spPr>
        <p:txBody>
          <a:bodyPr/>
          <a:lstStyle/>
          <a:p>
            <a:fld id="{108E953E-E47E-48A9-B33B-D6182090407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Recently, Fatahalian and others presented the InterleaveUVT algorithm,</a:t>
            </a:r>
            <a:r>
              <a:rPr lang="fi-FI" baseline="0" dirty="0" smtClean="0">
                <a:latin typeface="Arial" pitchFamily="34" charset="0"/>
                <a:ea typeface="ＭＳ Ｐゴシック" charset="-128"/>
              </a:rPr>
              <a:t> which can be seen as an extension to accumulation buffer. </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In this example, we want to spend only as much effort as in the previous case, but would like to use more than four discrete t values.</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 idea is to pick, let’s say 16 values for t, but only use four of those for any individual pixel.</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 .. * .. * .. * .. *) The triangle is now rasterized sixteen times, each time with a different t. To keep rendering cost and memory consumption low, we on each round touch only every fourth pixel.</a:t>
            </a:r>
          </a:p>
          <a:p>
            <a:endParaRPr lang="fi-FI" baseline="0" dirty="0" smtClean="0">
              <a:latin typeface="Arial" pitchFamily="34" charset="0"/>
              <a:ea typeface="ＭＳ Ｐゴシック" charset="-128"/>
            </a:endParaRPr>
          </a:p>
          <a:p>
            <a:r>
              <a:rPr lang="fi-FI" dirty="0" smtClean="0">
                <a:latin typeface="Arial" pitchFamily="34" charset="0"/>
                <a:ea typeface="ＭＳ Ｐゴシック" charset="-128"/>
              </a:rPr>
              <a:t>(*) As a result, we get more individual t values at the expense of</a:t>
            </a:r>
            <a:r>
              <a:rPr lang="fi-FI" baseline="0" dirty="0" smtClean="0">
                <a:latin typeface="Arial" pitchFamily="34" charset="0"/>
                <a:ea typeface="ＭＳ Ｐゴシック" charset="-128"/>
              </a:rPr>
              <a:t> introducing noise.</a:t>
            </a:r>
            <a:endParaRPr lang="en-US" dirty="0" smtClean="0">
              <a:latin typeface="Arial" pitchFamily="34" charset="0"/>
              <a:ea typeface="ＭＳ Ｐゴシック" charset="-128"/>
            </a:endParaRPr>
          </a:p>
        </p:txBody>
      </p:sp>
      <p:sp>
        <p:nvSpPr>
          <p:cNvPr id="33796" name="Slide Number Placeholder 3"/>
          <p:cNvSpPr>
            <a:spLocks noGrp="1"/>
          </p:cNvSpPr>
          <p:nvPr>
            <p:ph type="sldNum" sz="quarter" idx="5"/>
          </p:nvPr>
        </p:nvSpPr>
        <p:spPr>
          <a:noFill/>
        </p:spPr>
        <p:txBody>
          <a:bodyPr/>
          <a:lstStyle/>
          <a:p>
            <a:fld id="{C609EA06-0D98-4826-A3F5-723047D4D0E3}"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Here it’s illustrated how a given pixel has </a:t>
            </a:r>
            <a:r>
              <a:rPr lang="fi-FI" baseline="0" dirty="0" smtClean="0">
                <a:latin typeface="Arial" pitchFamily="34" charset="0"/>
                <a:ea typeface="ＭＳ Ｐゴシック" charset="-128"/>
              </a:rPr>
              <a:t>only four of the sixteen possible t values.</a:t>
            </a:r>
            <a:endParaRPr lang="en-US" dirty="0" smtClean="0">
              <a:latin typeface="Arial" pitchFamily="34" charset="0"/>
              <a:ea typeface="ＭＳ Ｐゴシック" charset="-128"/>
            </a:endParaRPr>
          </a:p>
        </p:txBody>
      </p:sp>
      <p:sp>
        <p:nvSpPr>
          <p:cNvPr id="34820" name="Slide Number Placeholder 3"/>
          <p:cNvSpPr>
            <a:spLocks noGrp="1"/>
          </p:cNvSpPr>
          <p:nvPr>
            <p:ph type="sldNum" sz="quarter" idx="5"/>
          </p:nvPr>
        </p:nvSpPr>
        <p:spPr>
          <a:noFill/>
        </p:spPr>
        <p:txBody>
          <a:bodyPr/>
          <a:lstStyle/>
          <a:p>
            <a:fld id="{DB15C666-48D8-40C8-B637-7AA6F8BF261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The next pixel has a different subset,</a:t>
            </a:r>
            <a:endParaRPr lang="en-US" dirty="0" smtClean="0">
              <a:latin typeface="Arial" pitchFamily="34" charset="0"/>
              <a:ea typeface="ＭＳ Ｐゴシック" charset="-128"/>
            </a:endParaRPr>
          </a:p>
        </p:txBody>
      </p:sp>
      <p:sp>
        <p:nvSpPr>
          <p:cNvPr id="35844" name="Slide Number Placeholder 3"/>
          <p:cNvSpPr>
            <a:spLocks noGrp="1"/>
          </p:cNvSpPr>
          <p:nvPr>
            <p:ph type="sldNum" sz="quarter" idx="5"/>
          </p:nvPr>
        </p:nvSpPr>
        <p:spPr>
          <a:noFill/>
        </p:spPr>
        <p:txBody>
          <a:bodyPr/>
          <a:lstStyle/>
          <a:p>
            <a:fld id="{8E14BB4D-332D-44D1-A66B-6D61BBE16D93}"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And yet a different subset for the next </a:t>
            </a:r>
            <a:r>
              <a:rPr lang="fi-FI" smtClean="0">
                <a:latin typeface="Arial" pitchFamily="34" charset="0"/>
                <a:ea typeface="ＭＳ Ｐゴシック" charset="-128"/>
              </a:rPr>
              <a:t>pixel.</a:t>
            </a:r>
            <a:endParaRPr lang="en-US" dirty="0" smtClean="0">
              <a:latin typeface="Arial" pitchFamily="34" charset="0"/>
              <a:ea typeface="ＭＳ Ｐゴシック" charset="-128"/>
            </a:endParaRPr>
          </a:p>
        </p:txBody>
      </p:sp>
      <p:sp>
        <p:nvSpPr>
          <p:cNvPr id="36868" name="Slide Number Placeholder 3"/>
          <p:cNvSpPr>
            <a:spLocks noGrp="1"/>
          </p:cNvSpPr>
          <p:nvPr>
            <p:ph type="sldNum" sz="quarter" idx="5"/>
          </p:nvPr>
        </p:nvSpPr>
        <p:spPr>
          <a:noFill/>
        </p:spPr>
        <p:txBody>
          <a:bodyPr/>
          <a:lstStyle/>
          <a:p>
            <a:fld id="{097D104A-65AF-4618-BE50-BADE2F03975D}"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So InterleaveUVT is a big improvement over accumulation buffer</a:t>
            </a:r>
            <a:r>
              <a:rPr lang="fi-FI" baseline="0" dirty="0" smtClean="0">
                <a:latin typeface="Arial" pitchFamily="34" charset="0"/>
                <a:ea typeface="ＭＳ Ｐゴシック" charset="-128"/>
              </a:rPr>
              <a:t>, but the quality is still lacking somewhat. The main reason is that only a discrete set of individual t values can be used, which causes banding. With more dimensions, adding u and v, the problem is even worse.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Here are renderings from a game scene where we have added motion and defocus. On left we use four samples per pixel, meaning that we have 16 individual UVT triples. There’s severe banding artifacts in this image.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On the right we’re using 16 samples per pixel and 64 UVT triples, which is already quite a lot, but there’s still significant banding visible.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To get rid of this artifact we need to let each and every sample in the image to have its own UVT coordinates so that they are not picked from any discrete set.</a:t>
            </a:r>
          </a:p>
          <a:p>
            <a:endParaRPr lang="en-US" dirty="0" smtClean="0">
              <a:latin typeface="Arial" pitchFamily="34" charset="0"/>
              <a:ea typeface="ＭＳ Ｐゴシック" charset="-128"/>
            </a:endParaRPr>
          </a:p>
        </p:txBody>
      </p:sp>
      <p:sp>
        <p:nvSpPr>
          <p:cNvPr id="37892" name="Slide Number Placeholder 3"/>
          <p:cNvSpPr>
            <a:spLocks noGrp="1"/>
          </p:cNvSpPr>
          <p:nvPr>
            <p:ph type="sldNum" sz="quarter" idx="5"/>
          </p:nvPr>
        </p:nvSpPr>
        <p:spPr>
          <a:noFill/>
        </p:spPr>
        <p:txBody>
          <a:bodyPr/>
          <a:lstStyle/>
          <a:p>
            <a:fld id="{6BD1AD2B-F07E-41A3-B938-2452221DB2AA}"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Here</a:t>
            </a:r>
            <a:r>
              <a:rPr lang="fi-FI" baseline="0" dirty="0" smtClean="0">
                <a:latin typeface="Arial" pitchFamily="34" charset="0"/>
                <a:ea typeface="ＭＳ Ｐゴシック" charset="-128"/>
              </a:rPr>
              <a:t>’s the result if each sample can have its own UVT coordinates generated using a quasi Monte Carlo sequence. As you can see, there is no more banding visible.</a:t>
            </a:r>
          </a:p>
          <a:p>
            <a:endParaRPr lang="fi-FI" baseline="0" dirty="0" smtClean="0">
              <a:latin typeface="Arial" pitchFamily="34" charset="0"/>
              <a:ea typeface="ＭＳ Ｐゴシック" charset="-128"/>
            </a:endParaRPr>
          </a:p>
        </p:txBody>
      </p:sp>
      <p:sp>
        <p:nvSpPr>
          <p:cNvPr id="38916" name="Slide Number Placeholder 3"/>
          <p:cNvSpPr>
            <a:spLocks noGrp="1"/>
          </p:cNvSpPr>
          <p:nvPr>
            <p:ph type="sldNum" sz="quarter" idx="5"/>
          </p:nvPr>
        </p:nvSpPr>
        <p:spPr>
          <a:noFill/>
        </p:spPr>
        <p:txBody>
          <a:bodyPr/>
          <a:lstStyle/>
          <a:p>
            <a:fld id="{50BEE879-F2C5-4D70-B24F-77FD436EBA61}"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To enable these individual UVT coordinates we need to abandon accumulation buffer and its relatives, </a:t>
            </a:r>
            <a:r>
              <a:rPr lang="fi-FI" smtClean="0">
                <a:latin typeface="Arial" pitchFamily="34" charset="0"/>
                <a:ea typeface="ＭＳ Ｐゴシック" charset="-128"/>
              </a:rPr>
              <a:t>and do per-pixel </a:t>
            </a:r>
            <a:r>
              <a:rPr lang="fi-FI" baseline="0" dirty="0" smtClean="0">
                <a:latin typeface="Arial" pitchFamily="34" charset="0"/>
                <a:ea typeface="ＭＳ Ｐゴシック" charset="-128"/>
              </a:rPr>
              <a:t>5D rasterization.</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 concept is simple. From the input geometry, we first generate some sort of bounding shape (*), in this example just a rectangle.</a:t>
            </a:r>
          </a:p>
          <a:p>
            <a:endParaRPr lang="fi-FI"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Then we loop over all pixels in this bounding shape,</a:t>
            </a:r>
            <a:r>
              <a:rPr lang="fi-FI" baseline="0" dirty="0" smtClean="0">
                <a:latin typeface="Arial" pitchFamily="34" charset="0"/>
                <a:ea typeface="ＭＳ Ｐゴシック" charset="-128"/>
              </a:rPr>
              <a:t> and for each </a:t>
            </a:r>
            <a:r>
              <a:rPr lang="fi-FI" dirty="0" smtClean="0">
                <a:latin typeface="Arial" pitchFamily="34" charset="0"/>
                <a:ea typeface="ＭＳ Ｐゴシック" charset="-128"/>
              </a:rPr>
              <a:t>sample in every pixel we either look</a:t>
            </a:r>
            <a:r>
              <a:rPr lang="fi-FI" baseline="0" dirty="0" smtClean="0">
                <a:latin typeface="Arial" pitchFamily="34" charset="0"/>
                <a:ea typeface="ＭＳ Ｐゴシック" charset="-128"/>
              </a:rPr>
              <a:t> up or generate the u, v, and t coordinate—I’m again only looking at t here.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We then use these to do a 5D coverage test for each sample.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 5D coverage test essentially moves the triangle to the time t, adjusts it according to lens position uv, and then tests for overlap in x and y.</a:t>
            </a:r>
          </a:p>
          <a:p>
            <a:endParaRPr lang="fi-FI"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Now each sample can have any u, v, and t coordinates it likes.</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marL="171450" indent="-171450">
              <a:buFontTx/>
              <a:buNone/>
            </a:pPr>
            <a:r>
              <a:rPr lang="fi-FI" dirty="0" smtClean="0">
                <a:latin typeface="Arial" pitchFamily="34" charset="0"/>
                <a:ea typeface="ＭＳ Ｐゴシック" charset="-128"/>
              </a:rPr>
              <a:t>This is an</a:t>
            </a:r>
            <a:r>
              <a:rPr lang="fi-FI" baseline="0" dirty="0" smtClean="0">
                <a:latin typeface="Arial" pitchFamily="34" charset="0"/>
                <a:ea typeface="ＭＳ Ｐゴシック" charset="-128"/>
              </a:rPr>
              <a:t> image produced by a pinhole camera model, meaning that the lens of the virtual camera is a point.</a:t>
            </a:r>
          </a:p>
          <a:p>
            <a:pPr marL="171450" indent="-171450">
              <a:buFontTx/>
              <a:buNone/>
            </a:pPr>
            <a:endParaRPr lang="fi-FI" baseline="0" dirty="0" smtClean="0">
              <a:latin typeface="Arial" pitchFamily="34" charset="0"/>
              <a:ea typeface="ＭＳ Ｐゴシック" charset="-128"/>
            </a:endParaRPr>
          </a:p>
          <a:p>
            <a:pPr marL="171450" indent="-171450">
              <a:buFontTx/>
              <a:buNone/>
            </a:pPr>
            <a:r>
              <a:rPr lang="fi-FI" baseline="0" dirty="0" smtClean="0">
                <a:latin typeface="Arial" pitchFamily="34" charset="0"/>
                <a:ea typeface="ＭＳ Ｐゴシック" charset="-128"/>
              </a:rPr>
              <a:t>In addition, the shutter speed is infinitely fast, meaning that there’s no motion during the exposure.</a:t>
            </a:r>
          </a:p>
          <a:p>
            <a:pPr marL="171450" indent="-171450">
              <a:buFontTx/>
              <a:buNone/>
            </a:pPr>
            <a:endParaRPr lang="en-US" dirty="0" smtClean="0">
              <a:latin typeface="Arial" pitchFamily="34" charset="0"/>
              <a:ea typeface="ＭＳ Ｐゴシック" charset="-128"/>
            </a:endParaRPr>
          </a:p>
        </p:txBody>
      </p:sp>
      <p:sp>
        <p:nvSpPr>
          <p:cNvPr id="24580" name="Slide Number Placeholder 3"/>
          <p:cNvSpPr>
            <a:spLocks noGrp="1"/>
          </p:cNvSpPr>
          <p:nvPr>
            <p:ph type="sldNum" sz="quarter" idx="5"/>
          </p:nvPr>
        </p:nvSpPr>
        <p:spPr>
          <a:noFill/>
        </p:spPr>
        <p:txBody>
          <a:bodyPr/>
          <a:lstStyle/>
          <a:p>
            <a:fld id="{C9926B16-09F4-4AE4-A704-3AE7E757B429}"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smtClean="0">
                <a:latin typeface="Arial" pitchFamily="34" charset="0"/>
                <a:ea typeface="ＭＳ Ｐゴシック" charset="-128"/>
              </a:rPr>
              <a:t>In the limit, we sample</a:t>
            </a:r>
            <a:r>
              <a:rPr lang="fi-FI" baseline="0" smtClean="0">
                <a:latin typeface="Arial" pitchFamily="34" charset="0"/>
                <a:ea typeface="ＭＳ Ｐゴシック" charset="-128"/>
              </a:rPr>
              <a:t> the entire t range illustrated by the solid yellow box instead of individual ticks.</a:t>
            </a:r>
          </a:p>
          <a:p>
            <a:endParaRPr lang="fi-FI" baseline="0" smtClean="0">
              <a:latin typeface="Arial" pitchFamily="34" charset="0"/>
              <a:ea typeface="ＭＳ Ｐゴシック" charset="-128"/>
            </a:endParaRPr>
          </a:p>
          <a:p>
            <a:r>
              <a:rPr lang="fi-FI" baseline="0" smtClean="0">
                <a:latin typeface="Arial" pitchFamily="34" charset="0"/>
                <a:ea typeface="ＭＳ Ｐゴシック" charset="-128"/>
              </a:rPr>
              <a:t>Thanks to this, the image contains no structured artifacts such as banding, but only noise due to the limited number of samples per pixel.</a:t>
            </a:r>
          </a:p>
          <a:p>
            <a:endParaRPr lang="fi-FI" dirty="0" smtClean="0">
              <a:latin typeface="Arial" pitchFamily="34" charset="0"/>
              <a:ea typeface="ＭＳ Ｐゴシック" charset="-128"/>
            </a:endParaRPr>
          </a:p>
          <a:p>
            <a:r>
              <a:rPr lang="fi-FI" dirty="0" smtClean="0">
                <a:latin typeface="Arial" pitchFamily="34" charset="0"/>
                <a:ea typeface="ＭＳ Ｐゴシック" charset="-128"/>
              </a:rPr>
              <a:t>The only downside is that the 5D</a:t>
            </a:r>
            <a:r>
              <a:rPr lang="fi-FI" baseline="0" dirty="0" smtClean="0">
                <a:latin typeface="Arial" pitchFamily="34" charset="0"/>
                <a:ea typeface="ＭＳ Ｐゴシック" charset="-128"/>
              </a:rPr>
              <a:t> coverage test is very expensive, and there’s a lot of pixels to process.</a:t>
            </a: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As a first remedy, it’s possible to use a smarter bounding shape than a rectangle. This avoids the processing of some unnecessary pixels.</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For example, McGuire and others suggested using screen-space</a:t>
            </a:r>
            <a:r>
              <a:rPr lang="fi-FI" baseline="0" dirty="0" smtClean="0">
                <a:latin typeface="Arial" pitchFamily="34" charset="0"/>
                <a:ea typeface="ＭＳ Ｐゴシック" charset="-128"/>
              </a:rPr>
              <a:t> convex hull, as in here, but as you can see the total area is not necessarily reduced much.</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So if we cannot get rid of the pixels, maybe we can get rid of some samples within those pixels.</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Indeed, if we look at a pixel near</a:t>
            </a:r>
            <a:r>
              <a:rPr lang="fi-FI" baseline="0" dirty="0" smtClean="0">
                <a:latin typeface="Arial" pitchFamily="34" charset="0"/>
                <a:ea typeface="ＭＳ Ｐゴシック" charset="-128"/>
              </a:rPr>
              <a:t> the t zero triangle, it doesn’t seem possible that the samples with high t values could be covered, because when t is large the triangle is far away to the right.</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Also near the t one triangle,</a:t>
            </a:r>
            <a:r>
              <a:rPr lang="fi-FI" baseline="0" dirty="0" smtClean="0">
                <a:latin typeface="Arial" pitchFamily="34" charset="0"/>
                <a:ea typeface="ＭＳ Ｐゴシック" charset="-128"/>
              </a:rPr>
              <a:t> samples with low t values cannot be covered. </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baseline="0" dirty="0" smtClean="0">
                <a:latin typeface="Arial" pitchFamily="34" charset="0"/>
                <a:ea typeface="ＭＳ Ｐゴシック" charset="-128"/>
              </a:rPr>
              <a:t>Pixar exploited this observation in </a:t>
            </a:r>
            <a:r>
              <a:rPr lang="fi-FI" baseline="0" smtClean="0">
                <a:latin typeface="Arial" pitchFamily="34" charset="0"/>
                <a:ea typeface="ＭＳ Ｐゴシック" charset="-128"/>
              </a:rPr>
              <a:t>their PRMan implementation, </a:t>
            </a:r>
            <a:r>
              <a:rPr lang="fi-FI" baseline="0" dirty="0" smtClean="0">
                <a:latin typeface="Arial" pitchFamily="34" charset="0"/>
                <a:ea typeface="ＭＳ Ｐゴシック" charset="-128"/>
              </a:rPr>
              <a:t>where the time range is subdivided into multiple parts.</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Here’s an example where the time is split into two </a:t>
            </a:r>
            <a:r>
              <a:rPr lang="fi-FI" baseline="0" smtClean="0">
                <a:latin typeface="Arial" pitchFamily="34" charset="0"/>
                <a:ea typeface="ＭＳ Ｐゴシック" charset="-128"/>
              </a:rPr>
              <a:t>halves (*) that </a:t>
            </a:r>
            <a:r>
              <a:rPr lang="fi-FI" baseline="0" dirty="0" smtClean="0">
                <a:latin typeface="Arial" pitchFamily="34" charset="0"/>
                <a:ea typeface="ＭＳ Ｐゴシック" charset="-128"/>
              </a:rPr>
              <a:t>are processed </a:t>
            </a:r>
            <a:r>
              <a:rPr lang="fi-FI" baseline="0" smtClean="0">
                <a:latin typeface="Arial" pitchFamily="34" charset="0"/>
                <a:ea typeface="ＭＳ Ｐゴシック" charset="-128"/>
              </a:rPr>
              <a:t>separately.</a:t>
            </a:r>
          </a:p>
          <a:p>
            <a:endParaRPr lang="fi-FI"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We go through the</a:t>
            </a:r>
            <a:r>
              <a:rPr lang="fi-FI" baseline="0" dirty="0" smtClean="0">
                <a:latin typeface="Arial" pitchFamily="34" charset="0"/>
                <a:ea typeface="ＭＳ Ｐゴシック" charset="-128"/>
              </a:rPr>
              <a:t> bounding shape for the first half, and only process </a:t>
            </a:r>
            <a:r>
              <a:rPr lang="fi-FI" baseline="0" smtClean="0">
                <a:latin typeface="Arial" pitchFamily="34" charset="0"/>
                <a:ea typeface="ＭＳ Ｐゴシック" charset="-128"/>
              </a:rPr>
              <a:t>samples (*) where </a:t>
            </a:r>
            <a:r>
              <a:rPr lang="fi-FI" baseline="0" dirty="0" smtClean="0">
                <a:latin typeface="Arial" pitchFamily="34" charset="0"/>
                <a:ea typeface="ＭＳ Ｐゴシック" charset="-128"/>
              </a:rPr>
              <a:t>t is less than zero point five.</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i-FI" smtClean="0">
                <a:latin typeface="Arial" pitchFamily="34" charset="0"/>
                <a:ea typeface="ＭＳ Ｐゴシック" charset="-128"/>
              </a:rPr>
              <a:t>Of course, the other half needs</a:t>
            </a:r>
            <a:r>
              <a:rPr lang="fi-FI" baseline="0" smtClean="0">
                <a:latin typeface="Arial" pitchFamily="34" charset="0"/>
                <a:ea typeface="ＭＳ Ｐゴシック" charset="-128"/>
              </a:rPr>
              <a:t> to be processed </a:t>
            </a:r>
            <a:r>
              <a:rPr lang="fi-FI" smtClean="0">
                <a:latin typeface="Arial" pitchFamily="34" charset="0"/>
                <a:ea typeface="ＭＳ Ｐゴシック" charset="-128"/>
              </a:rPr>
              <a:t>as well,</a:t>
            </a:r>
            <a:r>
              <a:rPr lang="fi-FI" baseline="0" smtClean="0">
                <a:latin typeface="Arial" pitchFamily="34" charset="0"/>
                <a:ea typeface="ＭＳ Ｐゴシック" charset="-128"/>
              </a:rPr>
              <a:t> so there’s actually more pixels that we have covered in total.</a:t>
            </a:r>
            <a:endParaRPr lang="en-US" smtClean="0">
              <a:latin typeface="Arial" pitchFamily="34" charset="0"/>
              <a:ea typeface="ＭＳ Ｐゴシック" charset="-128"/>
            </a:endParaRPr>
          </a:p>
          <a:p>
            <a:endParaRPr lang="fi-FI" smtClean="0">
              <a:latin typeface="Arial" pitchFamily="34" charset="0"/>
              <a:ea typeface="ＭＳ Ｐゴシック" charset="-128"/>
            </a:endParaRPr>
          </a:p>
          <a:p>
            <a:r>
              <a:rPr lang="fi-FI" smtClean="0">
                <a:latin typeface="Arial" pitchFamily="34" charset="0"/>
                <a:ea typeface="ＭＳ Ｐゴシック" charset="-128"/>
              </a:rPr>
              <a:t>However</a:t>
            </a:r>
            <a:r>
              <a:rPr lang="fi-FI" dirty="0" smtClean="0">
                <a:latin typeface="Arial" pitchFamily="34" charset="0"/>
                <a:ea typeface="ＭＳ Ｐゴシック" charset="-128"/>
              </a:rPr>
              <a:t>, in each half we’ve had fewer samples to process, and</a:t>
            </a:r>
            <a:r>
              <a:rPr lang="fi-FI" baseline="0" dirty="0" smtClean="0">
                <a:latin typeface="Arial" pitchFamily="34" charset="0"/>
                <a:ea typeface="ＭＳ Ｐゴシック" charset="-128"/>
              </a:rPr>
              <a:t> this is</a:t>
            </a:r>
            <a:r>
              <a:rPr lang="fi-FI" dirty="0" smtClean="0">
                <a:latin typeface="Arial" pitchFamily="34" charset="0"/>
                <a:ea typeface="ＭＳ Ｐゴシック" charset="-128"/>
              </a:rPr>
              <a:t> where the savings come from.</a:t>
            </a:r>
            <a:endParaRPr lang="fi-FI" baseline="0" dirty="0" smtClean="0">
              <a:latin typeface="Arial" pitchFamily="34" charset="0"/>
              <a:ea typeface="ＭＳ Ｐゴシック" charset="-128"/>
            </a:endParaRP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Further subdivision is possible, but in practice it’s limited by the number of samples we have. Therefore with small sample counts there is less opportunity for savings.</a:t>
            </a: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Okay, now let’s turn to our method.</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We saw</a:t>
            </a:r>
            <a:r>
              <a:rPr lang="fi-FI" baseline="0" dirty="0" smtClean="0">
                <a:latin typeface="Arial" pitchFamily="34" charset="0"/>
                <a:ea typeface="ＭＳ Ｐゴシック" charset="-128"/>
              </a:rPr>
              <a:t> that not all samples in the pixel can be covered by the triangle because of motion.</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Now here’s that same scene rendered with a more realistic camera model.</a:t>
            </a:r>
            <a:endParaRPr lang="fi-FI" baseline="0" dirty="0" smtClean="0">
              <a:latin typeface="Arial" pitchFamily="34" charset="0"/>
              <a:ea typeface="ＭＳ Ｐゴシック" charset="-128"/>
            </a:endParaRPr>
          </a:p>
          <a:p>
            <a:endParaRPr lang="fi-FI" baseline="0" dirty="0" smtClean="0">
              <a:latin typeface="Arial" pitchFamily="34" charset="0"/>
              <a:ea typeface="ＭＳ Ｐゴシック" charset="-128"/>
            </a:endParaRPr>
          </a:p>
          <a:p>
            <a:r>
              <a:rPr lang="fi-FI" dirty="0" smtClean="0">
                <a:latin typeface="Arial" pitchFamily="34" charset="0"/>
                <a:ea typeface="ＭＳ Ｐゴシック" charset="-128"/>
              </a:rPr>
              <a:t>The camera lens now has</a:t>
            </a:r>
            <a:r>
              <a:rPr lang="fi-FI" baseline="0" dirty="0" smtClean="0">
                <a:latin typeface="Arial" pitchFamily="34" charset="0"/>
                <a:ea typeface="ＭＳ Ｐゴシック" charset="-128"/>
              </a:rPr>
              <a:t> </a:t>
            </a:r>
            <a:r>
              <a:rPr lang="fi-FI" dirty="0" smtClean="0">
                <a:latin typeface="Arial" pitchFamily="34" charset="0"/>
                <a:ea typeface="ＭＳ Ｐゴシック" charset="-128"/>
              </a:rPr>
              <a:t>a definite area, which</a:t>
            </a:r>
            <a:r>
              <a:rPr lang="fi-FI" baseline="0" dirty="0" smtClean="0">
                <a:latin typeface="Arial" pitchFamily="34" charset="0"/>
                <a:ea typeface="ＭＳ Ｐゴシック" charset="-128"/>
              </a:rPr>
              <a:t> causes defocus blur to objects outside the focal plane.</a:t>
            </a:r>
          </a:p>
          <a:p>
            <a:endParaRPr lang="fi-FI" baseline="0" dirty="0" smtClean="0">
              <a:latin typeface="Arial" pitchFamily="34" charset="0"/>
              <a:ea typeface="ＭＳ Ｐゴシック" charset="-128"/>
            </a:endParaRPr>
          </a:p>
          <a:p>
            <a:r>
              <a:rPr lang="fi-FI" dirty="0" smtClean="0">
                <a:latin typeface="Arial" pitchFamily="34" charset="0"/>
                <a:ea typeface="ＭＳ Ｐゴシック" charset="-128"/>
              </a:rPr>
              <a:t>Also, the yellow butterflies are moving during the exposure, causing motion blur.</a:t>
            </a:r>
          </a:p>
          <a:p>
            <a:endParaRPr lang="fi-FI" dirty="0" smtClean="0">
              <a:latin typeface="Arial" pitchFamily="34" charset="0"/>
              <a:ea typeface="ＭＳ Ｐゴシック" charset="-128"/>
            </a:endParaRPr>
          </a:p>
          <a:p>
            <a:r>
              <a:rPr lang="fi-FI" dirty="0" smtClean="0">
                <a:latin typeface="Arial" pitchFamily="34" charset="0"/>
                <a:ea typeface="ＭＳ Ｐゴシック" charset="-128"/>
              </a:rPr>
              <a:t>Stochastic rasterization extends traditional rasterization so that we can produce images with these effects.</a:t>
            </a:r>
            <a:endParaRPr lang="fi-FI" baseline="0" dirty="0" smtClean="0">
              <a:latin typeface="Arial" pitchFamily="34" charset="0"/>
              <a:ea typeface="ＭＳ Ｐゴシック" charset="-128"/>
            </a:endParaRPr>
          </a:p>
          <a:p>
            <a:endParaRPr lang="en-US" dirty="0" smtClean="0">
              <a:latin typeface="Arial" pitchFamily="34" charset="0"/>
              <a:ea typeface="ＭＳ Ｐゴシック" charset="-128"/>
            </a:endParaRPr>
          </a:p>
        </p:txBody>
      </p:sp>
      <p:sp>
        <p:nvSpPr>
          <p:cNvPr id="25604" name="Slide Number Placeholder 3"/>
          <p:cNvSpPr>
            <a:spLocks noGrp="1"/>
          </p:cNvSpPr>
          <p:nvPr>
            <p:ph type="sldNum" sz="quarter" idx="5"/>
          </p:nvPr>
        </p:nvSpPr>
        <p:spPr>
          <a:noFill/>
        </p:spPr>
        <p:txBody>
          <a:bodyPr/>
          <a:lstStyle/>
          <a:p>
            <a:fld id="{DFEAB563-D94F-4FCD-9DD7-7E3E873E1F31}"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Our main idea is to</a:t>
            </a:r>
            <a:r>
              <a:rPr lang="fi-FI" baseline="0" dirty="0" smtClean="0">
                <a:latin typeface="Arial" pitchFamily="34" charset="0"/>
                <a:ea typeface="ＭＳ Ｐゴシック" charset="-128"/>
              </a:rPr>
              <a:t> reduce per-pixel work by determining an approximate t range using geometric calculations. This allows us to process only the samples that fall within this range.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In concurrent work, Akenine-Möller and others, and Munkberg and others have looked at motion blur and defocus blur in isolation, and come up with the same core idea. However, their methods for calculating the bounds are very different from ours.</a:t>
            </a: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So here’s how we render a triangle in</a:t>
            </a:r>
            <a:r>
              <a:rPr lang="fi-FI" baseline="0" dirty="0" smtClean="0">
                <a:latin typeface="Arial" pitchFamily="34" charset="0"/>
                <a:ea typeface="ＭＳ Ｐゴシック" charset="-128"/>
              </a:rPr>
              <a:t> a nutshell. We first need some kind of bounding shape that contains all the pixels we need to touch.</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Then, for each pixel, </a:t>
            </a:r>
            <a:r>
              <a:rPr lang="fi-FI" baseline="0" smtClean="0">
                <a:latin typeface="Arial" pitchFamily="34" charset="0"/>
                <a:ea typeface="ＭＳ Ｐゴシック" charset="-128"/>
              </a:rPr>
              <a:t>we compute </a:t>
            </a:r>
            <a:r>
              <a:rPr lang="fi-FI" baseline="0" dirty="0" smtClean="0">
                <a:latin typeface="Arial" pitchFamily="34" charset="0"/>
                <a:ea typeface="ＭＳ Ｐゴシック" charset="-128"/>
              </a:rPr>
              <a:t>time bounds and lens bounds. Only the samples with t, u, and v in these ranges are tested using the actual 5D coverage test, and the rest can be trivially rejected.</a:t>
            </a:r>
          </a:p>
          <a:p>
            <a:endParaRPr lang="fi-FI" baseline="0" dirty="0" smtClean="0">
              <a:latin typeface="Arial" pitchFamily="34" charset="0"/>
              <a:ea typeface="ＭＳ Ｐゴシック" charset="-128"/>
            </a:endParaRPr>
          </a:p>
          <a:p>
            <a:r>
              <a:rPr lang="fi-FI" dirty="0" smtClean="0">
                <a:latin typeface="Arial" pitchFamily="34" charset="0"/>
                <a:ea typeface="ＭＳ Ｐゴシック" charset="-128"/>
              </a:rPr>
              <a:t>All of this can be done for tiles that are bigger than one pixel,</a:t>
            </a:r>
            <a:r>
              <a:rPr lang="fi-FI" baseline="0" dirty="0" smtClean="0">
                <a:latin typeface="Arial" pitchFamily="34" charset="0"/>
                <a:ea typeface="ＭＳ Ｐゴシック" charset="-128"/>
              </a:rPr>
              <a:t> but for simplicity I will be talking of pixels.</a:t>
            </a:r>
            <a:endParaRPr lang="en-US" dirty="0" smtClean="0">
              <a:latin typeface="Arial" pitchFamily="34" charset="0"/>
              <a:ea typeface="ＭＳ Ｐゴシック" charset="-128"/>
            </a:endParaRP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Let’s now</a:t>
            </a:r>
            <a:r>
              <a:rPr lang="fi-FI" baseline="0" dirty="0" smtClean="0">
                <a:latin typeface="Arial" pitchFamily="34" charset="0"/>
                <a:ea typeface="ＭＳ Ｐゴシック" charset="-128"/>
              </a:rPr>
              <a:t> look at how we actually compute these bounds.</a:t>
            </a:r>
            <a:endParaRPr lang="fi-FI" dirty="0" smtClean="0">
              <a:latin typeface="Arial" pitchFamily="34" charset="0"/>
              <a:ea typeface="ＭＳ Ｐゴシック" charset="-128"/>
            </a:endParaRPr>
          </a:p>
          <a:p>
            <a:endParaRPr lang="fi-FI" dirty="0" smtClean="0">
              <a:latin typeface="Arial" pitchFamily="34" charset="0"/>
              <a:ea typeface="ＭＳ Ｐゴシック" charset="-128"/>
            </a:endParaRPr>
          </a:p>
          <a:p>
            <a:r>
              <a:rPr lang="fi-FI" dirty="0" smtClean="0">
                <a:latin typeface="Arial" pitchFamily="34" charset="0"/>
                <a:ea typeface="ＭＳ Ｐゴシック" charset="-128"/>
              </a:rPr>
              <a:t>It turns out that lens bounds and time bounds are quite different</a:t>
            </a:r>
            <a:r>
              <a:rPr lang="fi-FI" baseline="0" dirty="0" smtClean="0">
                <a:latin typeface="Arial" pitchFamily="34" charset="0"/>
                <a:ea typeface="ＭＳ Ｐゴシック" charset="-128"/>
              </a:rPr>
              <a:t> because of the geometric setup.</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For lens bounds we can operate in screen space coordinates, which makes everything simple.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But this doesn’t work for time bounds, because screen-space motion is not affine, and therefore we need another solution for that. </a:t>
            </a:r>
          </a:p>
          <a:p>
            <a:endParaRPr lang="fi-FI"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Let’s first</a:t>
            </a:r>
            <a:r>
              <a:rPr lang="fi-FI" baseline="0" dirty="0" smtClean="0">
                <a:latin typeface="Arial" pitchFamily="34" charset="0"/>
                <a:ea typeface="ＭＳ Ｐゴシック" charset="-128"/>
              </a:rPr>
              <a:t> look at lens bounds. (*) The points on focal plane project to a point on the image plane. (*) For other distances the light going through different parts of the lens ends up at different points on the image plane.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Therefore, depending on lens position u and v, we see a different triangle, as illustrated here for the u coordinate.</a:t>
            </a:r>
          </a:p>
          <a:p>
            <a:endParaRPr lang="fi-FI" dirty="0" smtClean="0">
              <a:latin typeface="Arial" pitchFamily="34" charset="0"/>
              <a:ea typeface="ＭＳ Ｐゴシック" charset="-128"/>
            </a:endParaRPr>
          </a:p>
          <a:p>
            <a:r>
              <a:rPr lang="fi-FI" dirty="0" smtClean="0">
                <a:latin typeface="Arial" pitchFamily="34" charset="0"/>
                <a:ea typeface="ＭＳ Ｐゴシック" charset="-128"/>
              </a:rPr>
              <a:t>Now it turns out that the apparent motion of vertices is affine with respect to u and v.</a:t>
            </a: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baseline="0" dirty="0" smtClean="0">
                <a:latin typeface="Arial" pitchFamily="34" charset="0"/>
                <a:ea typeface="ＭＳ Ｐゴシック" charset="-128"/>
              </a:rPr>
              <a:t>This allows us to compute a bounding box for the extremes, and we can interpolate between these bounding boxes and the triangle will stay inside it.</a:t>
            </a: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Therefore, if we pick</a:t>
            </a:r>
            <a:r>
              <a:rPr lang="fi-FI" baseline="0" dirty="0" smtClean="0">
                <a:latin typeface="Arial" pitchFamily="34" charset="0"/>
                <a:ea typeface="ＭＳ Ｐゴシック" charset="-128"/>
              </a:rPr>
              <a:t> a pixel, we can see for which u the bounding box starts to cover it, denoted a, and also where it leaves the pixel.</a:t>
            </a:r>
            <a:endParaRPr lang="fi-FI" dirty="0" smtClean="0">
              <a:latin typeface="Arial" pitchFamily="34" charset="0"/>
              <a:ea typeface="ＭＳ Ｐゴシック" charset="-128"/>
            </a:endParaRP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This gives us a range for u for this pixel, and we can throw away all samples whose u coordinate is outside this range.</a:t>
            </a:r>
          </a:p>
          <a:p>
            <a:endParaRPr lang="fi-FI" dirty="0" smtClean="0">
              <a:latin typeface="Arial" pitchFamily="34" charset="0"/>
              <a:ea typeface="ＭＳ Ｐゴシック" charset="-128"/>
            </a:endParaRPr>
          </a:p>
          <a:p>
            <a:r>
              <a:rPr lang="fi-FI" dirty="0" smtClean="0">
                <a:latin typeface="Arial" pitchFamily="34" charset="0"/>
                <a:ea typeface="ＭＳ Ｐゴシック" charset="-128"/>
              </a:rPr>
              <a:t>The bounds for v</a:t>
            </a:r>
            <a:r>
              <a:rPr lang="fi-FI" baseline="0" dirty="0" smtClean="0">
                <a:latin typeface="Arial" pitchFamily="34" charset="0"/>
                <a:ea typeface="ＭＳ Ｐゴシック" charset="-128"/>
              </a:rPr>
              <a:t> are computed in exactly the same fashion.</a:t>
            </a:r>
            <a:endParaRPr lang="en-US" baseline="0" dirty="0" smtClean="0">
              <a:latin typeface="Arial" pitchFamily="34" charset="0"/>
              <a:ea typeface="ＭＳ Ｐゴシック" charset="-128"/>
            </a:endParaRPr>
          </a:p>
          <a:p>
            <a:endParaRPr lang="en-US"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Let’s now turn to time bounds. As mentioned,</a:t>
            </a:r>
            <a:r>
              <a:rPr lang="fi-FI" baseline="0" dirty="0" smtClean="0">
                <a:latin typeface="Arial" pitchFamily="34" charset="0"/>
                <a:ea typeface="ＭＳ Ｐゴシック" charset="-128"/>
              </a:rPr>
              <a:t> world-space affine motion is not affine in </a:t>
            </a:r>
            <a:r>
              <a:rPr lang="fi-FI" baseline="0" smtClean="0">
                <a:latin typeface="Arial" pitchFamily="34" charset="0"/>
                <a:ea typeface="ＭＳ Ｐゴシック" charset="-128"/>
              </a:rPr>
              <a:t>screen space because of perspective, but </a:t>
            </a:r>
            <a:r>
              <a:rPr lang="fi-FI" baseline="0" dirty="0" smtClean="0">
                <a:latin typeface="Arial" pitchFamily="34" charset="0"/>
                <a:ea typeface="ＭＳ Ｐゴシック" charset="-128"/>
              </a:rPr>
              <a:t>it is affine in </a:t>
            </a:r>
            <a:r>
              <a:rPr lang="fi-FI" baseline="0" smtClean="0">
                <a:latin typeface="Arial" pitchFamily="34" charset="0"/>
                <a:ea typeface="ＭＳ Ｐゴシック" charset="-128"/>
              </a:rPr>
              <a:t>clip space.</a:t>
            </a:r>
          </a:p>
          <a:p>
            <a:endParaRPr lang="fi-FI" baseline="0" smtClean="0">
              <a:latin typeface="Arial" pitchFamily="34" charset="0"/>
              <a:ea typeface="ＭＳ Ｐゴシック" charset="-128"/>
            </a:endParaRPr>
          </a:p>
          <a:p>
            <a:r>
              <a:rPr lang="fi-FI" baseline="0" smtClean="0">
                <a:latin typeface="Arial" pitchFamily="34" charset="0"/>
                <a:ea typeface="ＭＳ Ｐゴシック" charset="-128"/>
              </a:rPr>
              <a:t>In particular, primitives that cross the camera plane during the shutter interval suffer from singularities. Despite our best efforts, we were unable to formulate a solution in screen space.</a:t>
            </a:r>
            <a:endParaRPr lang="fi-FI" baseline="0" dirty="0" smtClean="0">
              <a:latin typeface="Arial" pitchFamily="34" charset="0"/>
              <a:ea typeface="ＭＳ Ｐゴシック" charset="-128"/>
            </a:endParaRPr>
          </a:p>
          <a:p>
            <a:endParaRPr lang="fi-FI" baseline="0" dirty="0" smtClean="0">
              <a:latin typeface="Arial" pitchFamily="34" charset="0"/>
              <a:ea typeface="ＭＳ Ｐゴシック" charset="-128"/>
            </a:endParaRPr>
          </a:p>
          <a:p>
            <a:r>
              <a:rPr lang="fi-FI" baseline="0" smtClean="0">
                <a:latin typeface="Arial" pitchFamily="34" charset="0"/>
                <a:ea typeface="ＭＳ Ｐゴシック" charset="-128"/>
              </a:rPr>
              <a:t>Our key insight is to perform the computation in </a:t>
            </a:r>
            <a:r>
              <a:rPr lang="fi-FI" baseline="0" dirty="0" smtClean="0">
                <a:latin typeface="Arial" pitchFamily="34" charset="0"/>
                <a:ea typeface="ＭＳ Ｐゴシック" charset="-128"/>
              </a:rPr>
              <a:t>linear dual space. This lets us reason about non-affine screen space motion using only linear constructs.</a:t>
            </a:r>
            <a:endParaRPr lang="en-US" dirty="0" smtClean="0">
              <a:latin typeface="Arial" pitchFamily="34" charset="0"/>
              <a:ea typeface="ＭＳ Ｐゴシック" charset="-128"/>
            </a:endParaRP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So let’s start from clip space. We have a triangle at t</a:t>
            </a:r>
            <a:r>
              <a:rPr lang="fi-FI" baseline="0" dirty="0" smtClean="0">
                <a:latin typeface="Arial" pitchFamily="34" charset="0"/>
                <a:ea typeface="ＭＳ Ｐゴシック" charset="-128"/>
              </a:rPr>
              <a:t> zero and t one, and each vertex moves affinely.</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Let’s pick the triangle at</a:t>
            </a:r>
            <a:r>
              <a:rPr lang="fi-FI" baseline="0" dirty="0" smtClean="0">
                <a:latin typeface="Arial" pitchFamily="34" charset="0"/>
                <a:ea typeface="ＭＳ Ｐゴシック" charset="-128"/>
              </a:rPr>
              <a:t> t zero first.</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 dual space is shown on </a:t>
            </a:r>
            <a:r>
              <a:rPr lang="fi-FI" baseline="0" smtClean="0">
                <a:latin typeface="Arial" pitchFamily="34" charset="0"/>
                <a:ea typeface="ＭＳ Ｐゴシック" charset="-128"/>
              </a:rPr>
              <a:t>the right (*). </a:t>
            </a:r>
            <a:r>
              <a:rPr lang="fi-FI" baseline="0" dirty="0" smtClean="0">
                <a:latin typeface="Arial" pitchFamily="34" charset="0"/>
                <a:ea typeface="ＭＳ Ｐゴシック" charset="-128"/>
              </a:rPr>
              <a:t>This is a slope-intercept duality mapping, so points in clip space map to lines in dual space, and vice versa.</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In particular, the lines through the camera map to points on the horizontal axis of the dual space.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Gamma is the parameter that specifies the direction of a line in the clip space. When gamma is </a:t>
            </a:r>
            <a:r>
              <a:rPr lang="fi-FI" baseline="0" smtClean="0">
                <a:latin typeface="Arial" pitchFamily="34" charset="0"/>
                <a:ea typeface="ＭＳ Ｐゴシック" charset="-128"/>
              </a:rPr>
              <a:t>minus one (*), </a:t>
            </a:r>
            <a:r>
              <a:rPr lang="fi-FI" baseline="0" dirty="0" smtClean="0">
                <a:latin typeface="Arial" pitchFamily="34" charset="0"/>
                <a:ea typeface="ＭＳ Ｐゴシック" charset="-128"/>
              </a:rPr>
              <a:t>the line is aligned with the left side of the frustum</a:t>
            </a:r>
            <a:r>
              <a:rPr lang="fi-FI" baseline="0" smtClean="0">
                <a:latin typeface="Arial" pitchFamily="34" charset="0"/>
                <a:ea typeface="ＭＳ Ｐゴシック" charset="-128"/>
              </a:rPr>
              <a:t>, and maps to this (*) point in the dual space.</a:t>
            </a:r>
          </a:p>
          <a:p>
            <a:endParaRPr lang="fi-FI" baseline="0" smtClean="0">
              <a:latin typeface="Arial" pitchFamily="34" charset="0"/>
              <a:ea typeface="ＭＳ Ｐゴシック" charset="-128"/>
            </a:endParaRPr>
          </a:p>
          <a:p>
            <a:r>
              <a:rPr lang="fi-FI" baseline="0" smtClean="0">
                <a:latin typeface="Arial" pitchFamily="34" charset="0"/>
                <a:ea typeface="ＭＳ Ｐゴシック" charset="-128"/>
              </a:rPr>
              <a:t>Gamma of plus one (*), corresponds to the </a:t>
            </a:r>
            <a:r>
              <a:rPr lang="fi-FI" baseline="0" dirty="0" smtClean="0">
                <a:latin typeface="Arial" pitchFamily="34" charset="0"/>
                <a:ea typeface="ＭＳ Ｐゴシック" charset="-128"/>
              </a:rPr>
              <a:t>right side of </a:t>
            </a:r>
            <a:r>
              <a:rPr lang="fi-FI" baseline="0" smtClean="0">
                <a:latin typeface="Arial" pitchFamily="34" charset="0"/>
                <a:ea typeface="ＭＳ Ｐゴシック" charset="-128"/>
              </a:rPr>
              <a:t>the frustum and maps to this (*) point. </a:t>
            </a:r>
            <a:r>
              <a:rPr lang="fi-FI" baseline="0" dirty="0" smtClean="0">
                <a:latin typeface="Arial" pitchFamily="34" charset="0"/>
                <a:ea typeface="ＭＳ Ｐゴシック" charset="-128"/>
              </a:rPr>
              <a:t>For camera rays, gamma is therefore just a scaled version of screen-space x coordinate.</a:t>
            </a: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Let’s pick</a:t>
            </a:r>
            <a:r>
              <a:rPr lang="fi-FI" baseline="0" dirty="0" smtClean="0">
                <a:latin typeface="Arial" pitchFamily="34" charset="0"/>
                <a:ea typeface="ＭＳ Ｐゴシック" charset="-128"/>
              </a:rPr>
              <a:t> a gamma of minus zero </a:t>
            </a:r>
            <a:r>
              <a:rPr lang="fi-FI" baseline="0" smtClean="0">
                <a:latin typeface="Arial" pitchFamily="34" charset="0"/>
                <a:ea typeface="ＭＳ Ｐゴシック" charset="-128"/>
              </a:rPr>
              <a:t>point five (*). </a:t>
            </a:r>
            <a:r>
              <a:rPr lang="fi-FI" baseline="0" dirty="0" smtClean="0">
                <a:latin typeface="Arial" pitchFamily="34" charset="0"/>
                <a:ea typeface="ＭＳ Ｐゴシック" charset="-128"/>
              </a:rPr>
              <a:t>Now when we project a vertex along a line with this </a:t>
            </a:r>
            <a:r>
              <a:rPr lang="fi-FI" baseline="0" smtClean="0">
                <a:latin typeface="Arial" pitchFamily="34" charset="0"/>
                <a:ea typeface="ＭＳ Ｐゴシック" charset="-128"/>
              </a:rPr>
              <a:t>direction (*) onto </a:t>
            </a:r>
            <a:r>
              <a:rPr lang="fi-FI" baseline="0" dirty="0" smtClean="0">
                <a:latin typeface="Arial" pitchFamily="34" charset="0"/>
                <a:ea typeface="ＭＳ Ｐゴシック" charset="-128"/>
              </a:rPr>
              <a:t>the x axis, we obtain an offset </a:t>
            </a:r>
            <a:r>
              <a:rPr lang="fi-FI" baseline="0" smtClean="0">
                <a:latin typeface="Arial" pitchFamily="34" charset="0"/>
                <a:ea typeface="ＭＳ Ｐゴシック" charset="-128"/>
              </a:rPr>
              <a:t>delta (*) from </a:t>
            </a:r>
            <a:r>
              <a:rPr lang="fi-FI" baseline="0" dirty="0" smtClean="0">
                <a:latin typeface="Arial" pitchFamily="34" charset="0"/>
                <a:ea typeface="ＭＳ Ｐゴシック" charset="-128"/>
              </a:rPr>
              <a:t>the origin. This is the other axis of the dual space.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Now we can plot this </a:t>
            </a:r>
            <a:r>
              <a:rPr lang="fi-FI" baseline="0" smtClean="0">
                <a:latin typeface="Arial" pitchFamily="34" charset="0"/>
                <a:ea typeface="ＭＳ Ｐゴシック" charset="-128"/>
              </a:rPr>
              <a:t>point (*) in </a:t>
            </a:r>
            <a:r>
              <a:rPr lang="fi-FI" baseline="0" dirty="0" smtClean="0">
                <a:latin typeface="Arial" pitchFamily="34" charset="0"/>
                <a:ea typeface="ＭＳ Ｐゴシック" charset="-128"/>
              </a:rPr>
              <a:t>the dual space, and similar </a:t>
            </a:r>
            <a:r>
              <a:rPr lang="fi-FI" baseline="0" smtClean="0">
                <a:latin typeface="Arial" pitchFamily="34" charset="0"/>
                <a:ea typeface="ＭＳ Ｐゴシック" charset="-128"/>
              </a:rPr>
              <a:t>projection (*) can </a:t>
            </a:r>
            <a:r>
              <a:rPr lang="fi-FI" baseline="0" dirty="0" smtClean="0">
                <a:latin typeface="Arial" pitchFamily="34" charset="0"/>
                <a:ea typeface="ＭＳ Ｐゴシック" charset="-128"/>
              </a:rPr>
              <a:t>be done for the </a:t>
            </a:r>
            <a:r>
              <a:rPr lang="fi-FI" baseline="0" smtClean="0">
                <a:latin typeface="Arial" pitchFamily="34" charset="0"/>
                <a:ea typeface="ＭＳ Ｐゴシック" charset="-128"/>
              </a:rPr>
              <a:t>other (*) vertices </a:t>
            </a:r>
            <a:r>
              <a:rPr lang="fi-FI" baseline="0" dirty="0" smtClean="0">
                <a:latin typeface="Arial" pitchFamily="34" charset="0"/>
                <a:ea typeface="ＭＳ Ｐゴシック" charset="-128"/>
              </a:rPr>
              <a:t>as well.</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171450" indent="-171450">
              <a:buFontTx/>
              <a:buNone/>
            </a:pPr>
            <a:r>
              <a:rPr lang="fi-FI" dirty="0" smtClean="0">
                <a:latin typeface="Arial" pitchFamily="34" charset="0"/>
                <a:ea typeface="ＭＳ Ｐゴシック" charset="-128"/>
              </a:rPr>
              <a:t>So let’s see how this extension works</a:t>
            </a:r>
            <a:r>
              <a:rPr lang="fi-FI" baseline="0" dirty="0" smtClean="0">
                <a:latin typeface="Arial" pitchFamily="34" charset="0"/>
                <a:ea typeface="ＭＳ Ｐゴシック" charset="-128"/>
              </a:rPr>
              <a:t> by first looking at traditional rasterization.</a:t>
            </a:r>
          </a:p>
          <a:p>
            <a:pPr marL="171450" indent="-171450">
              <a:buFontTx/>
              <a:buNone/>
            </a:pPr>
            <a:endParaRPr lang="en-US" dirty="0" smtClean="0">
              <a:latin typeface="Arial" pitchFamily="34" charset="0"/>
              <a:ea typeface="ＭＳ Ｐゴシック" charset="-128"/>
            </a:endParaRPr>
          </a:p>
        </p:txBody>
      </p:sp>
      <p:sp>
        <p:nvSpPr>
          <p:cNvPr id="26628" name="Slide Number Placeholder 3"/>
          <p:cNvSpPr>
            <a:spLocks noGrp="1"/>
          </p:cNvSpPr>
          <p:nvPr>
            <p:ph type="sldNum" sz="quarter" idx="5"/>
          </p:nvPr>
        </p:nvSpPr>
        <p:spPr>
          <a:noFill/>
        </p:spPr>
        <p:txBody>
          <a:bodyPr/>
          <a:lstStyle/>
          <a:p>
            <a:fld id="{0000D1BF-36D4-4099-9D39-BFAD6AF5FB12}"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If we take another value for gamma, we obtain a different delta, giving rise to a</a:t>
            </a:r>
            <a:r>
              <a:rPr lang="fi-FI" baseline="0" dirty="0" smtClean="0">
                <a:latin typeface="Arial" pitchFamily="34" charset="0"/>
                <a:ea typeface="ＭＳ Ｐゴシック" charset="-128"/>
              </a:rPr>
              <a:t> </a:t>
            </a:r>
            <a:r>
              <a:rPr lang="fi-FI" baseline="0" smtClean="0">
                <a:latin typeface="Arial" pitchFamily="34" charset="0"/>
                <a:ea typeface="ＭＳ Ｐゴシック" charset="-128"/>
              </a:rPr>
              <a:t>line (*) in </a:t>
            </a:r>
            <a:r>
              <a:rPr lang="fi-FI" baseline="0" dirty="0" smtClean="0">
                <a:latin typeface="Arial" pitchFamily="34" charset="0"/>
                <a:ea typeface="ＭＳ Ｐゴシック" charset="-128"/>
              </a:rPr>
              <a:t>dual space for each point in clip space.</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smtClean="0">
                <a:latin typeface="Arial" pitchFamily="34" charset="0"/>
                <a:ea typeface="ＭＳ Ｐゴシック" charset="-128"/>
              </a:rPr>
              <a:t>The red region </a:t>
            </a:r>
            <a:r>
              <a:rPr lang="fi-FI" dirty="0" smtClean="0">
                <a:latin typeface="Arial" pitchFamily="34" charset="0"/>
                <a:ea typeface="ＭＳ Ｐゴシック" charset="-128"/>
              </a:rPr>
              <a:t>between these lines in dual space contains all clip-space lines that intersect the triangle.</a:t>
            </a:r>
            <a:r>
              <a:rPr lang="fi-FI" baseline="0" dirty="0" smtClean="0">
                <a:latin typeface="Arial" pitchFamily="34" charset="0"/>
                <a:ea typeface="ＭＳ Ｐゴシック" charset="-128"/>
              </a:rPr>
              <a:t> Now remembering that view rays are on the horizontal </a:t>
            </a:r>
            <a:r>
              <a:rPr lang="fi-FI" baseline="0" smtClean="0">
                <a:latin typeface="Arial" pitchFamily="34" charset="0"/>
                <a:ea typeface="ＭＳ Ｐゴシック" charset="-128"/>
              </a:rPr>
              <a:t>axis (*) of </a:t>
            </a:r>
            <a:r>
              <a:rPr lang="fi-FI" baseline="0" dirty="0" smtClean="0">
                <a:latin typeface="Arial" pitchFamily="34" charset="0"/>
                <a:ea typeface="ＭＳ Ｐゴシック" charset="-128"/>
              </a:rPr>
              <a:t>the dual space, if we intersect </a:t>
            </a:r>
            <a:r>
              <a:rPr lang="fi-FI" baseline="0" smtClean="0">
                <a:latin typeface="Arial" pitchFamily="34" charset="0"/>
                <a:ea typeface="ＭＳ Ｐゴシック" charset="-128"/>
              </a:rPr>
              <a:t>the red region </a:t>
            </a:r>
            <a:r>
              <a:rPr lang="fi-FI" baseline="0" dirty="0" smtClean="0">
                <a:latin typeface="Arial" pitchFamily="34" charset="0"/>
                <a:ea typeface="ＭＳ Ｐゴシック" charset="-128"/>
              </a:rPr>
              <a:t>with </a:t>
            </a:r>
            <a:r>
              <a:rPr lang="fi-FI" baseline="0" smtClean="0">
                <a:latin typeface="Arial" pitchFamily="34" charset="0"/>
                <a:ea typeface="ＭＳ Ｐゴシック" charset="-128"/>
              </a:rPr>
              <a:t>the axis (*), this segment is equivalent to the cone of lines that bound </a:t>
            </a:r>
            <a:r>
              <a:rPr lang="fi-FI" baseline="0" dirty="0" smtClean="0">
                <a:latin typeface="Arial" pitchFamily="34" charset="0"/>
                <a:ea typeface="ＭＳ Ｐゴシック" charset="-128"/>
              </a:rPr>
              <a:t>the </a:t>
            </a:r>
            <a:r>
              <a:rPr lang="fi-FI" baseline="0" smtClean="0">
                <a:latin typeface="Arial" pitchFamily="34" charset="0"/>
                <a:ea typeface="ＭＳ Ｐゴシック" charset="-128"/>
              </a:rPr>
              <a:t>triangle (*) in </a:t>
            </a:r>
            <a:r>
              <a:rPr lang="fi-FI" baseline="0" dirty="0" smtClean="0">
                <a:latin typeface="Arial" pitchFamily="34" charset="0"/>
                <a:ea typeface="ＭＳ Ｐゴシック" charset="-128"/>
              </a:rPr>
              <a:t>clip space.</a:t>
            </a:r>
          </a:p>
          <a:p>
            <a:endParaRPr lang="fi-FI"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smtClean="0">
                <a:latin typeface="Arial" pitchFamily="34" charset="0"/>
                <a:ea typeface="ＭＳ Ｐゴシック" charset="-128"/>
              </a:rPr>
              <a:t>This </a:t>
            </a:r>
            <a:r>
              <a:rPr lang="fi-FI" dirty="0" smtClean="0">
                <a:latin typeface="Arial" pitchFamily="34" charset="0"/>
                <a:ea typeface="ＭＳ Ｐゴシック" charset="-128"/>
              </a:rPr>
              <a:t>is equivalent</a:t>
            </a:r>
            <a:r>
              <a:rPr lang="fi-FI" baseline="0" dirty="0" smtClean="0">
                <a:latin typeface="Arial" pitchFamily="34" charset="0"/>
                <a:ea typeface="ＭＳ Ｐゴシック" charset="-128"/>
              </a:rPr>
              <a:t> to the screen-space bounding box for the triangle.</a:t>
            </a: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Now this was all for the triangle at t zero. If we do the same thing for the triangle at </a:t>
            </a:r>
            <a:r>
              <a:rPr lang="fi-FI" smtClean="0">
                <a:latin typeface="Arial" pitchFamily="34" charset="0"/>
                <a:ea typeface="ＭＳ Ｐゴシック" charset="-128"/>
              </a:rPr>
              <a:t>t one (*) , </a:t>
            </a:r>
            <a:r>
              <a:rPr lang="fi-FI" dirty="0" smtClean="0">
                <a:latin typeface="Arial" pitchFamily="34" charset="0"/>
                <a:ea typeface="ＭＳ Ｐゴシック" charset="-128"/>
              </a:rPr>
              <a:t>we get another</a:t>
            </a:r>
            <a:r>
              <a:rPr lang="fi-FI" baseline="0" dirty="0" smtClean="0">
                <a:latin typeface="Arial" pitchFamily="34" charset="0"/>
                <a:ea typeface="ＭＳ Ｐゴシック" charset="-128"/>
              </a:rPr>
              <a:t> set of lines in </a:t>
            </a:r>
            <a:r>
              <a:rPr lang="fi-FI" baseline="0" smtClean="0">
                <a:latin typeface="Arial" pitchFamily="34" charset="0"/>
                <a:ea typeface="ＭＳ Ｐゴシック" charset="-128"/>
              </a:rPr>
              <a:t>dual space (*) shown as the upper red region.</a:t>
            </a:r>
            <a:endParaRPr lang="fi-FI" baseline="0" dirty="0" smtClean="0">
              <a:latin typeface="Arial" pitchFamily="34" charset="0"/>
              <a:ea typeface="ＭＳ Ｐゴシック" charset="-128"/>
            </a:endParaRPr>
          </a:p>
          <a:p>
            <a:endParaRPr lang="fi-FI" baseline="0" dirty="0" smtClean="0">
              <a:latin typeface="Arial" pitchFamily="34" charset="0"/>
              <a:ea typeface="ＭＳ Ｐゴシック" charset="-128"/>
            </a:endParaRPr>
          </a:p>
          <a:p>
            <a:r>
              <a:rPr lang="fi-FI" baseline="0" smtClean="0">
                <a:latin typeface="Arial" pitchFamily="34" charset="0"/>
                <a:ea typeface="ＭＳ Ｐゴシック" charset="-128"/>
              </a:rPr>
              <a:t>(*) This </a:t>
            </a:r>
            <a:r>
              <a:rPr lang="fi-FI" baseline="0" dirty="0" smtClean="0">
                <a:latin typeface="Arial" pitchFamily="34" charset="0"/>
                <a:ea typeface="ＭＳ Ｐゴシック" charset="-128"/>
              </a:rPr>
              <a:t>is the equation of the dual space line, and as you can see, it is </a:t>
            </a:r>
            <a:r>
              <a:rPr lang="fi-FI" baseline="0" smtClean="0">
                <a:latin typeface="Arial" pitchFamily="34" charset="0"/>
                <a:ea typeface="ＭＳ Ｐゴシック" charset="-128"/>
              </a:rPr>
              <a:t>linear (*) in </a:t>
            </a:r>
            <a:r>
              <a:rPr lang="fi-FI" baseline="0" dirty="0" smtClean="0">
                <a:latin typeface="Arial" pitchFamily="34" charset="0"/>
                <a:ea typeface="ＭＳ Ｐゴシック" charset="-128"/>
              </a:rPr>
              <a:t>x </a:t>
            </a:r>
            <a:r>
              <a:rPr lang="fi-FI" baseline="0" smtClean="0">
                <a:latin typeface="Arial" pitchFamily="34" charset="0"/>
                <a:ea typeface="ＭＳ Ｐゴシック" charset="-128"/>
              </a:rPr>
              <a:t>and w.</a:t>
            </a:r>
            <a:endParaRPr lang="fi-FI" baseline="0" dirty="0" smtClean="0">
              <a:latin typeface="Arial" pitchFamily="34" charset="0"/>
              <a:ea typeface="ＭＳ Ｐゴシック" charset="-128"/>
            </a:endParaRP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Now based on affine world-space motion, x and </a:t>
            </a:r>
            <a:r>
              <a:rPr lang="fi-FI" baseline="0" smtClean="0">
                <a:latin typeface="Arial" pitchFamily="34" charset="0"/>
                <a:ea typeface="ＭＳ Ｐゴシック" charset="-128"/>
              </a:rPr>
              <a:t>w (*) are </a:t>
            </a:r>
            <a:r>
              <a:rPr lang="fi-FI" baseline="0" dirty="0" smtClean="0">
                <a:latin typeface="Arial" pitchFamily="34" charset="0"/>
                <a:ea typeface="ＭＳ Ｐゴシック" charset="-128"/>
              </a:rPr>
              <a:t>in turn linear in t,</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and therefore </a:t>
            </a:r>
            <a:r>
              <a:rPr lang="fi-FI" baseline="0" smtClean="0">
                <a:latin typeface="Arial" pitchFamily="34" charset="0"/>
                <a:ea typeface="ＭＳ Ｐゴシック" charset="-128"/>
              </a:rPr>
              <a:t>delta (*) is </a:t>
            </a:r>
            <a:r>
              <a:rPr lang="fi-FI" baseline="0" dirty="0" smtClean="0">
                <a:latin typeface="Arial" pitchFamily="34" charset="0"/>
                <a:ea typeface="ＭＳ Ｐゴシック" charset="-128"/>
              </a:rPr>
              <a:t>also linear in t.</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This is very important, because it means that the affine motion of a vertex in clip space maps to affine motion of the corresponding line in dual space.</a:t>
            </a: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To simplify the situation, we fit</a:t>
            </a:r>
            <a:r>
              <a:rPr lang="fi-FI" baseline="0" dirty="0" smtClean="0">
                <a:latin typeface="Arial" pitchFamily="34" charset="0"/>
                <a:ea typeface="ＭＳ Ｐゴシック" charset="-128"/>
              </a:rPr>
              <a:t> bounding </a:t>
            </a:r>
            <a:r>
              <a:rPr lang="fi-FI" baseline="0" smtClean="0">
                <a:latin typeface="Arial" pitchFamily="34" charset="0"/>
                <a:ea typeface="ＭＳ Ｐゴシック" charset="-128"/>
              </a:rPr>
              <a:t>lines (*) for </a:t>
            </a:r>
            <a:r>
              <a:rPr lang="fi-FI" baseline="0" dirty="0" smtClean="0">
                <a:latin typeface="Arial" pitchFamily="34" charset="0"/>
                <a:ea typeface="ＭＳ Ｐゴシック" charset="-128"/>
              </a:rPr>
              <a:t>both t zero and t one regions.</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This increases the area of the regions,</a:t>
            </a:r>
            <a:r>
              <a:rPr lang="fi-FI" baseline="0" dirty="0" smtClean="0">
                <a:latin typeface="Arial" pitchFamily="34" charset="0"/>
                <a:ea typeface="ＭＳ Ｐゴシック" charset="-128"/>
              </a:rPr>
              <a:t> but not by much. </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So now we can understand the motion of the triangle’s screen-space bounding box as an intersection of linearly moving lines and the horizontal axis of the dual space.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Let’s finally look at how to exploit this in practice.</a:t>
            </a: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Let’s look at the lower bounds</a:t>
            </a:r>
            <a:r>
              <a:rPr lang="fi-FI" baseline="0" dirty="0" smtClean="0">
                <a:latin typeface="Arial" pitchFamily="34" charset="0"/>
                <a:ea typeface="ＭＳ Ｐゴシック" charset="-128"/>
              </a:rPr>
              <a:t> of the dual-space regions, shown in blue on the right. The x coordinate of </a:t>
            </a:r>
            <a:r>
              <a:rPr lang="fi-FI" baseline="0" smtClean="0">
                <a:latin typeface="Arial" pitchFamily="34" charset="0"/>
                <a:ea typeface="ＭＳ Ｐゴシック" charset="-128"/>
              </a:rPr>
              <a:t>a pixel specifies a line through the origin (*), </a:t>
            </a:r>
            <a:r>
              <a:rPr lang="fi-FI" baseline="0" dirty="0" smtClean="0">
                <a:latin typeface="Arial" pitchFamily="34" charset="0"/>
                <a:ea typeface="ＭＳ Ｐゴシック" charset="-128"/>
              </a:rPr>
              <a:t>and we look at the corresponding </a:t>
            </a:r>
            <a:r>
              <a:rPr lang="fi-FI" baseline="0" smtClean="0">
                <a:latin typeface="Arial" pitchFamily="34" charset="0"/>
                <a:ea typeface="ＭＳ Ｐゴシック" charset="-128"/>
              </a:rPr>
              <a:t>point (*) in </a:t>
            </a:r>
            <a:r>
              <a:rPr lang="fi-FI" baseline="0" dirty="0" smtClean="0">
                <a:latin typeface="Arial" pitchFamily="34" charset="0"/>
                <a:ea typeface="ＭＳ Ｐゴシック" charset="-128"/>
              </a:rPr>
              <a:t>dual space. We can now solve the </a:t>
            </a:r>
            <a:r>
              <a:rPr lang="fi-FI" baseline="0" smtClean="0">
                <a:latin typeface="Arial" pitchFamily="34" charset="0"/>
                <a:ea typeface="ＭＳ Ｐゴシック" charset="-128"/>
              </a:rPr>
              <a:t>t (*) where </a:t>
            </a:r>
            <a:r>
              <a:rPr lang="fi-FI" baseline="0" dirty="0" smtClean="0">
                <a:latin typeface="Arial" pitchFamily="34" charset="0"/>
                <a:ea typeface="ＭＳ Ｐゴシック" charset="-128"/>
              </a:rPr>
              <a:t>the lower bounding line crosses this point.</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In this case, after t equals a, the dual-space </a:t>
            </a:r>
            <a:r>
              <a:rPr lang="fi-FI" baseline="0" smtClean="0">
                <a:latin typeface="Arial" pitchFamily="34" charset="0"/>
                <a:ea typeface="ＭＳ Ｐゴシック" charset="-128"/>
              </a:rPr>
              <a:t>region stops covering (*) the </a:t>
            </a:r>
            <a:r>
              <a:rPr lang="fi-FI" baseline="0" dirty="0" smtClean="0">
                <a:latin typeface="Arial" pitchFamily="34" charset="0"/>
                <a:ea typeface="ＭＳ Ｐゴシック" charset="-128"/>
              </a:rPr>
              <a:t>point.</a:t>
            </a:r>
          </a:p>
          <a:p>
            <a:endParaRPr lang="fi-FI"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baseline="0" dirty="0" smtClean="0">
                <a:latin typeface="Arial" pitchFamily="34" charset="0"/>
                <a:ea typeface="ＭＳ Ｐゴシック" charset="-128"/>
              </a:rPr>
              <a:t>This means that a is an upper bound for t.</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Similar calculation is done for the upper bounding line in dual space, but in this case it doesn’t affect the result.</a:t>
            </a:r>
            <a:endParaRPr lang="en-US" dirty="0" smtClean="0">
              <a:latin typeface="Arial" pitchFamily="34" charset="0"/>
              <a:ea typeface="ＭＳ Ｐゴシック" charset="-128"/>
            </a:endParaRP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smtClean="0">
                <a:latin typeface="Arial" pitchFamily="34" charset="0"/>
                <a:ea typeface="ＭＳ Ｐゴシック" charset="-128"/>
              </a:rPr>
              <a:t>The </a:t>
            </a:r>
            <a:r>
              <a:rPr lang="fi-FI" dirty="0" smtClean="0">
                <a:latin typeface="Arial" pitchFamily="34" charset="0"/>
                <a:ea typeface="ＭＳ Ｐゴシック" charset="-128"/>
              </a:rPr>
              <a:t>time bounds are computed separately for x and y</a:t>
            </a:r>
            <a:r>
              <a:rPr lang="fi-FI" baseline="0" dirty="0" smtClean="0">
                <a:latin typeface="Arial" pitchFamily="34" charset="0"/>
                <a:ea typeface="ＭＳ Ｐゴシック" charset="-128"/>
              </a:rPr>
              <a:t>, giving two t spans. These are intersected, because the triangle of course has to overlap the pixel on both axes at the same time. If the intersection is empty, the pixel can be skipped altogether.</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smtClean="0">
                <a:latin typeface="Arial" pitchFamily="34" charset="0"/>
                <a:ea typeface="ＭＳ Ｐゴシック" charset="-128"/>
              </a:rPr>
              <a:t>To</a:t>
            </a:r>
            <a:r>
              <a:rPr lang="fi-FI" baseline="0" smtClean="0">
                <a:latin typeface="Arial" pitchFamily="34" charset="0"/>
                <a:ea typeface="ＭＳ Ｐゴシック" charset="-128"/>
              </a:rPr>
              <a:t> recap, our method computes t, u, and v bounds for each pixel, and culls samples outside these bounds without running the expensive  (*) 5D coverage test.</a:t>
            </a: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i-FI" baseline="0" dirty="0" smtClean="0">
                <a:latin typeface="Arial" pitchFamily="34" charset="0"/>
                <a:ea typeface="ＭＳ Ｐゴシック" charset="-128"/>
              </a:rPr>
              <a:t>Here, we have highlighted a pixel in the pinhole image and zoomed in a bit. As usual, we take multiple samples per pixel for antialiasing. Each sample has its own x and y coordinates within the pixel and therefore the samples can end up having different colors.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fi-FI" baseline="0" dirty="0" smtClean="0">
              <a:latin typeface="Arial" pitchFamily="34" charset="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i-FI" baseline="0" dirty="0" smtClean="0">
                <a:latin typeface="Arial" pitchFamily="34" charset="0"/>
                <a:ea typeface="ＭＳ Ｐゴシック" charset="-128"/>
              </a:rPr>
              <a:t>When the pixel is resolved by averaging the sample colors, the result is an antialiased pinhole image. More sophisticated resolving methods are also possible.</a:t>
            </a:r>
          </a:p>
          <a:p>
            <a:endParaRPr lang="en-US" dirty="0" smtClean="0">
              <a:latin typeface="Arial" pitchFamily="34" charset="0"/>
              <a:ea typeface="ＭＳ Ｐゴシック" charset="-128"/>
            </a:endParaRPr>
          </a:p>
        </p:txBody>
      </p:sp>
      <p:sp>
        <p:nvSpPr>
          <p:cNvPr id="27652" name="Slide Number Placeholder 3"/>
          <p:cNvSpPr>
            <a:spLocks noGrp="1"/>
          </p:cNvSpPr>
          <p:nvPr>
            <p:ph type="sldNum" sz="quarter" idx="5"/>
          </p:nvPr>
        </p:nvSpPr>
        <p:spPr>
          <a:noFill/>
        </p:spPr>
        <p:txBody>
          <a:bodyPr/>
          <a:lstStyle/>
          <a:p>
            <a:fld id="{8C4B7014-BE59-4480-9156-EF007626F884}" type="slidenum">
              <a:rPr lang="en-US"/>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To evaluate our method, we focus on sample test efficiency,</a:t>
            </a:r>
            <a:r>
              <a:rPr lang="fi-FI" baseline="0" dirty="0" smtClean="0">
                <a:latin typeface="Arial" pitchFamily="34" charset="0"/>
                <a:ea typeface="ＭＳ Ｐゴシック" charset="-128"/>
              </a:rPr>
              <a:t> or STE. This is simply the percentage of successful 5D coverage tests. In a sense, failed coverage tests are redundant, so this is a good measure for the efficiency of different methods.</a:t>
            </a:r>
            <a:endParaRPr lang="en-US" baseline="0" dirty="0" smtClean="0">
              <a:latin typeface="Arial" pitchFamily="34" charset="0"/>
              <a:ea typeface="ＭＳ Ｐゴシック" charset="-128"/>
            </a:endParaRP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Here we compare only against methods that allow arbitrary sampling patterns. This excludes accumulation buffer and InterleaveUVT.</a:t>
            </a:r>
          </a:p>
          <a:p>
            <a:endParaRPr lang="fi-FI"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Our first test scene is from game Age of Conan, where we have added</a:t>
            </a:r>
            <a:r>
              <a:rPr lang="fi-FI" baseline="0" dirty="0" smtClean="0">
                <a:latin typeface="Arial" pitchFamily="34" charset="0"/>
                <a:ea typeface="ＭＳ Ｐゴシック" charset="-128"/>
              </a:rPr>
              <a:t> camera motion and defocus blur</a:t>
            </a:r>
            <a:r>
              <a:rPr lang="fi-FI" dirty="0" smtClean="0">
                <a:latin typeface="Arial" pitchFamily="34" charset="0"/>
                <a:ea typeface="ＭＳ Ｐゴシック" charset="-128"/>
              </a:rPr>
              <a:t>. In the table, r</a:t>
            </a:r>
            <a:r>
              <a:rPr lang="fi-FI" baseline="0" dirty="0" smtClean="0">
                <a:latin typeface="Arial" pitchFamily="34" charset="0"/>
                <a:ea typeface="ＭＳ Ｐゴシック" charset="-128"/>
              </a:rPr>
              <a:t>ows </a:t>
            </a:r>
            <a:r>
              <a:rPr lang="fi-FI" smtClean="0">
                <a:latin typeface="Arial" pitchFamily="34" charset="0"/>
                <a:ea typeface="ＭＳ Ｐゴシック" charset="-128"/>
              </a:rPr>
              <a:t>motion (*) and </a:t>
            </a:r>
            <a:r>
              <a:rPr lang="fi-FI" dirty="0" smtClean="0">
                <a:latin typeface="Arial" pitchFamily="34" charset="0"/>
                <a:ea typeface="ＭＳ Ｐゴシック" charset="-128"/>
              </a:rPr>
              <a:t>defocus</a:t>
            </a:r>
            <a:r>
              <a:rPr lang="fi-FI" baseline="0" dirty="0" smtClean="0">
                <a:latin typeface="Arial" pitchFamily="34" charset="0"/>
                <a:ea typeface="ＭＳ Ｐゴシック" charset="-128"/>
              </a:rPr>
              <a:t> correspond to the images on the left.</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We can see that for a </a:t>
            </a:r>
            <a:r>
              <a:rPr lang="fi-FI" baseline="0" smtClean="0">
                <a:latin typeface="Arial" pitchFamily="34" charset="0"/>
                <a:ea typeface="ＭＳ Ｐゴシック" charset="-128"/>
              </a:rPr>
              <a:t>static scene (*), </a:t>
            </a:r>
            <a:r>
              <a:rPr lang="fi-FI" baseline="0" dirty="0" smtClean="0">
                <a:latin typeface="Arial" pitchFamily="34" charset="0"/>
                <a:ea typeface="ＭＳ Ｐゴシック" charset="-128"/>
              </a:rPr>
              <a:t>all algorithms are equally good in terms of sample test efficiency.</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Bbox </a:t>
            </a:r>
            <a:r>
              <a:rPr lang="fi-FI" baseline="0" smtClean="0">
                <a:latin typeface="Arial" pitchFamily="34" charset="0"/>
                <a:ea typeface="ＭＳ Ｐゴシック" charset="-128"/>
              </a:rPr>
              <a:t>scan (*) is </a:t>
            </a:r>
            <a:r>
              <a:rPr lang="fi-FI" baseline="0" dirty="0" smtClean="0">
                <a:latin typeface="Arial" pitchFamily="34" charset="0"/>
                <a:ea typeface="ＭＳ Ｐゴシック" charset="-128"/>
              </a:rPr>
              <a:t>the naive method where we do a 5D coverage test for every sample in the bounding box. This turns out to be a terrible idea as soon as we turn on the stochastic effects.</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Pixar’s </a:t>
            </a:r>
            <a:r>
              <a:rPr lang="fi-FI" baseline="0" smtClean="0">
                <a:latin typeface="Arial" pitchFamily="34" charset="0"/>
                <a:ea typeface="ＭＳ Ｐゴシック" charset="-128"/>
              </a:rPr>
              <a:t>method  (*) performs better, </a:t>
            </a:r>
            <a:r>
              <a:rPr lang="fi-FI" baseline="0" dirty="0" smtClean="0">
                <a:latin typeface="Arial" pitchFamily="34" charset="0"/>
                <a:ea typeface="ＭＳ Ｐゴシック" charset="-128"/>
              </a:rPr>
              <a:t>but especially for low sample counts it has limited success. It should be remembered that it is intended for film rendering where the sample counts are usually very high.</a:t>
            </a:r>
          </a:p>
          <a:p>
            <a:endParaRPr lang="fi-FI" baseline="0" dirty="0" smtClean="0">
              <a:latin typeface="Arial" pitchFamily="34" charset="0"/>
              <a:ea typeface="ＭＳ Ｐゴシック" charset="-128"/>
            </a:endParaRPr>
          </a:p>
          <a:p>
            <a:r>
              <a:rPr lang="fi-FI" baseline="0" smtClean="0">
                <a:latin typeface="Arial" pitchFamily="34" charset="0"/>
                <a:ea typeface="ＭＳ Ｐゴシック" charset="-128"/>
              </a:rPr>
              <a:t>(*) Our method works </a:t>
            </a:r>
            <a:r>
              <a:rPr lang="fi-FI" baseline="0" dirty="0" smtClean="0">
                <a:latin typeface="Arial" pitchFamily="34" charset="0"/>
                <a:ea typeface="ＭＳ Ｐゴシック" charset="-128"/>
              </a:rPr>
              <a:t>very well for most cases. The only difficult cases are when there’s both motion and </a:t>
            </a:r>
            <a:r>
              <a:rPr lang="fi-FI" baseline="0" smtClean="0">
                <a:latin typeface="Arial" pitchFamily="34" charset="0"/>
                <a:ea typeface="ＭＳ Ｐゴシック" charset="-128"/>
              </a:rPr>
              <a:t>defocus blur (*), </a:t>
            </a:r>
            <a:r>
              <a:rPr lang="fi-FI" baseline="0" dirty="0" smtClean="0">
                <a:latin typeface="Arial" pitchFamily="34" charset="0"/>
                <a:ea typeface="ＭＳ Ｐゴシック" charset="-128"/>
              </a:rPr>
              <a:t>and even </a:t>
            </a:r>
            <a:r>
              <a:rPr lang="fi-FI" baseline="0" smtClean="0">
                <a:latin typeface="Arial" pitchFamily="34" charset="0"/>
                <a:ea typeface="ＭＳ Ｐゴシック" charset="-128"/>
              </a:rPr>
              <a:t>there the </a:t>
            </a:r>
            <a:r>
              <a:rPr lang="fi-FI" baseline="0" dirty="0" smtClean="0">
                <a:latin typeface="Arial" pitchFamily="34" charset="0"/>
                <a:ea typeface="ＭＳ Ｐゴシック" charset="-128"/>
              </a:rPr>
              <a:t>results are better than for the other methods.</a:t>
            </a:r>
          </a:p>
          <a:p>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In another game test scene</a:t>
            </a:r>
            <a:r>
              <a:rPr lang="fi-FI" baseline="0" dirty="0" smtClean="0">
                <a:latin typeface="Arial" pitchFamily="34" charset="0"/>
                <a:ea typeface="ＭＳ Ｐゴシック" charset="-128"/>
              </a:rPr>
              <a:t> we can see pretty </a:t>
            </a:r>
            <a:r>
              <a:rPr lang="fi-FI" baseline="0" smtClean="0">
                <a:latin typeface="Arial" pitchFamily="34" charset="0"/>
                <a:ea typeface="ＭＳ Ｐゴシック" charset="-128"/>
              </a:rPr>
              <a:t>similar results for our method.</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The third scene has lots of</a:t>
            </a:r>
            <a:r>
              <a:rPr lang="fi-FI" baseline="0" dirty="0" smtClean="0">
                <a:latin typeface="Arial" pitchFamily="34" charset="0"/>
                <a:ea typeface="ＭＳ Ｐゴシック" charset="-128"/>
              </a:rPr>
              <a:t> very small polygons, so this is something you might see in film rendering.</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 efficiency of all methods is quite low even in the </a:t>
            </a:r>
            <a:r>
              <a:rPr lang="fi-FI" baseline="0" smtClean="0">
                <a:latin typeface="Arial" pitchFamily="34" charset="0"/>
                <a:ea typeface="ＭＳ Ｐゴシック" charset="-128"/>
              </a:rPr>
              <a:t>static (*) setting</a:t>
            </a:r>
            <a:r>
              <a:rPr lang="fi-FI" baseline="0" dirty="0" smtClean="0">
                <a:latin typeface="Arial" pitchFamily="34" charset="0"/>
                <a:ea typeface="ＭＳ Ｐゴシック" charset="-128"/>
              </a:rPr>
              <a:t>, because the triangles are tiny but the bounding box has to be quantized to pixels.</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 naive </a:t>
            </a:r>
            <a:r>
              <a:rPr lang="fi-FI" baseline="0" smtClean="0">
                <a:latin typeface="Arial" pitchFamily="34" charset="0"/>
                <a:ea typeface="ＭＳ Ｐゴシック" charset="-128"/>
              </a:rPr>
              <a:t>bounding (*) box </a:t>
            </a:r>
            <a:r>
              <a:rPr lang="fi-FI" baseline="0" dirty="0" smtClean="0">
                <a:latin typeface="Arial" pitchFamily="34" charset="0"/>
                <a:ea typeface="ＭＳ Ｐゴシック" charset="-128"/>
              </a:rPr>
              <a:t>scan is absolutely devastated. In all interesting cases there’s hundreds of redundant coverage tests for every successful one.</a:t>
            </a:r>
          </a:p>
          <a:p>
            <a:endParaRPr lang="fi-FI" baseline="0" dirty="0" smtClean="0">
              <a:latin typeface="Arial" pitchFamily="34" charset="0"/>
              <a:ea typeface="ＭＳ Ｐゴシック" charset="-128"/>
            </a:endParaRPr>
          </a:p>
          <a:p>
            <a:r>
              <a:rPr lang="fi-FI" smtClean="0">
                <a:latin typeface="Arial" pitchFamily="34" charset="0"/>
                <a:ea typeface="ＭＳ Ｐゴシック" charset="-128"/>
              </a:rPr>
              <a:t>Pixar (*) does</a:t>
            </a:r>
            <a:r>
              <a:rPr lang="fi-FI" baseline="0" smtClean="0">
                <a:latin typeface="Arial" pitchFamily="34" charset="0"/>
                <a:ea typeface="ＭＳ Ｐゴシック" charset="-128"/>
              </a:rPr>
              <a:t> </a:t>
            </a:r>
            <a:r>
              <a:rPr lang="fi-FI" baseline="0" dirty="0" smtClean="0">
                <a:latin typeface="Arial" pitchFamily="34" charset="0"/>
                <a:ea typeface="ＭＳ Ｐゴシック" charset="-128"/>
              </a:rPr>
              <a:t>a lot</a:t>
            </a:r>
            <a:r>
              <a:rPr lang="fi-FI" dirty="0" smtClean="0">
                <a:latin typeface="Arial" pitchFamily="34" charset="0"/>
                <a:ea typeface="ＭＳ Ｐゴシック" charset="-128"/>
              </a:rPr>
              <a:t> better, especially for high sample counts, but for lower sample</a:t>
            </a:r>
            <a:r>
              <a:rPr lang="fi-FI" baseline="0" dirty="0" smtClean="0">
                <a:latin typeface="Arial" pitchFamily="34" charset="0"/>
                <a:ea typeface="ＭＳ Ｐゴシック" charset="-128"/>
              </a:rPr>
              <a:t> counts</a:t>
            </a:r>
            <a:r>
              <a:rPr lang="fi-FI" dirty="0" smtClean="0">
                <a:latin typeface="Arial" pitchFamily="34" charset="0"/>
                <a:ea typeface="ＭＳ Ｐゴシック" charset="-128"/>
              </a:rPr>
              <a:t> it’s still not that great.</a:t>
            </a:r>
          </a:p>
          <a:p>
            <a:endParaRPr lang="fi-FI" dirty="0" smtClean="0">
              <a:latin typeface="Arial" pitchFamily="34" charset="0"/>
              <a:ea typeface="ＭＳ Ｐゴシック" charset="-128"/>
            </a:endParaRPr>
          </a:p>
          <a:p>
            <a:r>
              <a:rPr lang="fi-FI" baseline="0" dirty="0" smtClean="0">
                <a:latin typeface="Arial" pitchFamily="34" charset="0"/>
                <a:ea typeface="ＭＳ Ｐゴシック" charset="-128"/>
              </a:rPr>
              <a:t>For </a:t>
            </a:r>
            <a:r>
              <a:rPr lang="fi-FI" baseline="0" smtClean="0">
                <a:latin typeface="Arial" pitchFamily="34" charset="0"/>
                <a:ea typeface="ＭＳ Ｐゴシック" charset="-128"/>
              </a:rPr>
              <a:t>our method (*), </a:t>
            </a:r>
            <a:r>
              <a:rPr lang="fi-FI" baseline="0" dirty="0" smtClean="0">
                <a:latin typeface="Arial" pitchFamily="34" charset="0"/>
                <a:ea typeface="ＭＳ Ｐゴシック" charset="-128"/>
              </a:rPr>
              <a:t>the sample test efficiency remains high, and is practically the same as in static case when there’s only one effect active. Again the efficiency drops for combined motion and defocus blur, but it’s still much better than for the other methods.</a:t>
            </a:r>
            <a:endParaRPr lang="en-US"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ea typeface="ＭＳ Ｐゴシック" charset="-128"/>
              </a:rPr>
              <a:t>To conclude, if we look</a:t>
            </a:r>
            <a:r>
              <a:rPr lang="en-US" baseline="0" dirty="0" smtClean="0">
                <a:latin typeface="Arial" pitchFamily="34" charset="0"/>
                <a:ea typeface="ＭＳ Ｐゴシック" charset="-128"/>
              </a:rPr>
              <a:t> at different acceleration schemes, o</a:t>
            </a:r>
            <a:r>
              <a:rPr lang="en-US" dirty="0" smtClean="0">
                <a:latin typeface="Arial" pitchFamily="34" charset="0"/>
                <a:ea typeface="ＭＳ Ｐゴシック" charset="-128"/>
              </a:rPr>
              <a:t>ur method is unique in the sense that it</a:t>
            </a:r>
            <a:r>
              <a:rPr lang="en-US" baseline="0" dirty="0" smtClean="0">
                <a:latin typeface="Arial" pitchFamily="34" charset="0"/>
                <a:ea typeface="ＭＳ Ｐゴシック" charset="-128"/>
              </a:rPr>
              <a:t> p</a:t>
            </a:r>
            <a:r>
              <a:rPr lang="en-US" dirty="0" smtClean="0">
                <a:latin typeface="Arial" pitchFamily="34" charset="0"/>
                <a:ea typeface="ＭＳ Ｐゴシック" charset="-128"/>
              </a:rPr>
              <a:t>rocesses each triangle exactly once regardless</a:t>
            </a:r>
            <a:r>
              <a:rPr lang="en-US" baseline="0" dirty="0" smtClean="0">
                <a:latin typeface="Arial" pitchFamily="34" charset="0"/>
                <a:ea typeface="ＭＳ Ｐゴシック" charset="-128"/>
              </a:rPr>
              <a:t> of sample count. This makes it attractive for pipeline integration, because the structure of the pipeline doesn’t have to be modified by adding loops or such.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itchFamily="34" charset="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ea typeface="ＭＳ Ｐゴシック" charset="-128"/>
              </a:rPr>
              <a:t>Importantly, it also allows arbitrary sampling patterns that are necessary for high quality, and for such algorithms has the highest sample test efficiency.</a:t>
            </a:r>
            <a:endParaRPr lang="en-US" dirty="0" smtClean="0">
              <a:latin typeface="Arial" pitchFamily="34" charset="0"/>
              <a:ea typeface="ＭＳ Ｐゴシック" charset="-128"/>
            </a:endParaRPr>
          </a:p>
          <a:p>
            <a:endParaRPr lang="fi-FI" dirty="0" smtClean="0">
              <a:latin typeface="Arial" pitchFamily="34" charset="0"/>
              <a:ea typeface="ＭＳ Ｐゴシック" charset="-128"/>
            </a:endParaRPr>
          </a:p>
          <a:p>
            <a:r>
              <a:rPr lang="fi-FI" dirty="0" smtClean="0">
                <a:latin typeface="Arial" pitchFamily="34" charset="0"/>
                <a:ea typeface="ＭＳ Ｐゴシック" charset="-128"/>
              </a:rPr>
              <a:t>In future work, we hope to address the efficiency issues that arise when</a:t>
            </a:r>
            <a:r>
              <a:rPr lang="fi-FI" baseline="0" dirty="0" smtClean="0">
                <a:latin typeface="Arial" pitchFamily="34" charset="0"/>
                <a:ea typeface="ＭＳ Ｐゴシック" charset="-128"/>
              </a:rPr>
              <a:t> there’s motion and defocus blur at the same time.</a:t>
            </a:r>
          </a:p>
          <a:p>
            <a:endParaRPr lang="fi-FI"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E19A13-AF4B-4F89-A1C5-03CF6EDB3ECE}" type="slidenum">
              <a:rPr lang="en-US"/>
              <a:pPr/>
              <a:t>55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fi-FI" dirty="0" smtClean="0">
                <a:latin typeface="Arial" pitchFamily="34" charset="0"/>
                <a:ea typeface="ＭＳ Ｐゴシック" charset="-128"/>
              </a:rPr>
              <a:t>Thank you.</a:t>
            </a:r>
            <a:endParaRPr lang="en-US" dirty="0" smtClean="0">
              <a:latin typeface="Arial" pitchFamily="34"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In stochastic rasterization, each sample has three more coordinates, u, v, and t.</a:t>
            </a:r>
          </a:p>
          <a:p>
            <a:endParaRPr lang="fi-FI" dirty="0" smtClean="0">
              <a:latin typeface="Arial" pitchFamily="34" charset="0"/>
              <a:ea typeface="ＭＳ Ｐゴシック" charset="-128"/>
            </a:endParaRPr>
          </a:p>
          <a:p>
            <a:r>
              <a:rPr lang="fi-FI" dirty="0" smtClean="0">
                <a:latin typeface="Arial" pitchFamily="34" charset="0"/>
                <a:ea typeface="ＭＳ Ｐゴシック" charset="-128"/>
              </a:rPr>
              <a:t>The u and</a:t>
            </a:r>
            <a:r>
              <a:rPr lang="fi-FI" baseline="0" dirty="0" smtClean="0">
                <a:latin typeface="Arial" pitchFamily="34" charset="0"/>
                <a:ea typeface="ＭＳ Ｐゴシック" charset="-128"/>
              </a:rPr>
              <a:t> v coordinates specify a location on camera lens, and the t coordinate specifies the time during exposure.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For different uv positions, the samples effectively see the scene from a slightly different angle, and similarly for different t values, the samples see the scene at slightly different times. These are the causes for defocus and motion blur.</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As in traditional rasterization, resolving the pixels gives the final image.</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The question now is how to obtain the sample colors, and there’s many approaches for doing that. So let’s take a look at some of those. For simplicity I will discuss only motion blur, but everything here applies to defocus blur as well.</a:t>
            </a:r>
          </a:p>
          <a:p>
            <a:endParaRPr lang="en-US" dirty="0" smtClean="0">
              <a:latin typeface="Arial" pitchFamily="34" charset="0"/>
              <a:ea typeface="ＭＳ Ｐゴシック" charset="-128"/>
            </a:endParaRPr>
          </a:p>
        </p:txBody>
      </p:sp>
      <p:sp>
        <p:nvSpPr>
          <p:cNvPr id="28676" name="Slide Number Placeholder 3"/>
          <p:cNvSpPr>
            <a:spLocks noGrp="1"/>
          </p:cNvSpPr>
          <p:nvPr>
            <p:ph type="sldNum" sz="quarter" idx="5"/>
          </p:nvPr>
        </p:nvSpPr>
        <p:spPr>
          <a:noFill/>
        </p:spPr>
        <p:txBody>
          <a:bodyPr/>
          <a:lstStyle/>
          <a:p>
            <a:fld id="{2D9E8EA2-F543-44DE-99FF-4BF2D817241A}"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Let’s work on this very simple </a:t>
            </a:r>
            <a:r>
              <a:rPr lang="fi-FI" baseline="0" dirty="0" smtClean="0">
                <a:latin typeface="Arial" pitchFamily="34" charset="0"/>
                <a:ea typeface="ＭＳ Ｐゴシック" charset="-128"/>
              </a:rPr>
              <a:t>(*) </a:t>
            </a:r>
            <a:r>
              <a:rPr lang="fi-FI" dirty="0" smtClean="0">
                <a:latin typeface="Arial" pitchFamily="34" charset="0"/>
                <a:ea typeface="ＭＳ Ｐゴシック" charset="-128"/>
              </a:rPr>
              <a:t>scene, where</a:t>
            </a:r>
            <a:r>
              <a:rPr lang="fi-FI" baseline="0" dirty="0" smtClean="0">
                <a:latin typeface="Arial" pitchFamily="34" charset="0"/>
                <a:ea typeface="ＭＳ Ｐゴシック" charset="-128"/>
              </a:rPr>
              <a:t> a triangle moves from left to right during the exposure time.</a:t>
            </a:r>
            <a:endParaRPr lang="en-US" dirty="0" smtClean="0">
              <a:latin typeface="Arial" pitchFamily="34" charset="0"/>
              <a:ea typeface="ＭＳ Ｐゴシック" charset="-128"/>
            </a:endParaRPr>
          </a:p>
        </p:txBody>
      </p:sp>
      <p:sp>
        <p:nvSpPr>
          <p:cNvPr id="29700" name="Slide Number Placeholder 3"/>
          <p:cNvSpPr>
            <a:spLocks noGrp="1"/>
          </p:cNvSpPr>
          <p:nvPr>
            <p:ph type="sldNum" sz="quarter" idx="5"/>
          </p:nvPr>
        </p:nvSpPr>
        <p:spPr>
          <a:noFill/>
        </p:spPr>
        <p:txBody>
          <a:bodyPr/>
          <a:lstStyle/>
          <a:p>
            <a:fld id="{B9CCC5E6-D032-4D51-BA16-19F0D7F137D6}"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The input is </a:t>
            </a:r>
            <a:r>
              <a:rPr lang="fi-FI" baseline="0" dirty="0" smtClean="0">
                <a:latin typeface="Arial" pitchFamily="34" charset="0"/>
                <a:ea typeface="ＭＳ Ｐゴシック" charset="-128"/>
              </a:rPr>
              <a:t>the position of the triangle at the start of frame, or t equals zero, and at the end of frame, t equals one.</a:t>
            </a:r>
          </a:p>
          <a:p>
            <a:endParaRPr lang="fi-FI" baseline="0" dirty="0" smtClean="0">
              <a:latin typeface="Arial" pitchFamily="34" charset="0"/>
              <a:ea typeface="ＭＳ Ｐゴシック" charset="-128"/>
            </a:endParaRPr>
          </a:p>
          <a:p>
            <a:r>
              <a:rPr lang="fi-FI" dirty="0" smtClean="0">
                <a:latin typeface="Arial" pitchFamily="34" charset="0"/>
                <a:ea typeface="ＭＳ Ｐゴシック" charset="-128"/>
              </a:rPr>
              <a:t>Again, to simplify things, the triangle doesn’t rotate or change its shape during the frame,</a:t>
            </a:r>
            <a:r>
              <a:rPr lang="fi-FI" baseline="0" dirty="0" smtClean="0">
                <a:latin typeface="Arial" pitchFamily="34" charset="0"/>
                <a:ea typeface="ＭＳ Ｐゴシック" charset="-128"/>
              </a:rPr>
              <a:t> or even move in perspective, but all of those can of course happen in a real setting.</a:t>
            </a:r>
          </a:p>
          <a:p>
            <a:endParaRPr lang="fi-FI" baseline="0" dirty="0" smtClean="0">
              <a:latin typeface="Arial" pitchFamily="34" charset="0"/>
              <a:ea typeface="ＭＳ Ｐゴシック" charset="-128"/>
            </a:endParaRPr>
          </a:p>
          <a:p>
            <a:r>
              <a:rPr lang="fi-FI" baseline="0" dirty="0" smtClean="0">
                <a:latin typeface="Arial" pitchFamily="34" charset="0"/>
                <a:ea typeface="ＭＳ Ｐゴシック" charset="-128"/>
              </a:rPr>
              <a:t>We make the assumption that the motion of vertices is affine in world space. This is the most common way of describing motion.</a:t>
            </a:r>
          </a:p>
          <a:p>
            <a:endParaRPr lang="fi-FI" baseline="0" dirty="0" smtClean="0">
              <a:latin typeface="Arial" pitchFamily="34" charset="0"/>
              <a:ea typeface="ＭＳ Ｐゴシック" charset="-128"/>
            </a:endParaRPr>
          </a:p>
        </p:txBody>
      </p:sp>
      <p:sp>
        <p:nvSpPr>
          <p:cNvPr id="30724" name="Slide Number Placeholder 3"/>
          <p:cNvSpPr>
            <a:spLocks noGrp="1"/>
          </p:cNvSpPr>
          <p:nvPr>
            <p:ph type="sldNum" sz="quarter" idx="5"/>
          </p:nvPr>
        </p:nvSpPr>
        <p:spPr>
          <a:noFill/>
        </p:spPr>
        <p:txBody>
          <a:bodyPr/>
          <a:lstStyle/>
          <a:p>
            <a:fld id="{E3AD8C4A-CEE1-4E47-845D-FCFA6024464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fi-FI" dirty="0" smtClean="0">
                <a:latin typeface="Arial" pitchFamily="34" charset="0"/>
                <a:ea typeface="ＭＳ Ｐゴシック" charset="-128"/>
              </a:rPr>
              <a:t>Here’s what kind of result we would expect from this input</a:t>
            </a:r>
            <a:r>
              <a:rPr lang="fi-FI" baseline="0" dirty="0" smtClean="0">
                <a:latin typeface="Arial" pitchFamily="34" charset="0"/>
                <a:ea typeface="ＭＳ Ｐゴシック" charset="-128"/>
              </a:rPr>
              <a:t>.</a:t>
            </a:r>
          </a:p>
          <a:p>
            <a:endParaRPr lang="en-US" dirty="0" smtClean="0">
              <a:latin typeface="Arial" pitchFamily="34" charset="0"/>
              <a:ea typeface="ＭＳ Ｐゴシック" charset="-128"/>
            </a:endParaRPr>
          </a:p>
        </p:txBody>
      </p:sp>
      <p:sp>
        <p:nvSpPr>
          <p:cNvPr id="31748" name="Slide Number Placeholder 3"/>
          <p:cNvSpPr>
            <a:spLocks noGrp="1"/>
          </p:cNvSpPr>
          <p:nvPr>
            <p:ph type="sldNum" sz="quarter" idx="5"/>
          </p:nvPr>
        </p:nvSpPr>
        <p:spPr>
          <a:noFill/>
        </p:spPr>
        <p:txBody>
          <a:bodyPr/>
          <a:lstStyle/>
          <a:p>
            <a:fld id="{465FCC8E-E64F-4476-97EB-1BE786C8A7D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Logo-Right.png"/>
          <p:cNvPicPr>
            <a:picLocks noChangeAspect="1"/>
          </p:cNvPicPr>
          <p:nvPr userDrawn="1"/>
        </p:nvPicPr>
        <p:blipFill>
          <a:blip r:embed="rId2"/>
          <a:srcRect/>
          <a:stretch>
            <a:fillRect/>
          </a:stretch>
        </p:blipFill>
        <p:spPr bwMode="auto">
          <a:xfrm>
            <a:off x="76200" y="3432175"/>
            <a:ext cx="2133600" cy="606425"/>
          </a:xfrm>
          <a:prstGeom prst="rect">
            <a:avLst/>
          </a:prstGeom>
          <a:noFill/>
          <a:ln w="9525">
            <a:noFill/>
            <a:miter lim="800000"/>
            <a:headEnd/>
            <a:tailEnd/>
          </a:ln>
        </p:spPr>
      </p:pic>
      <p:sp>
        <p:nvSpPr>
          <p:cNvPr id="44034" name="Rectangle 2"/>
          <p:cNvSpPr>
            <a:spLocks noGrp="1" noChangeArrowheads="1"/>
          </p:cNvSpPr>
          <p:nvPr>
            <p:ph type="ctrTitle"/>
          </p:nvPr>
        </p:nvSpPr>
        <p:spPr>
          <a:xfrm>
            <a:off x="294642" y="838200"/>
            <a:ext cx="6746015" cy="946683"/>
          </a:xfrm>
        </p:spPr>
        <p:txBody>
          <a:bodyPr/>
          <a:lstStyle>
            <a:lvl1pPr algn="ctr">
              <a:defRPr sz="3200">
                <a:solidFill>
                  <a:schemeClr val="bg2"/>
                </a:solidFill>
              </a:defRPr>
            </a:lvl1pPr>
          </a:lstStyle>
          <a:p>
            <a:r>
              <a:rPr lang="en-US" dirty="0"/>
              <a:t>Click to edit Master title style</a:t>
            </a:r>
          </a:p>
        </p:txBody>
      </p:sp>
      <p:sp>
        <p:nvSpPr>
          <p:cNvPr id="44035" name="Rectangle 3"/>
          <p:cNvSpPr>
            <a:spLocks noGrp="1" noChangeArrowheads="1"/>
          </p:cNvSpPr>
          <p:nvPr>
            <p:ph type="subTitle" idx="1"/>
          </p:nvPr>
        </p:nvSpPr>
        <p:spPr>
          <a:xfrm>
            <a:off x="297181" y="1981200"/>
            <a:ext cx="6744970" cy="1680211"/>
          </a:xfrm>
        </p:spPr>
        <p:txBody>
          <a:bodyPr/>
          <a:lstStyle>
            <a:lvl1pPr marL="0" indent="0" algn="ctr">
              <a:buFontTx/>
              <a:buNone/>
              <a:defRPr>
                <a:solidFill>
                  <a:schemeClr val="tx1"/>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a:grpSpLocks/>
          </p:cNvGrpSpPr>
          <p:nvPr userDrawn="1"/>
        </p:nvGrpSpPr>
        <p:grpSpPr bwMode="auto">
          <a:xfrm>
            <a:off x="0" y="0"/>
            <a:ext cx="7315200" cy="647700"/>
            <a:chOff x="0" y="0"/>
            <a:chExt cx="7315200" cy="647700"/>
          </a:xfrm>
        </p:grpSpPr>
        <p:pic>
          <p:nvPicPr>
            <p:cNvPr id="5" name="Picture 4" descr="S11_SlideBack3.png"/>
            <p:cNvPicPr>
              <a:picLocks noChangeAspect="1"/>
            </p:cNvPicPr>
            <p:nvPr/>
          </p:nvPicPr>
          <p:blipFill>
            <a:blip r:embed="rId2"/>
            <a:srcRect b="84259"/>
            <a:stretch>
              <a:fillRect/>
            </a:stretch>
          </p:blipFill>
          <p:spPr bwMode="auto">
            <a:xfrm>
              <a:off x="0" y="0"/>
              <a:ext cx="7315200" cy="647700"/>
            </a:xfrm>
            <a:prstGeom prst="rect">
              <a:avLst/>
            </a:prstGeom>
            <a:noFill/>
            <a:ln w="9525">
              <a:noFill/>
              <a:miter lim="800000"/>
              <a:headEnd/>
              <a:tailEnd/>
            </a:ln>
          </p:spPr>
        </p:pic>
        <p:pic>
          <p:nvPicPr>
            <p:cNvPr id="6" name="Picture 5" descr="S11_LogoHor.png"/>
            <p:cNvPicPr>
              <a:picLocks noChangeAspect="1"/>
            </p:cNvPicPr>
            <p:nvPr/>
          </p:nvPicPr>
          <p:blipFill>
            <a:blip r:embed="rId3"/>
            <a:srcRect t="79630" r="54198"/>
            <a:stretch>
              <a:fillRect/>
            </a:stretch>
          </p:blipFill>
          <p:spPr bwMode="auto">
            <a:xfrm>
              <a:off x="5638800" y="40256"/>
              <a:ext cx="1584039" cy="493144"/>
            </a:xfrm>
            <a:prstGeom prst="rect">
              <a:avLst/>
            </a:prstGeom>
            <a:noFill/>
            <a:ln w="9525">
              <a:noFill/>
              <a:miter lim="800000"/>
              <a:headEnd/>
              <a:tailEnd/>
            </a:ln>
          </p:spPr>
        </p:pic>
      </p:grpSp>
      <p:sp>
        <p:nvSpPr>
          <p:cNvPr id="2" name="Title 1"/>
          <p:cNvSpPr>
            <a:spLocks noGrp="1"/>
          </p:cNvSpPr>
          <p:nvPr>
            <p:ph type="title"/>
          </p:nvPr>
        </p:nvSpPr>
        <p:spPr>
          <a:xfrm>
            <a:off x="152400" y="0"/>
            <a:ext cx="6721475" cy="5794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4475" y="762000"/>
            <a:ext cx="6731000" cy="321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grpSp>
        <p:nvGrpSpPr>
          <p:cNvPr id="5" name="Group 3"/>
          <p:cNvGrpSpPr>
            <a:grpSpLocks/>
          </p:cNvGrpSpPr>
          <p:nvPr userDrawn="1"/>
        </p:nvGrpSpPr>
        <p:grpSpPr bwMode="auto">
          <a:xfrm>
            <a:off x="0" y="0"/>
            <a:ext cx="7315200" cy="647700"/>
            <a:chOff x="0" y="0"/>
            <a:chExt cx="7315200" cy="647700"/>
          </a:xfrm>
        </p:grpSpPr>
        <p:pic>
          <p:nvPicPr>
            <p:cNvPr id="6" name="Picture 4" descr="S11_SlideBack3.png"/>
            <p:cNvPicPr>
              <a:picLocks noChangeAspect="1"/>
            </p:cNvPicPr>
            <p:nvPr/>
          </p:nvPicPr>
          <p:blipFill>
            <a:blip r:embed="rId2"/>
            <a:srcRect b="84259"/>
            <a:stretch>
              <a:fillRect/>
            </a:stretch>
          </p:blipFill>
          <p:spPr bwMode="auto">
            <a:xfrm>
              <a:off x="0" y="0"/>
              <a:ext cx="7315200" cy="647700"/>
            </a:xfrm>
            <a:prstGeom prst="rect">
              <a:avLst/>
            </a:prstGeom>
            <a:noFill/>
            <a:ln w="9525">
              <a:noFill/>
              <a:miter lim="800000"/>
              <a:headEnd/>
              <a:tailEnd/>
            </a:ln>
          </p:spPr>
        </p:pic>
        <p:pic>
          <p:nvPicPr>
            <p:cNvPr id="7" name="Picture 5" descr="S11_LogoHor.png"/>
            <p:cNvPicPr>
              <a:picLocks noChangeAspect="1"/>
            </p:cNvPicPr>
            <p:nvPr/>
          </p:nvPicPr>
          <p:blipFill>
            <a:blip r:embed="rId3"/>
            <a:srcRect t="79630" r="54198"/>
            <a:stretch>
              <a:fillRect/>
            </a:stretch>
          </p:blipFill>
          <p:spPr bwMode="auto">
            <a:xfrm>
              <a:off x="5638800" y="40256"/>
              <a:ext cx="1584039" cy="493144"/>
            </a:xfrm>
            <a:prstGeom prst="rect">
              <a:avLst/>
            </a:prstGeom>
            <a:noFill/>
            <a:ln w="9525">
              <a:noFill/>
              <a:miter lim="800000"/>
              <a:headEnd/>
              <a:tailEnd/>
            </a:ln>
          </p:spPr>
        </p:pic>
      </p:grpSp>
      <p:sp>
        <p:nvSpPr>
          <p:cNvPr id="2" name="Title 1"/>
          <p:cNvSpPr>
            <a:spLocks noGrp="1"/>
          </p:cNvSpPr>
          <p:nvPr>
            <p:ph type="title"/>
          </p:nvPr>
        </p:nvSpPr>
        <p:spPr>
          <a:xfrm>
            <a:off x="152400" y="0"/>
            <a:ext cx="6722110" cy="57912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43841" y="762000"/>
            <a:ext cx="330454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70301" y="762000"/>
            <a:ext cx="330581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44475" y="106363"/>
            <a:ext cx="6721475" cy="579437"/>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244475" y="914400"/>
            <a:ext cx="6731000" cy="3063875"/>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rtl="0" eaLnBrk="0" fontAlgn="base" hangingPunct="0">
        <a:spcBef>
          <a:spcPct val="0"/>
        </a:spcBef>
        <a:spcAft>
          <a:spcPct val="0"/>
        </a:spcAft>
        <a:defRPr sz="3000" b="1">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chemeClr val="bg2"/>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chemeClr val="bg2"/>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chemeClr val="bg2"/>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chemeClr val="bg2"/>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rgbClr val="0C569E"/>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rgbClr val="0C569E"/>
        </a:buClr>
        <a:buSzPct val="110000"/>
        <a:buFont typeface="Arial" pitchFamily="34"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rgbClr val="0C569E"/>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rgbClr val="0C569E"/>
        </a:buClr>
        <a:buSzPct val="110000"/>
        <a:buFont typeface="Arial" pitchFamily="34"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rgbClr val="0C569E"/>
        </a:buClr>
        <a:buSzPct val="110000"/>
        <a:buFont typeface="Arial" pitchFamily="34"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57200" y="609600"/>
            <a:ext cx="6345238" cy="966788"/>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900" dirty="0" smtClean="0">
                <a:solidFill>
                  <a:schemeClr val="bg2"/>
                </a:solidFill>
                <a:effectLst>
                  <a:outerShdw blurRad="50800" dist="38100" dir="2700000" algn="tl" rotWithShape="0">
                    <a:schemeClr val="accent4">
                      <a:alpha val="43000"/>
                    </a:schemeClr>
                  </a:outerShdw>
                </a:effectLst>
                <a:latin typeface="Arial Bold" charset="0"/>
              </a:rPr>
              <a:t>Clipless Dual-Space Bounds for Faster Stochastic Rasterization</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075" name="Text Box 10"/>
          <p:cNvSpPr txBox="1">
            <a:spLocks noChangeArrowheads="1"/>
          </p:cNvSpPr>
          <p:nvPr/>
        </p:nvSpPr>
        <p:spPr bwMode="auto">
          <a:xfrm>
            <a:off x="533400" y="1976438"/>
            <a:ext cx="6343650" cy="766762"/>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fi-FI" sz="1800" dirty="0" smtClean="0">
                <a:effectLst>
                  <a:outerShdw blurRad="50800" dist="38100" dir="2700000" algn="tl" rotWithShape="0">
                    <a:schemeClr val="accent4">
                      <a:alpha val="43000"/>
                    </a:schemeClr>
                  </a:outerShdw>
                </a:effectLst>
              </a:rPr>
              <a:t>Samuli Laine   Timo Aila   Tero Karras   Jaakko Lehtinen</a:t>
            </a:r>
          </a:p>
          <a:p>
            <a:pPr algn="ctr" eaLnBrk="1" hangingPunct="1">
              <a:spcBef>
                <a:spcPct val="50000"/>
              </a:spcBef>
              <a:defRPr/>
            </a:pPr>
            <a:r>
              <a:rPr lang="fi-FI" sz="1800" dirty="0" smtClean="0">
                <a:effectLst>
                  <a:outerShdw blurRad="50800" dist="38100" dir="2700000" algn="tl" rotWithShape="0">
                    <a:schemeClr val="accent4">
                      <a:alpha val="43000"/>
                    </a:schemeClr>
                  </a:outerShdw>
                </a:effectLst>
              </a:rPr>
              <a:t>NVIDIA Research</a:t>
            </a:r>
            <a:endParaRPr lang="en-US" sz="1800" dirty="0">
              <a:effectLst>
                <a:outerShdw blurRad="50800" dist="38100" dir="2700000" algn="tl" rotWithShape="0">
                  <a:schemeClr val="accent4">
                    <a:alpha val="43000"/>
                  </a:schemeClr>
                </a:outerShdw>
              </a:effectLst>
            </a:endParaRPr>
          </a:p>
        </p:txBody>
      </p:sp>
      <p:pic>
        <p:nvPicPr>
          <p:cNvPr id="5124" name="Picture 4" descr="nvidia-logo.png"/>
          <p:cNvPicPr>
            <a:picLocks noChangeAspect="1"/>
          </p:cNvPicPr>
          <p:nvPr/>
        </p:nvPicPr>
        <p:blipFill>
          <a:blip r:embed="rId3"/>
          <a:srcRect/>
          <a:stretch>
            <a:fillRect/>
          </a:stretch>
        </p:blipFill>
        <p:spPr bwMode="auto">
          <a:xfrm>
            <a:off x="6096000" y="3124200"/>
            <a:ext cx="11430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9600" y="762000"/>
            <a:ext cx="6400800" cy="457200"/>
          </a:xfrm>
          <a:prstGeom prst="rect">
            <a:avLst/>
          </a:prstGeom>
          <a:solidFill>
            <a:srgbClr val="00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339"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smtClean="0">
                <a:solidFill>
                  <a:schemeClr val="bg2"/>
                </a:solidFill>
                <a:effectLst>
                  <a:outerShdw blurRad="50800" dist="38100" dir="2700000" algn="tl" rotWithShape="0">
                    <a:schemeClr val="accent4">
                      <a:alpha val="43000"/>
                    </a:schemeClr>
                  </a:outerShdw>
                </a:effectLst>
                <a:latin typeface="Arial Bold" charset="0"/>
              </a:rPr>
              <a:t>Accumulation Buffer </a:t>
            </a:r>
            <a:r>
              <a:rPr lang="en-US" sz="1800" smtClean="0">
                <a:solidFill>
                  <a:schemeClr val="bg2"/>
                </a:solidFill>
                <a:effectLst>
                  <a:outerShdw blurRad="50800" dist="38100" dir="2700000" algn="tl" rotWithShape="0">
                    <a:schemeClr val="accent4">
                      <a:alpha val="43000"/>
                    </a:schemeClr>
                  </a:outerShdw>
                </a:effectLst>
                <a:latin typeface="+mn-lt"/>
              </a:rPr>
              <a:t>[Haeberli ‘90]</a:t>
            </a:r>
            <a:endParaRPr lang="en-US" dirty="0">
              <a:solidFill>
                <a:schemeClr val="bg2"/>
              </a:solidFill>
              <a:effectLst>
                <a:outerShdw blurRad="50800" dist="38100" dir="2700000" algn="tl" rotWithShape="0">
                  <a:schemeClr val="accent4">
                    <a:alpha val="43000"/>
                  </a:schemeClr>
                </a:outerShdw>
              </a:effectLst>
              <a:latin typeface="+mn-lt"/>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Freeform 36"/>
          <p:cNvSpPr/>
          <p:nvPr/>
        </p:nvSpPr>
        <p:spPr>
          <a:xfrm>
            <a:off x="15240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50000"/>
                </a:schemeClr>
              </a:gs>
              <a:gs pos="100000">
                <a:schemeClr val="accent1">
                  <a:tint val="50000"/>
                  <a:shade val="100000"/>
                  <a:satMod val="350000"/>
                  <a:alpha val="51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Freeform 37"/>
          <p:cNvSpPr/>
          <p:nvPr/>
        </p:nvSpPr>
        <p:spPr>
          <a:xfrm>
            <a:off x="25146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50000"/>
                </a:schemeClr>
              </a:gs>
              <a:gs pos="100000">
                <a:schemeClr val="accent1">
                  <a:tint val="50000"/>
                  <a:shade val="100000"/>
                  <a:satMod val="350000"/>
                  <a:alpha val="51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Freeform 49"/>
          <p:cNvSpPr/>
          <p:nvPr/>
        </p:nvSpPr>
        <p:spPr>
          <a:xfrm>
            <a:off x="3505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50000"/>
                </a:schemeClr>
              </a:gs>
              <a:gs pos="100000">
                <a:schemeClr val="accent1">
                  <a:tint val="50000"/>
                  <a:shade val="100000"/>
                  <a:satMod val="350000"/>
                  <a:alpha val="51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Freeform 50"/>
          <p:cNvSpPr/>
          <p:nvPr/>
        </p:nvSpPr>
        <p:spPr>
          <a:xfrm>
            <a:off x="44958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50000"/>
                </a:schemeClr>
              </a:gs>
              <a:gs pos="100000">
                <a:schemeClr val="accent1">
                  <a:tint val="50000"/>
                  <a:shade val="100000"/>
                  <a:satMod val="350000"/>
                  <a:alpha val="51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1371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29718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4572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a:off x="6172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1371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6172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9718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457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9600" y="762000"/>
            <a:ext cx="6400800" cy="457200"/>
          </a:xfrm>
          <a:prstGeom prst="rect">
            <a:avLst/>
          </a:prstGeom>
          <a:solidFill>
            <a:srgbClr val="00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3"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a:solidFill>
                  <a:srgbClr val="000000"/>
                </a:solidFill>
                <a:latin typeface="Times New Roman" pitchFamily="18" charset="0"/>
                <a:cs typeface="Times New Roman" pitchFamily="18" charset="0"/>
              </a:rPr>
              <a:t>t</a:t>
            </a:r>
            <a:endParaRPr lang="en-US" sz="3200"/>
          </a:p>
        </p:txBody>
      </p: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a:solidFill>
                  <a:schemeClr val="bg2"/>
                </a:solidFill>
                <a:effectLst>
                  <a:outerShdw blurRad="50800" dist="38100" dir="2700000" algn="tl" rotWithShape="0">
                    <a:schemeClr val="accent4">
                      <a:alpha val="43000"/>
                    </a:schemeClr>
                  </a:outerShdw>
                </a:effectLst>
                <a:latin typeface="Arial Bold" charset="0"/>
              </a:rPr>
              <a:t>InterleaveUVT </a:t>
            </a:r>
            <a:r>
              <a:rPr lang="en-US" sz="1800" smtClean="0">
                <a:solidFill>
                  <a:schemeClr val="bg2"/>
                </a:solidFill>
                <a:effectLst>
                  <a:outerShdw blurRad="50800" dist="38100" dir="2700000" algn="tl" rotWithShape="0">
                    <a:schemeClr val="accent4">
                      <a:alpha val="43000"/>
                    </a:schemeClr>
                  </a:outerShdw>
                </a:effectLst>
              </a:rPr>
              <a:t>[Fatahalian ‘09]</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762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1143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1524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p:nvSpPr>
        <p:spPr>
          <a:xfrm>
            <a:off x="1905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2362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a:off x="2743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3124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3505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3962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4343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4724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5105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a:off x="5562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943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6324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6705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76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Freeform 45"/>
          <p:cNvSpPr/>
          <p:nvPr/>
        </p:nvSpPr>
        <p:spPr>
          <a:xfrm>
            <a:off x="1171575" y="1836738"/>
            <a:ext cx="1020763"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Freeform 57"/>
          <p:cNvSpPr/>
          <p:nvPr/>
        </p:nvSpPr>
        <p:spPr>
          <a:xfrm>
            <a:off x="1643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Freeform 58"/>
          <p:cNvSpPr/>
          <p:nvPr/>
        </p:nvSpPr>
        <p:spPr>
          <a:xfrm>
            <a:off x="140493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Freeform 63"/>
          <p:cNvSpPr/>
          <p:nvPr/>
        </p:nvSpPr>
        <p:spPr>
          <a:xfrm>
            <a:off x="19351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Freeform 64"/>
          <p:cNvSpPr/>
          <p:nvPr/>
        </p:nvSpPr>
        <p:spPr>
          <a:xfrm>
            <a:off x="2171700" y="1836738"/>
            <a:ext cx="1020763"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Freeform 65"/>
          <p:cNvSpPr/>
          <p:nvPr/>
        </p:nvSpPr>
        <p:spPr>
          <a:xfrm>
            <a:off x="264318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Freeform 66"/>
          <p:cNvSpPr/>
          <p:nvPr/>
        </p:nvSpPr>
        <p:spPr>
          <a:xfrm>
            <a:off x="2405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Freeform 67"/>
          <p:cNvSpPr/>
          <p:nvPr/>
        </p:nvSpPr>
        <p:spPr>
          <a:xfrm>
            <a:off x="293528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Freeform 68"/>
          <p:cNvSpPr/>
          <p:nvPr/>
        </p:nvSpPr>
        <p:spPr>
          <a:xfrm>
            <a:off x="3167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Freeform 69"/>
          <p:cNvSpPr/>
          <p:nvPr/>
        </p:nvSpPr>
        <p:spPr>
          <a:xfrm>
            <a:off x="36401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Freeform 70"/>
          <p:cNvSpPr/>
          <p:nvPr/>
        </p:nvSpPr>
        <p:spPr>
          <a:xfrm>
            <a:off x="3402013"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Freeform 71"/>
          <p:cNvSpPr/>
          <p:nvPr/>
        </p:nvSpPr>
        <p:spPr>
          <a:xfrm>
            <a:off x="39322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Freeform 80"/>
          <p:cNvSpPr/>
          <p:nvPr/>
        </p:nvSpPr>
        <p:spPr>
          <a:xfrm>
            <a:off x="41576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 name="Freeform 81"/>
          <p:cNvSpPr/>
          <p:nvPr/>
        </p:nvSpPr>
        <p:spPr>
          <a:xfrm>
            <a:off x="46307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Freeform 82"/>
          <p:cNvSpPr/>
          <p:nvPr/>
        </p:nvSpPr>
        <p:spPr>
          <a:xfrm>
            <a:off x="4392613"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4" name="Freeform 83"/>
          <p:cNvSpPr/>
          <p:nvPr/>
        </p:nvSpPr>
        <p:spPr>
          <a:xfrm>
            <a:off x="49228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Rectangle 84"/>
          <p:cNvSpPr/>
          <p:nvPr/>
        </p:nvSpPr>
        <p:spPr>
          <a:xfrm>
            <a:off x="1143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6" name="Rectangle 85"/>
          <p:cNvSpPr/>
          <p:nvPr/>
        </p:nvSpPr>
        <p:spPr>
          <a:xfrm>
            <a:off x="1524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Rectangle 86"/>
          <p:cNvSpPr/>
          <p:nvPr/>
        </p:nvSpPr>
        <p:spPr>
          <a:xfrm>
            <a:off x="1905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Rectangle 87"/>
          <p:cNvSpPr/>
          <p:nvPr/>
        </p:nvSpPr>
        <p:spPr>
          <a:xfrm>
            <a:off x="2362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Rectangle 88"/>
          <p:cNvSpPr/>
          <p:nvPr/>
        </p:nvSpPr>
        <p:spPr>
          <a:xfrm>
            <a:off x="2743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 name="Rectangle 89"/>
          <p:cNvSpPr/>
          <p:nvPr/>
        </p:nvSpPr>
        <p:spPr>
          <a:xfrm>
            <a:off x="3124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1" name="Rectangle 90"/>
          <p:cNvSpPr/>
          <p:nvPr/>
        </p:nvSpPr>
        <p:spPr>
          <a:xfrm>
            <a:off x="3505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 name="Rectangle 91"/>
          <p:cNvSpPr/>
          <p:nvPr/>
        </p:nvSpPr>
        <p:spPr>
          <a:xfrm>
            <a:off x="3962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3" name="Rectangle 92"/>
          <p:cNvSpPr/>
          <p:nvPr/>
        </p:nvSpPr>
        <p:spPr>
          <a:xfrm>
            <a:off x="4343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Rectangle 93"/>
          <p:cNvSpPr/>
          <p:nvPr/>
        </p:nvSpPr>
        <p:spPr>
          <a:xfrm>
            <a:off x="4724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Rectangle 94"/>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Rectangle 95"/>
          <p:cNvSpPr/>
          <p:nvPr/>
        </p:nvSpPr>
        <p:spPr>
          <a:xfrm>
            <a:off x="5562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Rectangle 96"/>
          <p:cNvSpPr/>
          <p:nvPr/>
        </p:nvSpPr>
        <p:spPr>
          <a:xfrm>
            <a:off x="5943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Rectangle 97"/>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9" name="Rectangle 98"/>
          <p:cNvSpPr/>
          <p:nvPr/>
        </p:nvSpPr>
        <p:spPr>
          <a:xfrm>
            <a:off x="6705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9600" y="762000"/>
            <a:ext cx="6400800" cy="457200"/>
          </a:xfrm>
          <a:prstGeom prst="rect">
            <a:avLst/>
          </a:prstGeom>
          <a:solidFill>
            <a:srgbClr val="00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87"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a:solidFill>
                  <a:srgbClr val="000000"/>
                </a:solidFill>
                <a:latin typeface="Times New Roman" pitchFamily="18" charset="0"/>
                <a:cs typeface="Times New Roman" pitchFamily="18" charset="0"/>
              </a:rPr>
              <a:t>t</a:t>
            </a:r>
            <a:endParaRPr lang="en-US" sz="3200"/>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762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1143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1524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p:nvSpPr>
        <p:spPr>
          <a:xfrm>
            <a:off x="1905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2362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a:off x="2743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3124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3505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3962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4343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4724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5105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a:off x="5562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943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6324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6705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76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Freeform 45"/>
          <p:cNvSpPr/>
          <p:nvPr/>
        </p:nvSpPr>
        <p:spPr>
          <a:xfrm>
            <a:off x="1171575" y="1836738"/>
            <a:ext cx="1020763"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Freeform 57"/>
          <p:cNvSpPr/>
          <p:nvPr/>
        </p:nvSpPr>
        <p:spPr>
          <a:xfrm>
            <a:off x="1643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Freeform 58"/>
          <p:cNvSpPr/>
          <p:nvPr/>
        </p:nvSpPr>
        <p:spPr>
          <a:xfrm>
            <a:off x="140493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Freeform 63"/>
          <p:cNvSpPr/>
          <p:nvPr/>
        </p:nvSpPr>
        <p:spPr>
          <a:xfrm>
            <a:off x="19351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Freeform 64"/>
          <p:cNvSpPr/>
          <p:nvPr/>
        </p:nvSpPr>
        <p:spPr>
          <a:xfrm>
            <a:off x="2171700" y="1836738"/>
            <a:ext cx="1020763"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Freeform 65"/>
          <p:cNvSpPr/>
          <p:nvPr/>
        </p:nvSpPr>
        <p:spPr>
          <a:xfrm>
            <a:off x="264318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Freeform 66"/>
          <p:cNvSpPr/>
          <p:nvPr/>
        </p:nvSpPr>
        <p:spPr>
          <a:xfrm>
            <a:off x="2405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Freeform 67"/>
          <p:cNvSpPr/>
          <p:nvPr/>
        </p:nvSpPr>
        <p:spPr>
          <a:xfrm>
            <a:off x="293528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Freeform 68"/>
          <p:cNvSpPr/>
          <p:nvPr/>
        </p:nvSpPr>
        <p:spPr>
          <a:xfrm>
            <a:off x="3167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Freeform 69"/>
          <p:cNvSpPr/>
          <p:nvPr/>
        </p:nvSpPr>
        <p:spPr>
          <a:xfrm>
            <a:off x="36401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Freeform 70"/>
          <p:cNvSpPr/>
          <p:nvPr/>
        </p:nvSpPr>
        <p:spPr>
          <a:xfrm>
            <a:off x="3402013"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Freeform 71"/>
          <p:cNvSpPr/>
          <p:nvPr/>
        </p:nvSpPr>
        <p:spPr>
          <a:xfrm>
            <a:off x="39322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Freeform 80"/>
          <p:cNvSpPr/>
          <p:nvPr/>
        </p:nvSpPr>
        <p:spPr>
          <a:xfrm>
            <a:off x="41576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 name="Freeform 81"/>
          <p:cNvSpPr/>
          <p:nvPr/>
        </p:nvSpPr>
        <p:spPr>
          <a:xfrm>
            <a:off x="46307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Freeform 82"/>
          <p:cNvSpPr/>
          <p:nvPr/>
        </p:nvSpPr>
        <p:spPr>
          <a:xfrm>
            <a:off x="4392613"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4" name="Freeform 83"/>
          <p:cNvSpPr/>
          <p:nvPr/>
        </p:nvSpPr>
        <p:spPr>
          <a:xfrm>
            <a:off x="49228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Rectangle 88"/>
          <p:cNvSpPr/>
          <p:nvPr/>
        </p:nvSpPr>
        <p:spPr>
          <a:xfrm>
            <a:off x="2743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Rectangle 94"/>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Rectangle 97"/>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 name="Straight Connector 54"/>
          <p:cNvCxnSpPr>
            <a:endCxn id="45" idx="2"/>
          </p:cNvCxnSpPr>
          <p:nvPr/>
        </p:nvCxnSpPr>
        <p:spPr>
          <a:xfrm rot="10800000">
            <a:off x="800100" y="1219200"/>
            <a:ext cx="1457325" cy="14224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89" idx="2"/>
          </p:cNvCxnSpPr>
          <p:nvPr/>
        </p:nvCxnSpPr>
        <p:spPr>
          <a:xfrm rot="5400000" flipH="1" flipV="1">
            <a:off x="1811337" y="1674813"/>
            <a:ext cx="1425575" cy="5143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95" idx="2"/>
          </p:cNvCxnSpPr>
          <p:nvPr/>
        </p:nvCxnSpPr>
        <p:spPr>
          <a:xfrm flipV="1">
            <a:off x="2270125" y="1219200"/>
            <a:ext cx="2873375" cy="143192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endCxn id="98" idx="2"/>
          </p:cNvCxnSpPr>
          <p:nvPr/>
        </p:nvCxnSpPr>
        <p:spPr>
          <a:xfrm flipV="1">
            <a:off x="2260600" y="1219200"/>
            <a:ext cx="4102100" cy="14287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flipV="1">
            <a:off x="2227263" y="2611438"/>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a:solidFill>
                  <a:schemeClr val="bg2"/>
                </a:solidFill>
                <a:effectLst>
                  <a:outerShdw blurRad="50800" dist="38100" dir="2700000" algn="tl" rotWithShape="0">
                    <a:schemeClr val="accent4">
                      <a:alpha val="43000"/>
                    </a:schemeClr>
                  </a:outerShdw>
                </a:effectLst>
                <a:latin typeface="Arial Bold" charset="0"/>
              </a:rPr>
              <a:t>InterleaveUVT </a:t>
            </a:r>
            <a:r>
              <a:rPr lang="en-US" sz="1800" smtClean="0">
                <a:solidFill>
                  <a:schemeClr val="bg2"/>
                </a:solidFill>
                <a:effectLst>
                  <a:outerShdw blurRad="50800" dist="38100" dir="2700000" algn="tl" rotWithShape="0">
                    <a:schemeClr val="accent4">
                      <a:alpha val="43000"/>
                    </a:schemeClr>
                  </a:outerShdw>
                </a:effectLst>
              </a:rPr>
              <a:t>[Fatahalian ‘09]</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Tree>
  </p:cSld>
  <p:clrMapOvr>
    <a:masterClrMapping/>
  </p:clrMapOvr>
  <p:transition spd="med"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9600" y="762000"/>
            <a:ext cx="6400800" cy="457200"/>
          </a:xfrm>
          <a:prstGeom prst="rect">
            <a:avLst/>
          </a:prstGeom>
          <a:solidFill>
            <a:srgbClr val="00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1"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a:solidFill>
                  <a:srgbClr val="000000"/>
                </a:solidFill>
                <a:latin typeface="Times New Roman" pitchFamily="18" charset="0"/>
                <a:cs typeface="Times New Roman" pitchFamily="18" charset="0"/>
              </a:rPr>
              <a:t>t</a:t>
            </a:r>
            <a:endParaRPr lang="en-US" sz="3200"/>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762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1143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1524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p:nvSpPr>
        <p:spPr>
          <a:xfrm>
            <a:off x="1905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2362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a:off x="2743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3124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3505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3962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4343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4724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5105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a:off x="5562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943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6324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6705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1143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Freeform 45"/>
          <p:cNvSpPr/>
          <p:nvPr/>
        </p:nvSpPr>
        <p:spPr>
          <a:xfrm>
            <a:off x="1171575" y="1836738"/>
            <a:ext cx="1020763"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Freeform 57"/>
          <p:cNvSpPr/>
          <p:nvPr/>
        </p:nvSpPr>
        <p:spPr>
          <a:xfrm>
            <a:off x="1643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Freeform 58"/>
          <p:cNvSpPr/>
          <p:nvPr/>
        </p:nvSpPr>
        <p:spPr>
          <a:xfrm>
            <a:off x="140493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Freeform 63"/>
          <p:cNvSpPr/>
          <p:nvPr/>
        </p:nvSpPr>
        <p:spPr>
          <a:xfrm>
            <a:off x="19351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Freeform 64"/>
          <p:cNvSpPr/>
          <p:nvPr/>
        </p:nvSpPr>
        <p:spPr>
          <a:xfrm>
            <a:off x="2171700" y="1836738"/>
            <a:ext cx="1020763"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Freeform 65"/>
          <p:cNvSpPr/>
          <p:nvPr/>
        </p:nvSpPr>
        <p:spPr>
          <a:xfrm>
            <a:off x="264318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Freeform 66"/>
          <p:cNvSpPr/>
          <p:nvPr/>
        </p:nvSpPr>
        <p:spPr>
          <a:xfrm>
            <a:off x="2405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Freeform 67"/>
          <p:cNvSpPr/>
          <p:nvPr/>
        </p:nvSpPr>
        <p:spPr>
          <a:xfrm>
            <a:off x="293528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Freeform 68"/>
          <p:cNvSpPr/>
          <p:nvPr/>
        </p:nvSpPr>
        <p:spPr>
          <a:xfrm>
            <a:off x="3167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Freeform 69"/>
          <p:cNvSpPr/>
          <p:nvPr/>
        </p:nvSpPr>
        <p:spPr>
          <a:xfrm>
            <a:off x="36401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Freeform 70"/>
          <p:cNvSpPr/>
          <p:nvPr/>
        </p:nvSpPr>
        <p:spPr>
          <a:xfrm>
            <a:off x="3402013"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Freeform 71"/>
          <p:cNvSpPr/>
          <p:nvPr/>
        </p:nvSpPr>
        <p:spPr>
          <a:xfrm>
            <a:off x="39322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Freeform 80"/>
          <p:cNvSpPr/>
          <p:nvPr/>
        </p:nvSpPr>
        <p:spPr>
          <a:xfrm>
            <a:off x="41576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 name="Freeform 81"/>
          <p:cNvSpPr/>
          <p:nvPr/>
        </p:nvSpPr>
        <p:spPr>
          <a:xfrm>
            <a:off x="46307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Freeform 82"/>
          <p:cNvSpPr/>
          <p:nvPr/>
        </p:nvSpPr>
        <p:spPr>
          <a:xfrm>
            <a:off x="4392613"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4" name="Freeform 83"/>
          <p:cNvSpPr/>
          <p:nvPr/>
        </p:nvSpPr>
        <p:spPr>
          <a:xfrm>
            <a:off x="49228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Rectangle 88"/>
          <p:cNvSpPr/>
          <p:nvPr/>
        </p:nvSpPr>
        <p:spPr>
          <a:xfrm>
            <a:off x="3124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Rectangle 94"/>
          <p:cNvSpPr/>
          <p:nvPr/>
        </p:nvSpPr>
        <p:spPr>
          <a:xfrm>
            <a:off x="4343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Rectangle 97"/>
          <p:cNvSpPr/>
          <p:nvPr/>
        </p:nvSpPr>
        <p:spPr>
          <a:xfrm>
            <a:off x="6705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 name="Straight Connector 54"/>
          <p:cNvCxnSpPr>
            <a:endCxn id="45" idx="2"/>
          </p:cNvCxnSpPr>
          <p:nvPr/>
        </p:nvCxnSpPr>
        <p:spPr>
          <a:xfrm rot="16200000" flipV="1">
            <a:off x="1036638" y="1363662"/>
            <a:ext cx="1430338" cy="1141414"/>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89" idx="2"/>
          </p:cNvCxnSpPr>
          <p:nvPr/>
        </p:nvCxnSpPr>
        <p:spPr>
          <a:xfrm rot="5400000" flipH="1" flipV="1">
            <a:off x="2030412" y="1520826"/>
            <a:ext cx="1433513" cy="830262"/>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95" idx="2"/>
          </p:cNvCxnSpPr>
          <p:nvPr/>
        </p:nvCxnSpPr>
        <p:spPr>
          <a:xfrm flipV="1">
            <a:off x="2335213" y="1219200"/>
            <a:ext cx="2046287" cy="1439863"/>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endCxn id="98" idx="2"/>
          </p:cNvCxnSpPr>
          <p:nvPr/>
        </p:nvCxnSpPr>
        <p:spPr>
          <a:xfrm flipV="1">
            <a:off x="2325688" y="1219200"/>
            <a:ext cx="4418012" cy="143668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flipV="1">
            <a:off x="2297113" y="2622550"/>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a:solidFill>
                  <a:schemeClr val="bg2"/>
                </a:solidFill>
                <a:effectLst>
                  <a:outerShdw blurRad="50800" dist="38100" dir="2700000" algn="tl" rotWithShape="0">
                    <a:schemeClr val="accent4">
                      <a:alpha val="43000"/>
                    </a:schemeClr>
                  </a:outerShdw>
                </a:effectLst>
                <a:latin typeface="Arial Bold" charset="0"/>
              </a:rPr>
              <a:t>InterleaveUVT </a:t>
            </a:r>
            <a:r>
              <a:rPr lang="en-US" sz="1800" smtClean="0">
                <a:solidFill>
                  <a:schemeClr val="bg2"/>
                </a:solidFill>
                <a:effectLst>
                  <a:outerShdw blurRad="50800" dist="38100" dir="2700000" algn="tl" rotWithShape="0">
                    <a:schemeClr val="accent4">
                      <a:alpha val="43000"/>
                    </a:schemeClr>
                  </a:outerShdw>
                </a:effectLst>
              </a:rPr>
              <a:t>[Fatahalian ‘09]</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Tree>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09600" y="762000"/>
            <a:ext cx="6400800" cy="457200"/>
          </a:xfrm>
          <a:prstGeom prst="rect">
            <a:avLst/>
          </a:prstGeom>
          <a:solidFill>
            <a:srgbClr val="00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5"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a:solidFill>
                  <a:srgbClr val="000000"/>
                </a:solidFill>
                <a:latin typeface="Times New Roman" pitchFamily="18" charset="0"/>
                <a:cs typeface="Times New Roman" pitchFamily="18" charset="0"/>
              </a:rPr>
              <a:t>t</a:t>
            </a:r>
            <a:endParaRPr lang="en-US" sz="3200"/>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762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1143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7"/>
          <p:cNvSpPr/>
          <p:nvPr/>
        </p:nvSpPr>
        <p:spPr>
          <a:xfrm>
            <a:off x="1524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p:nvSpPr>
        <p:spPr>
          <a:xfrm>
            <a:off x="19050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2362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a:off x="2743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3124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35052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3962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4343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4724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51054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a:off x="5562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943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6324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6705600" y="762000"/>
            <a:ext cx="76200" cy="457200"/>
          </a:xfrm>
          <a:prstGeom prst="rect">
            <a:avLst/>
          </a:prstGeom>
          <a:solidFill>
            <a:srgbClr val="B0AD8A"/>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1905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Freeform 45"/>
          <p:cNvSpPr/>
          <p:nvPr/>
        </p:nvSpPr>
        <p:spPr>
          <a:xfrm>
            <a:off x="1171575" y="1836738"/>
            <a:ext cx="1020763"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Freeform 57"/>
          <p:cNvSpPr/>
          <p:nvPr/>
        </p:nvSpPr>
        <p:spPr>
          <a:xfrm>
            <a:off x="1643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Freeform 58"/>
          <p:cNvSpPr/>
          <p:nvPr/>
        </p:nvSpPr>
        <p:spPr>
          <a:xfrm>
            <a:off x="140493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Freeform 63"/>
          <p:cNvSpPr/>
          <p:nvPr/>
        </p:nvSpPr>
        <p:spPr>
          <a:xfrm>
            <a:off x="19351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Freeform 64"/>
          <p:cNvSpPr/>
          <p:nvPr/>
        </p:nvSpPr>
        <p:spPr>
          <a:xfrm>
            <a:off x="2171700" y="1836738"/>
            <a:ext cx="1020763"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Freeform 65"/>
          <p:cNvSpPr/>
          <p:nvPr/>
        </p:nvSpPr>
        <p:spPr>
          <a:xfrm>
            <a:off x="264318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Freeform 66"/>
          <p:cNvSpPr/>
          <p:nvPr/>
        </p:nvSpPr>
        <p:spPr>
          <a:xfrm>
            <a:off x="2405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Freeform 67"/>
          <p:cNvSpPr/>
          <p:nvPr/>
        </p:nvSpPr>
        <p:spPr>
          <a:xfrm>
            <a:off x="2935288"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Freeform 68"/>
          <p:cNvSpPr/>
          <p:nvPr/>
        </p:nvSpPr>
        <p:spPr>
          <a:xfrm>
            <a:off x="31670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Freeform 69"/>
          <p:cNvSpPr/>
          <p:nvPr/>
        </p:nvSpPr>
        <p:spPr>
          <a:xfrm>
            <a:off x="36401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Freeform 70"/>
          <p:cNvSpPr/>
          <p:nvPr/>
        </p:nvSpPr>
        <p:spPr>
          <a:xfrm>
            <a:off x="3402013"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Freeform 71"/>
          <p:cNvSpPr/>
          <p:nvPr/>
        </p:nvSpPr>
        <p:spPr>
          <a:xfrm>
            <a:off x="39322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 name="Freeform 80"/>
          <p:cNvSpPr/>
          <p:nvPr/>
        </p:nvSpPr>
        <p:spPr>
          <a:xfrm>
            <a:off x="4157663" y="1828800"/>
            <a:ext cx="1020762"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3">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 name="Freeform 81"/>
          <p:cNvSpPr/>
          <p:nvPr/>
        </p:nvSpPr>
        <p:spPr>
          <a:xfrm>
            <a:off x="46307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4">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 name="Freeform 82"/>
          <p:cNvSpPr/>
          <p:nvPr/>
        </p:nvSpPr>
        <p:spPr>
          <a:xfrm>
            <a:off x="4392613"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5">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4" name="Freeform 83"/>
          <p:cNvSpPr/>
          <p:nvPr/>
        </p:nvSpPr>
        <p:spPr>
          <a:xfrm>
            <a:off x="4922838" y="1820863"/>
            <a:ext cx="1020762"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blipFill>
            <a:blip r:embed="rId6">
              <a:lum bright="-10000"/>
            </a:blip>
            <a:stretch>
              <a:fillRect/>
            </a:stretch>
          </a:blipFill>
          <a:ln>
            <a:no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Rectangle 88"/>
          <p:cNvSpPr/>
          <p:nvPr/>
        </p:nvSpPr>
        <p:spPr>
          <a:xfrm>
            <a:off x="2362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Rectangle 94"/>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 name="Rectangle 97"/>
          <p:cNvSpPr/>
          <p:nvPr/>
        </p:nvSpPr>
        <p:spPr>
          <a:xfrm>
            <a:off x="5943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 name="Straight Connector 54"/>
          <p:cNvCxnSpPr>
            <a:endCxn id="45" idx="2"/>
          </p:cNvCxnSpPr>
          <p:nvPr/>
        </p:nvCxnSpPr>
        <p:spPr>
          <a:xfrm rot="16200000" flipV="1">
            <a:off x="1451769" y="1710531"/>
            <a:ext cx="1431925" cy="449263"/>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89" idx="2"/>
          </p:cNvCxnSpPr>
          <p:nvPr/>
        </p:nvCxnSpPr>
        <p:spPr>
          <a:xfrm rot="16200000" flipV="1">
            <a:off x="1683544" y="1935956"/>
            <a:ext cx="1435100" cy="158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95" idx="2"/>
          </p:cNvCxnSpPr>
          <p:nvPr/>
        </p:nvCxnSpPr>
        <p:spPr>
          <a:xfrm flipV="1">
            <a:off x="2405063" y="1219200"/>
            <a:ext cx="2738437" cy="14414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endCxn id="98" idx="2"/>
          </p:cNvCxnSpPr>
          <p:nvPr/>
        </p:nvCxnSpPr>
        <p:spPr>
          <a:xfrm flipV="1">
            <a:off x="2395538" y="1219200"/>
            <a:ext cx="3586162" cy="143827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flipV="1">
            <a:off x="2366963" y="2624138"/>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a:solidFill>
                  <a:schemeClr val="bg2"/>
                </a:solidFill>
                <a:effectLst>
                  <a:outerShdw blurRad="50800" dist="38100" dir="2700000" algn="tl" rotWithShape="0">
                    <a:schemeClr val="accent4">
                      <a:alpha val="43000"/>
                    </a:schemeClr>
                  </a:outerShdw>
                </a:effectLst>
                <a:latin typeface="Arial Bold" charset="0"/>
              </a:rPr>
              <a:t>InterleaveUVT </a:t>
            </a:r>
            <a:r>
              <a:rPr lang="en-US" sz="1800" smtClean="0">
                <a:solidFill>
                  <a:schemeClr val="bg2"/>
                </a:solidFill>
                <a:effectLst>
                  <a:outerShdw blurRad="50800" dist="38100" dir="2700000" algn="tl" rotWithShape="0">
                    <a:schemeClr val="accent4">
                      <a:alpha val="43000"/>
                    </a:schemeClr>
                  </a:outerShdw>
                </a:effectLst>
              </a:rPr>
              <a:t>[Fatahalian ‘09]</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Tree>
  </p:cSld>
  <p:clrMapOvr>
    <a:masterClrMapping/>
  </p:clrMapOvr>
  <p:transition spd="med"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crop2-16-inter.png"/>
          <p:cNvPicPr>
            <a:picLocks noChangeAspect="1"/>
          </p:cNvPicPr>
          <p:nvPr/>
        </p:nvPicPr>
        <p:blipFill>
          <a:blip r:embed="rId3"/>
          <a:stretch>
            <a:fillRect/>
          </a:stretch>
        </p:blipFill>
        <p:spPr>
          <a:xfrm>
            <a:off x="4038600" y="838200"/>
            <a:ext cx="2895600" cy="2895600"/>
          </a:xfrm>
          <a:prstGeom prst="rect">
            <a:avLst/>
          </a:prstGeom>
          <a:effectLst>
            <a:outerShdw blurRad="50800" dist="38100" dir="2700000" algn="tl" rotWithShape="0">
              <a:prstClr val="black">
                <a:alpha val="40000"/>
              </a:prstClr>
            </a:outerShdw>
          </a:effectLst>
        </p:spPr>
      </p:pic>
      <p:pic>
        <p:nvPicPr>
          <p:cNvPr id="50" name="Picture 49" descr="acrop2-4-inter.png"/>
          <p:cNvPicPr>
            <a:picLocks noChangeAspect="1"/>
          </p:cNvPicPr>
          <p:nvPr/>
        </p:nvPicPr>
        <p:blipFill>
          <a:blip r:embed="rId4"/>
          <a:stretch>
            <a:fillRect/>
          </a:stretch>
        </p:blipFill>
        <p:spPr>
          <a:xfrm>
            <a:off x="381000" y="838200"/>
            <a:ext cx="2895600" cy="2895600"/>
          </a:xfrm>
          <a:prstGeom prst="rect">
            <a:avLst/>
          </a:prstGeom>
          <a:effectLst>
            <a:outerShdw blurRad="50800" dist="38100" dir="2700000" algn="tl" rotWithShape="0">
              <a:prstClr val="black">
                <a:alpha val="40000"/>
              </a:prstClr>
            </a:outerShdw>
          </a:effectLst>
        </p:spPr>
      </p:pic>
      <p:sp>
        <p:nvSpPr>
          <p:cNvPr id="19461" name="TextBox 51"/>
          <p:cNvSpPr txBox="1">
            <a:spLocks noChangeArrowheads="1"/>
          </p:cNvSpPr>
          <p:nvPr/>
        </p:nvSpPr>
        <p:spPr bwMode="auto">
          <a:xfrm>
            <a:off x="381000" y="3746500"/>
            <a:ext cx="2895600" cy="277813"/>
          </a:xfrm>
          <a:prstGeom prst="rect">
            <a:avLst/>
          </a:prstGeom>
          <a:noFill/>
          <a:ln w="9525">
            <a:noFill/>
            <a:miter lim="800000"/>
            <a:headEnd/>
            <a:tailEnd/>
          </a:ln>
        </p:spPr>
        <p:txBody>
          <a:bodyPr>
            <a:spAutoFit/>
          </a:bodyPr>
          <a:lstStyle/>
          <a:p>
            <a:pPr algn="ctr"/>
            <a:r>
              <a:rPr lang="en-US" sz="1200">
                <a:solidFill>
                  <a:srgbClr val="000000"/>
                </a:solidFill>
              </a:rPr>
              <a:t>4 samples/pixel (16 UVT triples)</a:t>
            </a:r>
          </a:p>
        </p:txBody>
      </p:sp>
      <p:sp>
        <p:nvSpPr>
          <p:cNvPr id="19462" name="TextBox 52"/>
          <p:cNvSpPr txBox="1">
            <a:spLocks noChangeArrowheads="1"/>
          </p:cNvSpPr>
          <p:nvPr/>
        </p:nvSpPr>
        <p:spPr bwMode="auto">
          <a:xfrm>
            <a:off x="4038600" y="3746500"/>
            <a:ext cx="2895600" cy="277813"/>
          </a:xfrm>
          <a:prstGeom prst="rect">
            <a:avLst/>
          </a:prstGeom>
          <a:noFill/>
          <a:ln w="9525">
            <a:noFill/>
            <a:miter lim="800000"/>
            <a:headEnd/>
            <a:tailEnd/>
          </a:ln>
        </p:spPr>
        <p:txBody>
          <a:bodyPr>
            <a:spAutoFit/>
          </a:bodyPr>
          <a:lstStyle/>
          <a:p>
            <a:pPr algn="ctr"/>
            <a:r>
              <a:rPr lang="en-US" sz="1200">
                <a:solidFill>
                  <a:srgbClr val="000000"/>
                </a:solidFill>
              </a:rPr>
              <a:t>16 samples/pixel (64 UVT triples)</a:t>
            </a:r>
          </a:p>
        </p:txBody>
      </p:sp>
      <p:sp>
        <p:nvSpPr>
          <p:cNvPr id="19463" name="TextBox 53"/>
          <p:cNvSpPr txBox="1">
            <a:spLocks noChangeArrowheads="1"/>
          </p:cNvSpPr>
          <p:nvPr/>
        </p:nvSpPr>
        <p:spPr bwMode="auto">
          <a:xfrm>
            <a:off x="304800" y="679450"/>
            <a:ext cx="2667000" cy="200025"/>
          </a:xfrm>
          <a:prstGeom prst="rect">
            <a:avLst/>
          </a:prstGeom>
          <a:noFill/>
          <a:ln w="9525">
            <a:noFill/>
            <a:miter lim="800000"/>
            <a:headEnd/>
            <a:tailEnd/>
          </a:ln>
        </p:spPr>
        <p:txBody>
          <a:bodyPr>
            <a:spAutoFit/>
          </a:bodyPr>
          <a:lstStyle/>
          <a:p>
            <a:r>
              <a:rPr lang="en-US" sz="700" dirty="0">
                <a:solidFill>
                  <a:srgbClr val="494834"/>
                </a:solidFill>
              </a:rPr>
              <a:t>Scene: Assassin’s </a:t>
            </a:r>
            <a:r>
              <a:rPr lang="en-US" sz="700" dirty="0" smtClean="0">
                <a:solidFill>
                  <a:srgbClr val="494834"/>
                </a:solidFill>
              </a:rPr>
              <a:t>Creed, </a:t>
            </a:r>
            <a:r>
              <a:rPr lang="en-US" sz="700" dirty="0">
                <a:solidFill>
                  <a:srgbClr val="494834"/>
                </a:solidFill>
              </a:rPr>
              <a:t>courtesy of </a:t>
            </a:r>
            <a:r>
              <a:rPr lang="en-US" sz="700" dirty="0" err="1">
                <a:solidFill>
                  <a:srgbClr val="494834"/>
                </a:solidFill>
              </a:rPr>
              <a:t>Ubisoft</a:t>
            </a:r>
            <a:endParaRPr lang="en-US" sz="700" dirty="0">
              <a:solidFill>
                <a:srgbClr val="494834"/>
              </a:solidFill>
            </a:endParaRPr>
          </a:p>
        </p:txBody>
      </p:sp>
      <p:sp>
        <p:nvSpPr>
          <p:cNvPr id="8"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a:solidFill>
                  <a:schemeClr val="bg2"/>
                </a:solidFill>
                <a:effectLst>
                  <a:outerShdw blurRad="50800" dist="38100" dir="2700000" algn="tl" rotWithShape="0">
                    <a:schemeClr val="accent4">
                      <a:alpha val="43000"/>
                    </a:schemeClr>
                  </a:outerShdw>
                </a:effectLst>
                <a:latin typeface="Arial Bold" charset="0"/>
              </a:rPr>
              <a:t>InterleaveUVT </a:t>
            </a:r>
            <a:r>
              <a:rPr lang="en-US" sz="1800" smtClean="0">
                <a:solidFill>
                  <a:schemeClr val="bg2"/>
                </a:solidFill>
                <a:effectLst>
                  <a:outerShdw blurRad="50800" dist="38100" dir="2700000" algn="tl" rotWithShape="0">
                    <a:schemeClr val="accent4">
                      <a:alpha val="43000"/>
                    </a:schemeClr>
                  </a:outerShdw>
                </a:effectLst>
              </a:rPr>
              <a:t>[Fatahalian ‘09]</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Tree>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smtClean="0">
                <a:solidFill>
                  <a:schemeClr val="bg2"/>
                </a:solidFill>
                <a:effectLst>
                  <a:outerShdw blurRad="50800" dist="38100" dir="2700000" algn="tl" rotWithShape="0">
                    <a:schemeClr val="accent4">
                      <a:alpha val="43000"/>
                    </a:schemeClr>
                  </a:outerShdw>
                </a:effectLst>
                <a:latin typeface="Arial Bold" charset="0"/>
              </a:rPr>
              <a:t>Unique </a:t>
            </a:r>
            <a:r>
              <a:rPr lang="en-US" b="1" dirty="0" smtClean="0">
                <a:solidFill>
                  <a:schemeClr val="bg2"/>
                </a:solidFill>
                <a:effectLst>
                  <a:outerShdw blurRad="50800" dist="38100" dir="2700000" algn="tl" rotWithShape="0">
                    <a:schemeClr val="accent4">
                      <a:alpha val="43000"/>
                    </a:schemeClr>
                  </a:outerShdw>
                </a:effectLst>
                <a:latin typeface="Arial Bold" charset="0"/>
              </a:rPr>
              <a:t>UVTs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0483" name="TextBox 51"/>
          <p:cNvSpPr txBox="1">
            <a:spLocks noChangeArrowheads="1"/>
          </p:cNvSpPr>
          <p:nvPr/>
        </p:nvSpPr>
        <p:spPr bwMode="auto">
          <a:xfrm>
            <a:off x="381000" y="3746500"/>
            <a:ext cx="2895600" cy="277813"/>
          </a:xfrm>
          <a:prstGeom prst="rect">
            <a:avLst/>
          </a:prstGeom>
          <a:noFill/>
          <a:ln w="9525">
            <a:noFill/>
            <a:miter lim="800000"/>
            <a:headEnd/>
            <a:tailEnd/>
          </a:ln>
        </p:spPr>
        <p:txBody>
          <a:bodyPr>
            <a:spAutoFit/>
          </a:bodyPr>
          <a:lstStyle/>
          <a:p>
            <a:pPr algn="ctr"/>
            <a:r>
              <a:rPr lang="en-US" sz="1200">
                <a:solidFill>
                  <a:srgbClr val="000000"/>
                </a:solidFill>
              </a:rPr>
              <a:t>4 samples/pixel, </a:t>
            </a:r>
            <a:r>
              <a:rPr lang="en-US" sz="1200" smtClean="0">
                <a:solidFill>
                  <a:srgbClr val="000000"/>
                </a:solidFill>
              </a:rPr>
              <a:t>unique </a:t>
            </a:r>
            <a:r>
              <a:rPr lang="en-US" sz="1200">
                <a:solidFill>
                  <a:srgbClr val="000000"/>
                </a:solidFill>
              </a:rPr>
              <a:t>UVTs</a:t>
            </a:r>
          </a:p>
        </p:txBody>
      </p:sp>
      <p:sp>
        <p:nvSpPr>
          <p:cNvPr id="20484" name="TextBox 52"/>
          <p:cNvSpPr txBox="1">
            <a:spLocks noChangeArrowheads="1"/>
          </p:cNvSpPr>
          <p:nvPr/>
        </p:nvSpPr>
        <p:spPr bwMode="auto">
          <a:xfrm>
            <a:off x="4038600" y="3746500"/>
            <a:ext cx="2895600" cy="277813"/>
          </a:xfrm>
          <a:prstGeom prst="rect">
            <a:avLst/>
          </a:prstGeom>
          <a:noFill/>
          <a:ln w="9525">
            <a:noFill/>
            <a:miter lim="800000"/>
            <a:headEnd/>
            <a:tailEnd/>
          </a:ln>
        </p:spPr>
        <p:txBody>
          <a:bodyPr>
            <a:spAutoFit/>
          </a:bodyPr>
          <a:lstStyle/>
          <a:p>
            <a:pPr algn="ctr"/>
            <a:r>
              <a:rPr lang="en-US" sz="1200">
                <a:solidFill>
                  <a:srgbClr val="000000"/>
                </a:solidFill>
              </a:rPr>
              <a:t>16 samples/pixel, </a:t>
            </a:r>
            <a:r>
              <a:rPr lang="en-US" sz="1200" smtClean="0">
                <a:solidFill>
                  <a:srgbClr val="000000"/>
                </a:solidFill>
              </a:rPr>
              <a:t>unique </a:t>
            </a:r>
            <a:r>
              <a:rPr lang="en-US" sz="1200">
                <a:solidFill>
                  <a:srgbClr val="000000"/>
                </a:solidFill>
              </a:rPr>
              <a:t>UVTs</a:t>
            </a:r>
          </a:p>
        </p:txBody>
      </p:sp>
      <p:sp>
        <p:nvSpPr>
          <p:cNvPr id="20485" name="TextBox 53"/>
          <p:cNvSpPr txBox="1">
            <a:spLocks noChangeArrowheads="1"/>
          </p:cNvSpPr>
          <p:nvPr/>
        </p:nvSpPr>
        <p:spPr bwMode="auto">
          <a:xfrm>
            <a:off x="304800" y="679450"/>
            <a:ext cx="2667000" cy="200025"/>
          </a:xfrm>
          <a:prstGeom prst="rect">
            <a:avLst/>
          </a:prstGeom>
          <a:noFill/>
          <a:ln w="9525">
            <a:noFill/>
            <a:miter lim="800000"/>
            <a:headEnd/>
            <a:tailEnd/>
          </a:ln>
        </p:spPr>
        <p:txBody>
          <a:bodyPr>
            <a:spAutoFit/>
          </a:bodyPr>
          <a:lstStyle/>
          <a:p>
            <a:r>
              <a:rPr lang="en-US" sz="700" dirty="0">
                <a:solidFill>
                  <a:srgbClr val="494834"/>
                </a:solidFill>
              </a:rPr>
              <a:t>Scene: Assassin’s </a:t>
            </a:r>
            <a:r>
              <a:rPr lang="en-US" sz="700" dirty="0" smtClean="0">
                <a:solidFill>
                  <a:srgbClr val="494834"/>
                </a:solidFill>
              </a:rPr>
              <a:t>Creed, </a:t>
            </a:r>
            <a:r>
              <a:rPr lang="en-US" sz="700" dirty="0">
                <a:solidFill>
                  <a:srgbClr val="494834"/>
                </a:solidFill>
              </a:rPr>
              <a:t>courtesy of </a:t>
            </a:r>
            <a:r>
              <a:rPr lang="en-US" sz="700" dirty="0" err="1">
                <a:solidFill>
                  <a:srgbClr val="494834"/>
                </a:solidFill>
              </a:rPr>
              <a:t>Ubisoft</a:t>
            </a:r>
            <a:endParaRPr lang="en-US" sz="700" dirty="0">
              <a:solidFill>
                <a:srgbClr val="494834"/>
              </a:solidFill>
            </a:endParaRPr>
          </a:p>
        </p:txBody>
      </p:sp>
      <p:pic>
        <p:nvPicPr>
          <p:cNvPr id="56" name="Picture 55" descr="acrop2-16-gen.png"/>
          <p:cNvPicPr>
            <a:picLocks noChangeAspect="1"/>
          </p:cNvPicPr>
          <p:nvPr/>
        </p:nvPicPr>
        <p:blipFill>
          <a:blip r:embed="rId3"/>
          <a:srcRect/>
          <a:stretch>
            <a:fillRect/>
          </a:stretch>
        </p:blipFill>
        <p:spPr>
          <a:xfrm>
            <a:off x="4038600" y="838200"/>
            <a:ext cx="2895600" cy="2895600"/>
          </a:xfrm>
          <a:prstGeom prst="rect">
            <a:avLst/>
          </a:prstGeom>
          <a:effectLst>
            <a:outerShdw blurRad="50800" dist="38100" dir="2700000" algn="tl" rotWithShape="0">
              <a:prstClr val="black">
                <a:alpha val="40000"/>
              </a:prstClr>
            </a:outerShdw>
          </a:effectLst>
        </p:spPr>
      </p:pic>
      <p:pic>
        <p:nvPicPr>
          <p:cNvPr id="57" name="Picture 56" descr="acrop2-4-gen.png"/>
          <p:cNvPicPr>
            <a:picLocks noChangeAspect="1"/>
          </p:cNvPicPr>
          <p:nvPr/>
        </p:nvPicPr>
        <p:blipFill>
          <a:blip r:embed="rId4"/>
          <a:srcRect/>
          <a:stretch>
            <a:fillRect/>
          </a:stretch>
        </p:blipFill>
        <p:spPr>
          <a:xfrm>
            <a:off x="381000" y="838200"/>
            <a:ext cx="2895600" cy="2895600"/>
          </a:xfrm>
          <a:prstGeom prst="rect">
            <a:avLst/>
          </a:prstGeom>
          <a:effectLst>
            <a:outerShdw blurRad="50800" dist="38100" dir="2700000" algn="tl" rotWithShape="0">
              <a:prstClr val="black">
                <a:alpha val="40000"/>
              </a:prstClr>
            </a:outerShdw>
          </a:effectLst>
        </p:spPr>
      </p:pic>
    </p:spTree>
  </p:cSld>
  <p:clrMapOvr>
    <a:masterClrMapping/>
  </p:clrMapOvr>
  <p:transition spd="med"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5D Rasterization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5D Rasterization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17" name="Rectangle 16"/>
          <p:cNvSpPr/>
          <p:nvPr/>
        </p:nvSpPr>
        <p:spPr>
          <a:xfrm>
            <a:off x="76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2743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endCxn id="17" idx="2"/>
          </p:cNvCxnSpPr>
          <p:nvPr/>
        </p:nvCxnSpPr>
        <p:spPr>
          <a:xfrm rot="10800000">
            <a:off x="800100" y="1219200"/>
            <a:ext cx="1457325" cy="14224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8" idx="2"/>
          </p:cNvCxnSpPr>
          <p:nvPr/>
        </p:nvCxnSpPr>
        <p:spPr>
          <a:xfrm rot="5400000" flipH="1" flipV="1">
            <a:off x="1811337" y="1674813"/>
            <a:ext cx="1425575" cy="5143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9" idx="2"/>
          </p:cNvCxnSpPr>
          <p:nvPr/>
        </p:nvCxnSpPr>
        <p:spPr>
          <a:xfrm flipV="1">
            <a:off x="2270125" y="1219200"/>
            <a:ext cx="2873375" cy="143192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0" idx="2"/>
          </p:cNvCxnSpPr>
          <p:nvPr/>
        </p:nvCxnSpPr>
        <p:spPr>
          <a:xfrm flipV="1">
            <a:off x="2260600" y="1219200"/>
            <a:ext cx="4102100" cy="14287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flipV="1">
            <a:off x="2227263" y="2611438"/>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5D Rasterization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17" name="Rectangle 16"/>
          <p:cNvSpPr/>
          <p:nvPr/>
        </p:nvSpPr>
        <p:spPr>
          <a:xfrm>
            <a:off x="914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2133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4648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6553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Rectangle 31"/>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endCxn id="17" idx="2"/>
          </p:cNvCxnSpPr>
          <p:nvPr/>
        </p:nvCxnSpPr>
        <p:spPr>
          <a:xfrm rot="16200000" flipV="1">
            <a:off x="929571" y="1242129"/>
            <a:ext cx="1427572" cy="1381714"/>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8" idx="2"/>
          </p:cNvCxnSpPr>
          <p:nvPr/>
        </p:nvCxnSpPr>
        <p:spPr>
          <a:xfrm rot="16200000" flipV="1">
            <a:off x="1537570" y="1853330"/>
            <a:ext cx="1431902" cy="16364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9" idx="2"/>
          </p:cNvCxnSpPr>
          <p:nvPr/>
        </p:nvCxnSpPr>
        <p:spPr>
          <a:xfrm flipV="1">
            <a:off x="2334214" y="1219200"/>
            <a:ext cx="2352086" cy="1427572"/>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0" idx="2"/>
          </p:cNvCxnSpPr>
          <p:nvPr/>
        </p:nvCxnSpPr>
        <p:spPr>
          <a:xfrm flipV="1">
            <a:off x="2337539" y="1219200"/>
            <a:ext cx="4253761" cy="1427572"/>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flipV="1">
            <a:off x="2298752" y="2611161"/>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work\lfreproj\fastforward\butterfly-sharp-16spp.png"/>
          <p:cNvPicPr>
            <a:picLocks noChangeAspect="1" noChangeArrowheads="1"/>
          </p:cNvPicPr>
          <p:nvPr/>
        </p:nvPicPr>
        <p:blipFill>
          <a:blip r:embed="rId3"/>
          <a:srcRect/>
          <a:stretch>
            <a:fillRect/>
          </a:stretch>
        </p:blipFill>
        <p:spPr bwMode="auto">
          <a:xfrm>
            <a:off x="0" y="0"/>
            <a:ext cx="7315200" cy="4129088"/>
          </a:xfrm>
          <a:prstGeom prst="rect">
            <a:avLst/>
          </a:prstGeom>
          <a:noFill/>
          <a:ln w="9525">
            <a:noFill/>
            <a:miter lim="800000"/>
            <a:headEnd/>
            <a:tailEnd/>
          </a:ln>
        </p:spPr>
      </p:pic>
    </p:spTree>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5D Rasterization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FFFF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29" name="Freeform 28"/>
          <p:cNvSpPr/>
          <p:nvPr/>
        </p:nvSpPr>
        <p:spPr>
          <a:xfrm>
            <a:off x="1044575" y="1828800"/>
            <a:ext cx="4997450" cy="1235075"/>
          </a:xfrm>
          <a:custGeom>
            <a:avLst/>
            <a:gdLst>
              <a:gd name="connsiteX0" fmla="*/ 0 w 4998720"/>
              <a:gd name="connsiteY0" fmla="*/ 1234440 h 1234440"/>
              <a:gd name="connsiteX1" fmla="*/ 571500 w 4998720"/>
              <a:gd name="connsiteY1" fmla="*/ 15240 h 1234440"/>
              <a:gd name="connsiteX2" fmla="*/ 4556760 w 4998720"/>
              <a:gd name="connsiteY2" fmla="*/ 0 h 1234440"/>
              <a:gd name="connsiteX3" fmla="*/ 4998720 w 4998720"/>
              <a:gd name="connsiteY3" fmla="*/ 1028700 h 1234440"/>
              <a:gd name="connsiteX4" fmla="*/ 3977640 w 4998720"/>
              <a:gd name="connsiteY4" fmla="*/ 1226820 h 1234440"/>
              <a:gd name="connsiteX5" fmla="*/ 0 w 499872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8720" h="1234440">
                <a:moveTo>
                  <a:pt x="0" y="1234440"/>
                </a:moveTo>
                <a:lnTo>
                  <a:pt x="571500" y="15240"/>
                </a:lnTo>
                <a:lnTo>
                  <a:pt x="4556760" y="0"/>
                </a:lnTo>
                <a:lnTo>
                  <a:pt x="4998720" y="1028700"/>
                </a:lnTo>
                <a:lnTo>
                  <a:pt x="3977640" y="1226820"/>
                </a:lnTo>
                <a:lnTo>
                  <a:pt x="0" y="1234440"/>
                </a:lnTo>
                <a:close/>
              </a:path>
            </a:pathLst>
          </a:custGeom>
          <a:gradFill>
            <a:gsLst>
              <a:gs pos="0">
                <a:schemeClr val="accent1">
                  <a:tint val="100000"/>
                  <a:shade val="100000"/>
                  <a:satMod val="130000"/>
                  <a:alpha val="36000"/>
                </a:schemeClr>
              </a:gs>
              <a:gs pos="100000">
                <a:schemeClr val="accent1">
                  <a:tint val="50000"/>
                  <a:shade val="100000"/>
                  <a:satMod val="350000"/>
                  <a:alpha val="38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Freeform 29"/>
          <p:cNvSpPr/>
          <p:nvPr/>
        </p:nvSpPr>
        <p:spPr>
          <a:xfrm rot="1541582">
            <a:off x="1235075" y="1624013"/>
            <a:ext cx="839788" cy="16684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 name="connsiteX0" fmla="*/ 0 w 1021080"/>
              <a:gd name="connsiteY0" fmla="*/ 1219200 h 1219200"/>
              <a:gd name="connsiteX1" fmla="*/ 575256 w 1021080"/>
              <a:gd name="connsiteY1" fmla="*/ 0 h 1219200"/>
              <a:gd name="connsiteX2" fmla="*/ 1021080 w 1021080"/>
              <a:gd name="connsiteY2" fmla="*/ 1036320 h 1219200"/>
              <a:gd name="connsiteX3" fmla="*/ 0 w 1021080"/>
              <a:gd name="connsiteY3" fmla="*/ 1219200 h 1219200"/>
              <a:gd name="connsiteX0" fmla="*/ 0 w 1021080"/>
              <a:gd name="connsiteY0" fmla="*/ 1295400 h 1295400"/>
              <a:gd name="connsiteX1" fmla="*/ 503349 w 1021080"/>
              <a:gd name="connsiteY1" fmla="*/ 0 h 1295400"/>
              <a:gd name="connsiteX2" fmla="*/ 1021080 w 1021080"/>
              <a:gd name="connsiteY2" fmla="*/ 1112520 h 1295400"/>
              <a:gd name="connsiteX3" fmla="*/ 0 w 1021080"/>
              <a:gd name="connsiteY3" fmla="*/ 1295400 h 1295400"/>
              <a:gd name="connsiteX0" fmla="*/ 0 w 589638"/>
              <a:gd name="connsiteY0" fmla="*/ 1447800 h 1447800"/>
              <a:gd name="connsiteX1" fmla="*/ 71907 w 589638"/>
              <a:gd name="connsiteY1" fmla="*/ 0 h 1447800"/>
              <a:gd name="connsiteX2" fmla="*/ 589638 w 589638"/>
              <a:gd name="connsiteY2" fmla="*/ 1112520 h 1447800"/>
              <a:gd name="connsiteX3" fmla="*/ 0 w 589638"/>
              <a:gd name="connsiteY3" fmla="*/ 1447800 h 1447800"/>
              <a:gd name="connsiteX0" fmla="*/ 0 w 719071"/>
              <a:gd name="connsiteY0" fmla="*/ 1447800 h 1447800"/>
              <a:gd name="connsiteX1" fmla="*/ 71907 w 719071"/>
              <a:gd name="connsiteY1" fmla="*/ 0 h 1447800"/>
              <a:gd name="connsiteX2" fmla="*/ 719071 w 719071"/>
              <a:gd name="connsiteY2" fmla="*/ 1447800 h 1447800"/>
              <a:gd name="connsiteX3" fmla="*/ 0 w 719071"/>
              <a:gd name="connsiteY3" fmla="*/ 1447800 h 1447800"/>
              <a:gd name="connsiteX0" fmla="*/ 0 w 719071"/>
              <a:gd name="connsiteY0" fmla="*/ 1447800 h 1447800"/>
              <a:gd name="connsiteX1" fmla="*/ 71907 w 719071"/>
              <a:gd name="connsiteY1" fmla="*/ 0 h 1447800"/>
              <a:gd name="connsiteX2" fmla="*/ 545296 w 719071"/>
              <a:gd name="connsiteY2" fmla="*/ 1041400 h 1447800"/>
              <a:gd name="connsiteX3" fmla="*/ 719071 w 719071"/>
              <a:gd name="connsiteY3" fmla="*/ 1447800 h 1447800"/>
              <a:gd name="connsiteX4" fmla="*/ 0 w 719071"/>
              <a:gd name="connsiteY4" fmla="*/ 1447800 h 1447800"/>
              <a:gd name="connsiteX0" fmla="*/ 0 w 719071"/>
              <a:gd name="connsiteY0" fmla="*/ 1447800 h 1447800"/>
              <a:gd name="connsiteX1" fmla="*/ 71907 w 719071"/>
              <a:gd name="connsiteY1" fmla="*/ 0 h 1447800"/>
              <a:gd name="connsiteX2" fmla="*/ 719071 w 719071"/>
              <a:gd name="connsiteY2" fmla="*/ 0 h 1447800"/>
              <a:gd name="connsiteX3" fmla="*/ 719071 w 719071"/>
              <a:gd name="connsiteY3" fmla="*/ 1447800 h 1447800"/>
              <a:gd name="connsiteX4" fmla="*/ 0 w 719071"/>
              <a:gd name="connsiteY4" fmla="*/ 1447800 h 1447800"/>
              <a:gd name="connsiteX0" fmla="*/ 0 w 719071"/>
              <a:gd name="connsiteY0" fmla="*/ 1447800 h 1447800"/>
              <a:gd name="connsiteX1" fmla="*/ 0 w 719071"/>
              <a:gd name="connsiteY1" fmla="*/ 0 h 1447800"/>
              <a:gd name="connsiteX2" fmla="*/ 719071 w 719071"/>
              <a:gd name="connsiteY2" fmla="*/ 0 h 1447800"/>
              <a:gd name="connsiteX3" fmla="*/ 719071 w 719071"/>
              <a:gd name="connsiteY3" fmla="*/ 1447800 h 1447800"/>
              <a:gd name="connsiteX4" fmla="*/ 0 w 719071"/>
              <a:gd name="connsiteY4" fmla="*/ 1447800 h 1447800"/>
              <a:gd name="connsiteX0" fmla="*/ 0 w 1078607"/>
              <a:gd name="connsiteY0" fmla="*/ 1447800 h 1447800"/>
              <a:gd name="connsiteX1" fmla="*/ 0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06700"/>
              <a:gd name="connsiteY0" fmla="*/ 1447800 h 1447800"/>
              <a:gd name="connsiteX1" fmla="*/ 647164 w 1006700"/>
              <a:gd name="connsiteY1" fmla="*/ 0 h 1447800"/>
              <a:gd name="connsiteX2" fmla="*/ 1006700 w 1006700"/>
              <a:gd name="connsiteY2" fmla="*/ 0 h 1447800"/>
              <a:gd name="connsiteX3" fmla="*/ 647164 w 1006700"/>
              <a:gd name="connsiteY3" fmla="*/ 1447800 h 1447800"/>
              <a:gd name="connsiteX4" fmla="*/ 0 w 1006700"/>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1078606 w 1078607"/>
              <a:gd name="connsiteY3" fmla="*/ 1447800 h 1447800"/>
              <a:gd name="connsiteX4" fmla="*/ 0 w 1078607"/>
              <a:gd name="connsiteY4" fmla="*/ 1447800 h 1447800"/>
              <a:gd name="connsiteX0" fmla="*/ 0 w 1078607"/>
              <a:gd name="connsiteY0" fmla="*/ 1447800 h 1447800"/>
              <a:gd name="connsiteX1" fmla="*/ 0 w 1078607"/>
              <a:gd name="connsiteY1" fmla="*/ 0 h 1447800"/>
              <a:gd name="connsiteX2" fmla="*/ 1078607 w 1078607"/>
              <a:gd name="connsiteY2" fmla="*/ 0 h 1447800"/>
              <a:gd name="connsiteX3" fmla="*/ 1078606 w 1078607"/>
              <a:gd name="connsiteY3" fmla="*/ 1447800 h 1447800"/>
              <a:gd name="connsiteX4" fmla="*/ 0 w 1078607"/>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607" h="1447800">
                <a:moveTo>
                  <a:pt x="0" y="1447800"/>
                </a:moveTo>
                <a:lnTo>
                  <a:pt x="0" y="0"/>
                </a:lnTo>
                <a:lnTo>
                  <a:pt x="1078607" y="0"/>
                </a:lnTo>
                <a:cubicBezTo>
                  <a:pt x="1078607" y="482600"/>
                  <a:pt x="1078606" y="965200"/>
                  <a:pt x="1078606" y="1447800"/>
                </a:cubicBezTo>
                <a:lnTo>
                  <a:pt x="0" y="1447800"/>
                </a:lnTo>
                <a:close/>
              </a:path>
            </a:pathLst>
          </a:custGeom>
          <a:gradFill flip="none" rotWithShape="1">
            <a:gsLst>
              <a:gs pos="0">
                <a:schemeClr val="accent6">
                  <a:lumMod val="20000"/>
                  <a:lumOff val="80000"/>
                </a:schemeClr>
              </a:gs>
              <a:gs pos="100000">
                <a:schemeClr val="accent6">
                  <a:lumMod val="20000"/>
                  <a:lumOff val="80000"/>
                  <a:alpha val="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Freeform 30"/>
          <p:cNvSpPr/>
          <p:nvPr/>
        </p:nvSpPr>
        <p:spPr>
          <a:xfrm rot="11370826">
            <a:off x="4802188" y="1725613"/>
            <a:ext cx="1303337" cy="16684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 name="connsiteX0" fmla="*/ 0 w 1021080"/>
              <a:gd name="connsiteY0" fmla="*/ 1219200 h 1219200"/>
              <a:gd name="connsiteX1" fmla="*/ 575256 w 1021080"/>
              <a:gd name="connsiteY1" fmla="*/ 0 h 1219200"/>
              <a:gd name="connsiteX2" fmla="*/ 1021080 w 1021080"/>
              <a:gd name="connsiteY2" fmla="*/ 1036320 h 1219200"/>
              <a:gd name="connsiteX3" fmla="*/ 0 w 1021080"/>
              <a:gd name="connsiteY3" fmla="*/ 1219200 h 1219200"/>
              <a:gd name="connsiteX0" fmla="*/ 0 w 1021080"/>
              <a:gd name="connsiteY0" fmla="*/ 1295400 h 1295400"/>
              <a:gd name="connsiteX1" fmla="*/ 503349 w 1021080"/>
              <a:gd name="connsiteY1" fmla="*/ 0 h 1295400"/>
              <a:gd name="connsiteX2" fmla="*/ 1021080 w 1021080"/>
              <a:gd name="connsiteY2" fmla="*/ 1112520 h 1295400"/>
              <a:gd name="connsiteX3" fmla="*/ 0 w 1021080"/>
              <a:gd name="connsiteY3" fmla="*/ 1295400 h 1295400"/>
              <a:gd name="connsiteX0" fmla="*/ 0 w 589638"/>
              <a:gd name="connsiteY0" fmla="*/ 1447800 h 1447800"/>
              <a:gd name="connsiteX1" fmla="*/ 71907 w 589638"/>
              <a:gd name="connsiteY1" fmla="*/ 0 h 1447800"/>
              <a:gd name="connsiteX2" fmla="*/ 589638 w 589638"/>
              <a:gd name="connsiteY2" fmla="*/ 1112520 h 1447800"/>
              <a:gd name="connsiteX3" fmla="*/ 0 w 589638"/>
              <a:gd name="connsiteY3" fmla="*/ 1447800 h 1447800"/>
              <a:gd name="connsiteX0" fmla="*/ 0 w 719071"/>
              <a:gd name="connsiteY0" fmla="*/ 1447800 h 1447800"/>
              <a:gd name="connsiteX1" fmla="*/ 71907 w 719071"/>
              <a:gd name="connsiteY1" fmla="*/ 0 h 1447800"/>
              <a:gd name="connsiteX2" fmla="*/ 719071 w 719071"/>
              <a:gd name="connsiteY2" fmla="*/ 1447800 h 1447800"/>
              <a:gd name="connsiteX3" fmla="*/ 0 w 719071"/>
              <a:gd name="connsiteY3" fmla="*/ 1447800 h 1447800"/>
              <a:gd name="connsiteX0" fmla="*/ 0 w 719071"/>
              <a:gd name="connsiteY0" fmla="*/ 1447800 h 1447800"/>
              <a:gd name="connsiteX1" fmla="*/ 71907 w 719071"/>
              <a:gd name="connsiteY1" fmla="*/ 0 h 1447800"/>
              <a:gd name="connsiteX2" fmla="*/ 545296 w 719071"/>
              <a:gd name="connsiteY2" fmla="*/ 1041400 h 1447800"/>
              <a:gd name="connsiteX3" fmla="*/ 719071 w 719071"/>
              <a:gd name="connsiteY3" fmla="*/ 1447800 h 1447800"/>
              <a:gd name="connsiteX4" fmla="*/ 0 w 719071"/>
              <a:gd name="connsiteY4" fmla="*/ 1447800 h 1447800"/>
              <a:gd name="connsiteX0" fmla="*/ 0 w 719071"/>
              <a:gd name="connsiteY0" fmla="*/ 1447800 h 1447800"/>
              <a:gd name="connsiteX1" fmla="*/ 71907 w 719071"/>
              <a:gd name="connsiteY1" fmla="*/ 0 h 1447800"/>
              <a:gd name="connsiteX2" fmla="*/ 719071 w 719071"/>
              <a:gd name="connsiteY2" fmla="*/ 0 h 1447800"/>
              <a:gd name="connsiteX3" fmla="*/ 719071 w 719071"/>
              <a:gd name="connsiteY3" fmla="*/ 1447800 h 1447800"/>
              <a:gd name="connsiteX4" fmla="*/ 0 w 719071"/>
              <a:gd name="connsiteY4" fmla="*/ 1447800 h 1447800"/>
              <a:gd name="connsiteX0" fmla="*/ 0 w 719071"/>
              <a:gd name="connsiteY0" fmla="*/ 1447800 h 1447800"/>
              <a:gd name="connsiteX1" fmla="*/ 0 w 719071"/>
              <a:gd name="connsiteY1" fmla="*/ 0 h 1447800"/>
              <a:gd name="connsiteX2" fmla="*/ 719071 w 719071"/>
              <a:gd name="connsiteY2" fmla="*/ 0 h 1447800"/>
              <a:gd name="connsiteX3" fmla="*/ 719071 w 719071"/>
              <a:gd name="connsiteY3" fmla="*/ 1447800 h 1447800"/>
              <a:gd name="connsiteX4" fmla="*/ 0 w 719071"/>
              <a:gd name="connsiteY4" fmla="*/ 1447800 h 1447800"/>
              <a:gd name="connsiteX0" fmla="*/ 0 w 1078607"/>
              <a:gd name="connsiteY0" fmla="*/ 1447800 h 1447800"/>
              <a:gd name="connsiteX1" fmla="*/ 0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06700"/>
              <a:gd name="connsiteY0" fmla="*/ 1447800 h 1447800"/>
              <a:gd name="connsiteX1" fmla="*/ 647164 w 1006700"/>
              <a:gd name="connsiteY1" fmla="*/ 0 h 1447800"/>
              <a:gd name="connsiteX2" fmla="*/ 1006700 w 1006700"/>
              <a:gd name="connsiteY2" fmla="*/ 0 h 1447800"/>
              <a:gd name="connsiteX3" fmla="*/ 647164 w 1006700"/>
              <a:gd name="connsiteY3" fmla="*/ 1447800 h 1447800"/>
              <a:gd name="connsiteX4" fmla="*/ 0 w 1006700"/>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1078606 w 1078607"/>
              <a:gd name="connsiteY3" fmla="*/ 1447800 h 1447800"/>
              <a:gd name="connsiteX4" fmla="*/ 0 w 1078607"/>
              <a:gd name="connsiteY4" fmla="*/ 1447800 h 1447800"/>
              <a:gd name="connsiteX0" fmla="*/ 0 w 1078607"/>
              <a:gd name="connsiteY0" fmla="*/ 1447800 h 1447800"/>
              <a:gd name="connsiteX1" fmla="*/ 0 w 1078607"/>
              <a:gd name="connsiteY1" fmla="*/ 0 h 1447800"/>
              <a:gd name="connsiteX2" fmla="*/ 1078607 w 1078607"/>
              <a:gd name="connsiteY2" fmla="*/ 0 h 1447800"/>
              <a:gd name="connsiteX3" fmla="*/ 1078606 w 1078607"/>
              <a:gd name="connsiteY3" fmla="*/ 1447800 h 1447800"/>
              <a:gd name="connsiteX4" fmla="*/ 0 w 1078607"/>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607" h="1447800">
                <a:moveTo>
                  <a:pt x="0" y="1447800"/>
                </a:moveTo>
                <a:lnTo>
                  <a:pt x="0" y="0"/>
                </a:lnTo>
                <a:lnTo>
                  <a:pt x="1078607" y="0"/>
                </a:lnTo>
                <a:cubicBezTo>
                  <a:pt x="1078607" y="482600"/>
                  <a:pt x="1078606" y="965200"/>
                  <a:pt x="1078606" y="1447800"/>
                </a:cubicBezTo>
                <a:lnTo>
                  <a:pt x="0" y="1447800"/>
                </a:lnTo>
                <a:close/>
              </a:path>
            </a:pathLst>
          </a:custGeom>
          <a:gradFill flip="none" rotWithShape="1">
            <a:gsLst>
              <a:gs pos="0">
                <a:schemeClr val="accent6">
                  <a:lumMod val="20000"/>
                  <a:lumOff val="80000"/>
                </a:schemeClr>
              </a:gs>
              <a:gs pos="100000">
                <a:schemeClr val="accent6">
                  <a:lumMod val="20000"/>
                  <a:lumOff val="80000"/>
                  <a:alpha val="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5D Rasterization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32" name="Rectangle 31"/>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flipV="1">
            <a:off x="1143000" y="1981200"/>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Rectangle 22"/>
          <p:cNvSpPr>
            <a:spLocks noChangeArrowheads="1"/>
          </p:cNvSpPr>
          <p:nvPr/>
        </p:nvSpPr>
        <p:spPr bwMode="auto">
          <a:xfrm>
            <a:off x="1143000" y="1828800"/>
            <a:ext cx="312906" cy="369332"/>
          </a:xfrm>
          <a:prstGeom prst="rect">
            <a:avLst/>
          </a:prstGeom>
          <a:noFill/>
          <a:ln w="9525">
            <a:noFill/>
            <a:miter lim="800000"/>
            <a:headEnd/>
            <a:tailEnd/>
          </a:ln>
        </p:spPr>
        <p:txBody>
          <a:bodyPr wrap="none">
            <a:spAutoFit/>
          </a:bodyPr>
          <a:lstStyle/>
          <a:p>
            <a:r>
              <a:rPr lang="fi-FI" sz="1800" dirty="0" smtClean="0">
                <a:solidFill>
                  <a:srgbClr val="000000"/>
                </a:solidFill>
                <a:latin typeface="+mn-lt"/>
                <a:cs typeface="Times New Roman" pitchFamily="18" charset="0"/>
              </a:rPr>
              <a:t>?</a:t>
            </a:r>
            <a:endParaRPr lang="en-US" sz="2800" dirty="0">
              <a:latin typeface="+mn-lt"/>
            </a:endParaRPr>
          </a:p>
        </p:txBody>
      </p:sp>
    </p:spTree>
  </p:cSld>
  <p:clrMapOvr>
    <a:masterClrMapping/>
  </p:clrMapOvr>
  <p:transition spd="med"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5D Rasterization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19" name="Freeform 18"/>
          <p:cNvSpPr/>
          <p:nvPr/>
        </p:nvSpPr>
        <p:spPr>
          <a:xfrm>
            <a:off x="1059125" y="1822222"/>
            <a:ext cx="4999597" cy="1223585"/>
          </a:xfrm>
          <a:custGeom>
            <a:avLst/>
            <a:gdLst>
              <a:gd name="connsiteX0" fmla="*/ 0 w 4999597"/>
              <a:gd name="connsiteY0" fmla="*/ 1223585 h 1223585"/>
              <a:gd name="connsiteX1" fmla="*/ 565744 w 4999597"/>
              <a:gd name="connsiteY1" fmla="*/ 0 h 1223585"/>
              <a:gd name="connsiteX2" fmla="*/ 4545687 w 4999597"/>
              <a:gd name="connsiteY2" fmla="*/ 6578 h 1223585"/>
              <a:gd name="connsiteX3" fmla="*/ 4999597 w 4999597"/>
              <a:gd name="connsiteY3" fmla="*/ 1026233 h 1223585"/>
              <a:gd name="connsiteX4" fmla="*/ 3979943 w 4999597"/>
              <a:gd name="connsiteY4" fmla="*/ 1223585 h 1223585"/>
              <a:gd name="connsiteX5" fmla="*/ 0 w 4999597"/>
              <a:gd name="connsiteY5" fmla="*/ 1223585 h 122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597" h="1223585">
                <a:moveTo>
                  <a:pt x="0" y="1223585"/>
                </a:moveTo>
                <a:lnTo>
                  <a:pt x="565744" y="0"/>
                </a:lnTo>
                <a:lnTo>
                  <a:pt x="4545687" y="6578"/>
                </a:lnTo>
                <a:lnTo>
                  <a:pt x="4999597" y="1026233"/>
                </a:lnTo>
                <a:lnTo>
                  <a:pt x="3979943" y="1223585"/>
                </a:lnTo>
                <a:lnTo>
                  <a:pt x="0" y="1223585"/>
                </a:lnTo>
                <a:close/>
              </a:path>
            </a:pathLst>
          </a:custGeom>
          <a:solidFill>
            <a:srgbClr val="80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5D Rasterization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17" name="Rectangle 16"/>
          <p:cNvSpPr/>
          <p:nvPr/>
        </p:nvSpPr>
        <p:spPr>
          <a:xfrm>
            <a:off x="76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2743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endCxn id="17" idx="2"/>
          </p:cNvCxnSpPr>
          <p:nvPr/>
        </p:nvCxnSpPr>
        <p:spPr>
          <a:xfrm rot="10800000">
            <a:off x="800100" y="1219200"/>
            <a:ext cx="1457325" cy="14224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8" idx="2"/>
          </p:cNvCxnSpPr>
          <p:nvPr/>
        </p:nvCxnSpPr>
        <p:spPr>
          <a:xfrm rot="5400000" flipH="1" flipV="1">
            <a:off x="1811337" y="1674813"/>
            <a:ext cx="1425575" cy="5143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9" idx="2"/>
          </p:cNvCxnSpPr>
          <p:nvPr/>
        </p:nvCxnSpPr>
        <p:spPr>
          <a:xfrm flipV="1">
            <a:off x="2270125" y="1219200"/>
            <a:ext cx="2873375" cy="143192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0" idx="2"/>
          </p:cNvCxnSpPr>
          <p:nvPr/>
        </p:nvCxnSpPr>
        <p:spPr>
          <a:xfrm flipV="1">
            <a:off x="2260600" y="1219200"/>
            <a:ext cx="4102100" cy="14287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flipV="1">
            <a:off x="2227263" y="2611438"/>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4648200" y="609600"/>
            <a:ext cx="2590800" cy="762000"/>
          </a:xfrm>
          <a:prstGeom prst="ellipse">
            <a:avLst/>
          </a:prstGeom>
          <a:noFill/>
          <a:ln w="28575">
            <a:solidFill>
              <a:srgbClr val="CC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2"/>
          <p:cNvSpPr>
            <a:spLocks noChangeArrowheads="1"/>
          </p:cNvSpPr>
          <p:nvPr/>
        </p:nvSpPr>
        <p:spPr bwMode="auto">
          <a:xfrm>
            <a:off x="4800600" y="381000"/>
            <a:ext cx="312906" cy="369332"/>
          </a:xfrm>
          <a:prstGeom prst="rect">
            <a:avLst/>
          </a:prstGeom>
          <a:noFill/>
          <a:ln w="9525">
            <a:noFill/>
            <a:miter lim="800000"/>
            <a:headEnd/>
            <a:tailEnd/>
          </a:ln>
        </p:spPr>
        <p:txBody>
          <a:bodyPr wrap="none">
            <a:spAutoFit/>
          </a:bodyPr>
          <a:lstStyle/>
          <a:p>
            <a:r>
              <a:rPr lang="fi-FI" sz="1800" dirty="0" smtClean="0">
                <a:solidFill>
                  <a:srgbClr val="000000"/>
                </a:solidFill>
                <a:latin typeface="+mn-lt"/>
                <a:cs typeface="Times New Roman" pitchFamily="18" charset="0"/>
              </a:rPr>
              <a:t>?</a:t>
            </a:r>
            <a:endParaRPr lang="en-US" sz="2800" dirty="0">
              <a:latin typeface="+mn-lt"/>
            </a:endParaRPr>
          </a:p>
        </p:txBody>
      </p:sp>
    </p:spTree>
  </p:cSld>
  <p:clrMapOvr>
    <a:masterClrMapping/>
  </p:clrMapOvr>
  <p:transition spd="med"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5D Rasterization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17" name="Rectangle 16"/>
          <p:cNvSpPr/>
          <p:nvPr/>
        </p:nvSpPr>
        <p:spPr>
          <a:xfrm>
            <a:off x="1524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29718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4267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6629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endCxn id="17" idx="2"/>
          </p:cNvCxnSpPr>
          <p:nvPr/>
        </p:nvCxnSpPr>
        <p:spPr>
          <a:xfrm rot="10800000">
            <a:off x="1562100" y="1219200"/>
            <a:ext cx="3358556" cy="140558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18" idx="2"/>
          </p:cNvCxnSpPr>
          <p:nvPr/>
        </p:nvCxnSpPr>
        <p:spPr>
          <a:xfrm rot="10800000">
            <a:off x="3009900" y="1219201"/>
            <a:ext cx="1910756" cy="1412167"/>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9" idx="2"/>
          </p:cNvCxnSpPr>
          <p:nvPr/>
        </p:nvCxnSpPr>
        <p:spPr>
          <a:xfrm rot="16200000" flipV="1">
            <a:off x="3903608" y="1620893"/>
            <a:ext cx="1412167" cy="60878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0" idx="2"/>
          </p:cNvCxnSpPr>
          <p:nvPr/>
        </p:nvCxnSpPr>
        <p:spPr>
          <a:xfrm flipV="1">
            <a:off x="4920656" y="1219200"/>
            <a:ext cx="1746844" cy="1412167"/>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flipV="1">
            <a:off x="4876800" y="2590800"/>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838200" y="609600"/>
            <a:ext cx="2590800" cy="762000"/>
          </a:xfrm>
          <a:prstGeom prst="ellipse">
            <a:avLst/>
          </a:prstGeom>
          <a:noFill/>
          <a:ln w="28575">
            <a:solidFill>
              <a:srgbClr val="CC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2"/>
          <p:cNvSpPr>
            <a:spLocks noChangeArrowheads="1"/>
          </p:cNvSpPr>
          <p:nvPr/>
        </p:nvSpPr>
        <p:spPr bwMode="auto">
          <a:xfrm>
            <a:off x="3276600" y="533400"/>
            <a:ext cx="312906" cy="369332"/>
          </a:xfrm>
          <a:prstGeom prst="rect">
            <a:avLst/>
          </a:prstGeom>
          <a:noFill/>
          <a:ln w="9525">
            <a:noFill/>
            <a:miter lim="800000"/>
            <a:headEnd/>
            <a:tailEnd/>
          </a:ln>
        </p:spPr>
        <p:txBody>
          <a:bodyPr wrap="none">
            <a:spAutoFit/>
          </a:bodyPr>
          <a:lstStyle/>
          <a:p>
            <a:r>
              <a:rPr lang="fi-FI" sz="1800" dirty="0" smtClean="0">
                <a:solidFill>
                  <a:srgbClr val="000000"/>
                </a:solidFill>
                <a:latin typeface="+mn-lt"/>
                <a:cs typeface="Times New Roman" pitchFamily="18" charset="0"/>
              </a:rPr>
              <a:t>?</a:t>
            </a:r>
            <a:endParaRPr lang="en-US" sz="2800" dirty="0">
              <a:latin typeface="+mn-lt"/>
            </a:endParaRPr>
          </a:p>
        </p:txBody>
      </p:sp>
    </p:spTree>
  </p:cSld>
  <p:clrMapOvr>
    <a:masterClrMapping/>
  </p:clrMapOvr>
  <p:transition spd="med"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Pixar Algorithm</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dirty="0">
                <a:solidFill>
                  <a:srgbClr val="000000"/>
                </a:solidFill>
                <a:latin typeface="Times New Roman" pitchFamily="18" charset="0"/>
                <a:cs typeface="Times New Roman" pitchFamily="18" charset="0"/>
              </a:rPr>
              <a:t>t=</a:t>
            </a:r>
            <a:r>
              <a:rPr lang="fi-FI" dirty="0">
                <a:solidFill>
                  <a:srgbClr val="000000"/>
                </a:solidFill>
                <a:latin typeface="Times New Roman" pitchFamily="18" charset="0"/>
                <a:cs typeface="Times New Roman" pitchFamily="18" charset="0"/>
              </a:rPr>
              <a:t>0</a:t>
            </a:r>
            <a:endParaRPr lang="en-US" dirty="0"/>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32" name="Rectangle 31"/>
          <p:cNvSpPr/>
          <p:nvPr/>
        </p:nvSpPr>
        <p:spPr>
          <a:xfrm>
            <a:off x="1054101" y="1828800"/>
            <a:ext cx="3016250"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3048000" y="1828800"/>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5"/>
          <p:cNvSpPr>
            <a:spLocks noChangeArrowheads="1"/>
          </p:cNvSpPr>
          <p:nvPr/>
        </p:nvSpPr>
        <p:spPr bwMode="auto">
          <a:xfrm>
            <a:off x="3276600" y="2438400"/>
            <a:ext cx="708848" cy="461665"/>
          </a:xfrm>
          <a:prstGeom prst="rect">
            <a:avLst/>
          </a:prstGeom>
          <a:noFill/>
          <a:ln w="9525">
            <a:noFill/>
            <a:miter lim="800000"/>
            <a:headEnd/>
            <a:tailEnd/>
          </a:ln>
        </p:spPr>
        <p:txBody>
          <a:bodyPr wrap="none">
            <a:spAutoFit/>
          </a:bodyPr>
          <a:lstStyle/>
          <a:p>
            <a:r>
              <a:rPr lang="fi-FI" i="1" dirty="0">
                <a:solidFill>
                  <a:srgbClr val="000000"/>
                </a:solidFill>
                <a:latin typeface="Times New Roman" pitchFamily="18" charset="0"/>
                <a:cs typeface="Times New Roman" pitchFamily="18" charset="0"/>
              </a:rPr>
              <a:t>t</a:t>
            </a:r>
            <a:r>
              <a:rPr lang="fi-FI" i="1" dirty="0" smtClean="0">
                <a:solidFill>
                  <a:srgbClr val="000000"/>
                </a:solidFill>
                <a:latin typeface="Times New Roman" pitchFamily="18" charset="0"/>
                <a:cs typeface="Times New Roman" pitchFamily="18" charset="0"/>
              </a:rPr>
              <a:t>=</a:t>
            </a:r>
            <a:r>
              <a:rPr lang="fi-FI" dirty="0" smtClean="0">
                <a:solidFill>
                  <a:srgbClr val="000000"/>
                </a:solidFill>
                <a:latin typeface="Times New Roman" pitchFamily="18" charset="0"/>
                <a:cs typeface="Times New Roman" pitchFamily="18" charset="0"/>
              </a:rPr>
              <a:t>.5</a:t>
            </a:r>
            <a:endParaRPr lang="en-US" dirty="0"/>
          </a:p>
        </p:txBody>
      </p:sp>
      <p:sp>
        <p:nvSpPr>
          <p:cNvPr id="29" name="Rectangle 28"/>
          <p:cNvSpPr/>
          <p:nvPr/>
        </p:nvSpPr>
        <p:spPr>
          <a:xfrm>
            <a:off x="3810000" y="762000"/>
            <a:ext cx="3200400" cy="457200"/>
          </a:xfrm>
          <a:prstGeom prst="rect">
            <a:avLst/>
          </a:prstGeom>
          <a:solidFill>
            <a:schemeClr val="bg2"/>
          </a:solidFill>
          <a:ln w="9525">
            <a:solidFill>
              <a:srgbClr val="EAE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animBg="1"/>
      <p:bldP spid="26"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Pixar Algorithm</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dirty="0">
                <a:solidFill>
                  <a:srgbClr val="000000"/>
                </a:solidFill>
                <a:latin typeface="Times New Roman" pitchFamily="18" charset="0"/>
                <a:cs typeface="Times New Roman" pitchFamily="18" charset="0"/>
              </a:rPr>
              <a:t>t=</a:t>
            </a:r>
            <a:r>
              <a:rPr lang="fi-FI" dirty="0">
                <a:solidFill>
                  <a:srgbClr val="000000"/>
                </a:solidFill>
                <a:latin typeface="Times New Roman" pitchFamily="18" charset="0"/>
                <a:cs typeface="Times New Roman" pitchFamily="18" charset="0"/>
              </a:rPr>
              <a:t>0</a:t>
            </a:r>
            <a:endParaRPr lang="en-US" dirty="0"/>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32" name="Rectangle 31"/>
          <p:cNvSpPr/>
          <p:nvPr/>
        </p:nvSpPr>
        <p:spPr>
          <a:xfrm>
            <a:off x="1054101" y="1828800"/>
            <a:ext cx="3016250"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3048000" y="1828800"/>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5"/>
          <p:cNvSpPr>
            <a:spLocks noChangeArrowheads="1"/>
          </p:cNvSpPr>
          <p:nvPr/>
        </p:nvSpPr>
        <p:spPr bwMode="auto">
          <a:xfrm>
            <a:off x="3276600" y="2438400"/>
            <a:ext cx="708848" cy="461665"/>
          </a:xfrm>
          <a:prstGeom prst="rect">
            <a:avLst/>
          </a:prstGeom>
          <a:noFill/>
          <a:ln w="9525">
            <a:noFill/>
            <a:miter lim="800000"/>
            <a:headEnd/>
            <a:tailEnd/>
          </a:ln>
        </p:spPr>
        <p:txBody>
          <a:bodyPr wrap="none">
            <a:spAutoFit/>
          </a:bodyPr>
          <a:lstStyle/>
          <a:p>
            <a:r>
              <a:rPr lang="fi-FI" i="1" dirty="0">
                <a:solidFill>
                  <a:srgbClr val="000000"/>
                </a:solidFill>
                <a:latin typeface="Times New Roman" pitchFamily="18" charset="0"/>
                <a:cs typeface="Times New Roman" pitchFamily="18" charset="0"/>
              </a:rPr>
              <a:t>t</a:t>
            </a:r>
            <a:r>
              <a:rPr lang="fi-FI" i="1" dirty="0" smtClean="0">
                <a:solidFill>
                  <a:srgbClr val="000000"/>
                </a:solidFill>
                <a:latin typeface="Times New Roman" pitchFamily="18" charset="0"/>
                <a:cs typeface="Times New Roman" pitchFamily="18" charset="0"/>
              </a:rPr>
              <a:t>=</a:t>
            </a:r>
            <a:r>
              <a:rPr lang="fi-FI" dirty="0" smtClean="0">
                <a:solidFill>
                  <a:srgbClr val="000000"/>
                </a:solidFill>
                <a:latin typeface="Times New Roman" pitchFamily="18" charset="0"/>
                <a:cs typeface="Times New Roman" pitchFamily="18" charset="0"/>
              </a:rPr>
              <a:t>.5</a:t>
            </a:r>
            <a:endParaRPr lang="en-US" dirty="0"/>
          </a:p>
        </p:txBody>
      </p:sp>
      <p:sp>
        <p:nvSpPr>
          <p:cNvPr id="29" name="Rectangle 28"/>
          <p:cNvSpPr/>
          <p:nvPr/>
        </p:nvSpPr>
        <p:spPr>
          <a:xfrm>
            <a:off x="3810000" y="762000"/>
            <a:ext cx="3200400" cy="457200"/>
          </a:xfrm>
          <a:prstGeom prst="rect">
            <a:avLst/>
          </a:prstGeom>
          <a:solidFill>
            <a:schemeClr val="bg2"/>
          </a:solidFill>
          <a:ln w="9525">
            <a:solidFill>
              <a:srgbClr val="EAE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76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2743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 name="Rectangle 26"/>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 name="Straight Connector 27"/>
          <p:cNvCxnSpPr>
            <a:endCxn id="21" idx="2"/>
          </p:cNvCxnSpPr>
          <p:nvPr/>
        </p:nvCxnSpPr>
        <p:spPr>
          <a:xfrm rot="10800000">
            <a:off x="800100" y="1219200"/>
            <a:ext cx="1457325" cy="14224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22" idx="2"/>
          </p:cNvCxnSpPr>
          <p:nvPr/>
        </p:nvCxnSpPr>
        <p:spPr>
          <a:xfrm rot="5400000" flipH="1" flipV="1">
            <a:off x="1811337" y="1674813"/>
            <a:ext cx="1425575" cy="5143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23" idx="2"/>
          </p:cNvCxnSpPr>
          <p:nvPr/>
        </p:nvCxnSpPr>
        <p:spPr>
          <a:xfrm flipV="1">
            <a:off x="2270125" y="1219200"/>
            <a:ext cx="2873375" cy="143192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27" idx="2"/>
          </p:cNvCxnSpPr>
          <p:nvPr/>
        </p:nvCxnSpPr>
        <p:spPr>
          <a:xfrm flipV="1">
            <a:off x="2260600" y="1219200"/>
            <a:ext cx="4102100" cy="14287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flipV="1">
            <a:off x="2227263" y="2611438"/>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a:xfrm>
            <a:off x="5105400" y="762000"/>
            <a:ext cx="76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324600" y="762000"/>
            <a:ext cx="76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53000" y="762000"/>
            <a:ext cx="389850" cy="461665"/>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40" name="TextBox 39"/>
          <p:cNvSpPr txBox="1"/>
          <p:nvPr/>
        </p:nvSpPr>
        <p:spPr>
          <a:xfrm>
            <a:off x="6172200" y="762000"/>
            <a:ext cx="389850" cy="461665"/>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6"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Pixar Algorithm</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dirty="0">
                <a:solidFill>
                  <a:srgbClr val="000000"/>
                </a:solidFill>
                <a:latin typeface="Times New Roman" pitchFamily="18" charset="0"/>
                <a:cs typeface="Times New Roman" pitchFamily="18" charset="0"/>
              </a:rPr>
              <a:t>t=</a:t>
            </a:r>
            <a:r>
              <a:rPr lang="fi-FI" dirty="0">
                <a:solidFill>
                  <a:srgbClr val="000000"/>
                </a:solidFill>
                <a:latin typeface="Times New Roman" pitchFamily="18" charset="0"/>
                <a:cs typeface="Times New Roman" pitchFamily="18" charset="0"/>
              </a:rPr>
              <a:t>0</a:t>
            </a:r>
            <a:endParaRPr lang="en-US" dirty="0"/>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32" name="Rectangle 31"/>
          <p:cNvSpPr/>
          <p:nvPr/>
        </p:nvSpPr>
        <p:spPr>
          <a:xfrm>
            <a:off x="3048000" y="1828800"/>
            <a:ext cx="3016250"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3048000" y="1828800"/>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5"/>
          <p:cNvSpPr>
            <a:spLocks noChangeArrowheads="1"/>
          </p:cNvSpPr>
          <p:nvPr/>
        </p:nvSpPr>
        <p:spPr bwMode="auto">
          <a:xfrm>
            <a:off x="3276600" y="2438400"/>
            <a:ext cx="708848" cy="461665"/>
          </a:xfrm>
          <a:prstGeom prst="rect">
            <a:avLst/>
          </a:prstGeom>
          <a:noFill/>
          <a:ln w="9525">
            <a:noFill/>
            <a:miter lim="800000"/>
            <a:headEnd/>
            <a:tailEnd/>
          </a:ln>
        </p:spPr>
        <p:txBody>
          <a:bodyPr wrap="none">
            <a:spAutoFit/>
          </a:bodyPr>
          <a:lstStyle/>
          <a:p>
            <a:r>
              <a:rPr lang="fi-FI" i="1" dirty="0">
                <a:solidFill>
                  <a:srgbClr val="000000"/>
                </a:solidFill>
                <a:latin typeface="Times New Roman" pitchFamily="18" charset="0"/>
                <a:cs typeface="Times New Roman" pitchFamily="18" charset="0"/>
              </a:rPr>
              <a:t>t</a:t>
            </a:r>
            <a:r>
              <a:rPr lang="fi-FI" i="1" dirty="0" smtClean="0">
                <a:solidFill>
                  <a:srgbClr val="000000"/>
                </a:solidFill>
                <a:latin typeface="Times New Roman" pitchFamily="18" charset="0"/>
                <a:cs typeface="Times New Roman" pitchFamily="18" charset="0"/>
              </a:rPr>
              <a:t>=</a:t>
            </a:r>
            <a:r>
              <a:rPr lang="fi-FI" dirty="0" smtClean="0">
                <a:solidFill>
                  <a:srgbClr val="000000"/>
                </a:solidFill>
                <a:latin typeface="Times New Roman" pitchFamily="18" charset="0"/>
                <a:cs typeface="Times New Roman" pitchFamily="18" charset="0"/>
              </a:rPr>
              <a:t>.5</a:t>
            </a:r>
            <a:endParaRPr lang="en-US" dirty="0"/>
          </a:p>
        </p:txBody>
      </p:sp>
      <p:sp>
        <p:nvSpPr>
          <p:cNvPr id="29" name="Rectangle 28"/>
          <p:cNvSpPr/>
          <p:nvPr/>
        </p:nvSpPr>
        <p:spPr>
          <a:xfrm>
            <a:off x="609600" y="762000"/>
            <a:ext cx="3200400" cy="457200"/>
          </a:xfrm>
          <a:prstGeom prst="rect">
            <a:avLst/>
          </a:prstGeom>
          <a:solidFill>
            <a:schemeClr val="bg2"/>
          </a:solidFill>
          <a:ln w="9525">
            <a:solidFill>
              <a:srgbClr val="EAEAE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1524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29718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4267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6629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8" name="Straight Connector 27"/>
          <p:cNvCxnSpPr>
            <a:endCxn id="21" idx="2"/>
          </p:cNvCxnSpPr>
          <p:nvPr/>
        </p:nvCxnSpPr>
        <p:spPr>
          <a:xfrm rot="10800000">
            <a:off x="1562100" y="1219200"/>
            <a:ext cx="3358556" cy="1405588"/>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22" idx="2"/>
          </p:cNvCxnSpPr>
          <p:nvPr/>
        </p:nvCxnSpPr>
        <p:spPr>
          <a:xfrm rot="10800000">
            <a:off x="3009900" y="1219201"/>
            <a:ext cx="1910756" cy="1412167"/>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23" idx="2"/>
          </p:cNvCxnSpPr>
          <p:nvPr/>
        </p:nvCxnSpPr>
        <p:spPr>
          <a:xfrm rot="16200000" flipV="1">
            <a:off x="3903608" y="1620893"/>
            <a:ext cx="1412167" cy="608781"/>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27" idx="2"/>
          </p:cNvCxnSpPr>
          <p:nvPr/>
        </p:nvCxnSpPr>
        <p:spPr>
          <a:xfrm flipV="1">
            <a:off x="4920656" y="1219200"/>
            <a:ext cx="1746844" cy="1412167"/>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flipV="1">
            <a:off x="4876800" y="2590800"/>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1524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 name="Rectangle 36"/>
          <p:cNvSpPr/>
          <p:nvPr/>
        </p:nvSpPr>
        <p:spPr>
          <a:xfrm>
            <a:off x="29718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a:xfrm>
            <a:off x="1524000" y="762000"/>
            <a:ext cx="76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971800" y="762000"/>
            <a:ext cx="76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371600" y="762000"/>
            <a:ext cx="389850" cy="461665"/>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41" name="TextBox 40"/>
          <p:cNvSpPr txBox="1"/>
          <p:nvPr/>
        </p:nvSpPr>
        <p:spPr>
          <a:xfrm>
            <a:off x="2819400" y="762000"/>
            <a:ext cx="389850" cy="461665"/>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spd="med"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Our Method</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32" name="Rectangle 31"/>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Our Method</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rgbClr val="B0AD8A"/>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32" name="Rectangle 31"/>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76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2743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25"/>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Connector 26"/>
          <p:cNvCxnSpPr>
            <a:endCxn id="21" idx="2"/>
          </p:cNvCxnSpPr>
          <p:nvPr/>
        </p:nvCxnSpPr>
        <p:spPr>
          <a:xfrm rot="10800000">
            <a:off x="800100" y="1219200"/>
            <a:ext cx="1457325" cy="14224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22" idx="2"/>
          </p:cNvCxnSpPr>
          <p:nvPr/>
        </p:nvCxnSpPr>
        <p:spPr>
          <a:xfrm rot="5400000" flipH="1" flipV="1">
            <a:off x="1811337" y="1674813"/>
            <a:ext cx="1425575" cy="5143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23" idx="2"/>
          </p:cNvCxnSpPr>
          <p:nvPr/>
        </p:nvCxnSpPr>
        <p:spPr>
          <a:xfrm flipV="1">
            <a:off x="2270125" y="1219200"/>
            <a:ext cx="2873375" cy="143192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26" idx="2"/>
          </p:cNvCxnSpPr>
          <p:nvPr/>
        </p:nvCxnSpPr>
        <p:spPr>
          <a:xfrm flipV="1">
            <a:off x="2260600" y="1219200"/>
            <a:ext cx="4102100" cy="14287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flipV="1">
            <a:off x="2227263" y="2611438"/>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work\lfreproj\fastforward\sanmiguel_cam20-butterfly_gt128.png"/>
          <p:cNvPicPr>
            <a:picLocks noChangeAspect="1" noChangeArrowheads="1"/>
          </p:cNvPicPr>
          <p:nvPr/>
        </p:nvPicPr>
        <p:blipFill>
          <a:blip r:embed="rId3"/>
          <a:srcRect/>
          <a:stretch>
            <a:fillRect/>
          </a:stretch>
        </p:blipFill>
        <p:spPr bwMode="auto">
          <a:xfrm>
            <a:off x="0" y="0"/>
            <a:ext cx="7315200" cy="4129088"/>
          </a:xfrm>
          <a:prstGeom prst="rect">
            <a:avLst/>
          </a:prstGeom>
          <a:noFill/>
          <a:ln w="9525">
            <a:noFill/>
            <a:miter lim="800000"/>
            <a:headEnd/>
            <a:tailEnd/>
          </a:ln>
        </p:spPr>
      </p:pic>
    </p:spTree>
  </p:cSld>
  <p:clrMapOvr>
    <a:masterClrMapping/>
  </p:clrMapOvr>
  <p:transition spd="med"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Our Method</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09600" y="762000"/>
            <a:ext cx="6400800" cy="457200"/>
          </a:xfrm>
          <a:prstGeom prst="rect">
            <a:avLst/>
          </a:prstGeom>
          <a:solidFill>
            <a:schemeClr val="bg2"/>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228600" y="647700"/>
            <a:ext cx="298450" cy="584200"/>
          </a:xfrm>
          <a:prstGeom prst="rect">
            <a:avLst/>
          </a:prstGeom>
          <a:noFill/>
          <a:ln w="9525">
            <a:noFill/>
            <a:miter lim="800000"/>
            <a:headEnd/>
            <a:tailEnd/>
          </a:ln>
        </p:spPr>
        <p:txBody>
          <a:bodyPr wrap="none">
            <a:spAutoFit/>
          </a:bodyPr>
          <a:lstStyle/>
          <a:p>
            <a:r>
              <a:rPr lang="fi-FI" sz="3200" i="1" dirty="0">
                <a:solidFill>
                  <a:srgbClr val="000000"/>
                </a:solidFill>
                <a:latin typeface="Times New Roman" pitchFamily="18" charset="0"/>
                <a:cs typeface="Times New Roman" pitchFamily="18" charset="0"/>
              </a:rPr>
              <a:t>t</a:t>
            </a:r>
            <a:endParaRPr lang="en-US" sz="3200" dirty="0"/>
          </a:p>
        </p:txBody>
      </p:sp>
      <p:sp>
        <p:nvSpPr>
          <p:cNvPr id="32" name="Rectangle 31"/>
          <p:cNvSpPr/>
          <p:nvPr/>
        </p:nvSpPr>
        <p:spPr>
          <a:xfrm>
            <a:off x="1043426" y="1828800"/>
            <a:ext cx="5015175" cy="1219200"/>
          </a:xfrm>
          <a:prstGeom prst="rect">
            <a:avLst/>
          </a:prstGeom>
          <a:solidFill>
            <a:srgbClr val="990000">
              <a:alpha val="12941"/>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76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25"/>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Connector 26"/>
          <p:cNvCxnSpPr>
            <a:endCxn id="21" idx="2"/>
          </p:cNvCxnSpPr>
          <p:nvPr/>
        </p:nvCxnSpPr>
        <p:spPr>
          <a:xfrm rot="10800000">
            <a:off x="800100" y="1219200"/>
            <a:ext cx="1457325" cy="142240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22" idx="2"/>
          </p:cNvCxnSpPr>
          <p:nvPr/>
        </p:nvCxnSpPr>
        <p:spPr>
          <a:xfrm rot="5400000" flipH="1" flipV="1">
            <a:off x="1811337" y="1674813"/>
            <a:ext cx="1425575" cy="5143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23" idx="2"/>
          </p:cNvCxnSpPr>
          <p:nvPr/>
        </p:nvCxnSpPr>
        <p:spPr>
          <a:xfrm flipV="1">
            <a:off x="2270125" y="1219200"/>
            <a:ext cx="2873375" cy="143192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26" idx="2"/>
          </p:cNvCxnSpPr>
          <p:nvPr/>
        </p:nvCxnSpPr>
        <p:spPr>
          <a:xfrm flipV="1">
            <a:off x="2260600" y="1219200"/>
            <a:ext cx="4102100" cy="142875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flipV="1">
            <a:off x="2227263" y="2611438"/>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Rectangle 32"/>
          <p:cNvSpPr/>
          <p:nvPr/>
        </p:nvSpPr>
        <p:spPr>
          <a:xfrm>
            <a:off x="1447800" y="762000"/>
            <a:ext cx="2209800" cy="457200"/>
          </a:xfrm>
          <a:prstGeom prst="rect">
            <a:avLst/>
          </a:prstGeom>
          <a:solidFill>
            <a:srgbClr val="FFC000"/>
          </a:solidFill>
          <a:ln w="9525">
            <a:solidFill>
              <a:srgbClr val="EAEAEA"/>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27432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a:xfrm>
            <a:off x="7620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762000" y="762000"/>
            <a:ext cx="76200" cy="457200"/>
          </a:xfrm>
          <a:prstGeom prst="rect">
            <a:avLst/>
          </a:prstGeom>
          <a:solidFill>
            <a:srgbClr val="FFFF00"/>
          </a:solidFill>
          <a:ln w="6350">
            <a:solidFill>
              <a:srgbClr val="DDDD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 name="Rectangle 40"/>
          <p:cNvSpPr/>
          <p:nvPr/>
        </p:nvSpPr>
        <p:spPr>
          <a:xfrm>
            <a:off x="762000" y="762000"/>
            <a:ext cx="76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09600" y="762000"/>
            <a:ext cx="389850" cy="461665"/>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43" name="Rectangle 42"/>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51054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5" name="Rectangle 44"/>
          <p:cNvSpPr/>
          <p:nvPr/>
        </p:nvSpPr>
        <p:spPr>
          <a:xfrm>
            <a:off x="5105400" y="762000"/>
            <a:ext cx="76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4953000" y="762000"/>
            <a:ext cx="389850" cy="461665"/>
          </a:xfrm>
          <a:prstGeom prst="rect">
            <a:avLst/>
          </a:prstGeom>
          <a:noFill/>
          <a:effectLst/>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47" name="Rectangle 46"/>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Rectangle 47"/>
          <p:cNvSpPr/>
          <p:nvPr/>
        </p:nvSpPr>
        <p:spPr>
          <a:xfrm>
            <a:off x="6324600" y="762000"/>
            <a:ext cx="76200" cy="457200"/>
          </a:xfrm>
          <a:prstGeom prst="rect">
            <a:avLst/>
          </a:prstGeom>
          <a:solidFill>
            <a:srgbClr val="FFFF00"/>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 name="Rectangle 48"/>
          <p:cNvSpPr/>
          <p:nvPr/>
        </p:nvSpPr>
        <p:spPr>
          <a:xfrm>
            <a:off x="6324600" y="762000"/>
            <a:ext cx="76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6172200" y="762000"/>
            <a:ext cx="389850" cy="461665"/>
          </a:xfrm>
          <a:prstGeom prst="rect">
            <a:avLst/>
          </a:prstGeom>
          <a:noFill/>
          <a:effectLst/>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2" name="TextBox 1"/>
          <p:cNvSpPr txBox="1"/>
          <p:nvPr/>
        </p:nvSpPr>
        <p:spPr>
          <a:xfrm>
            <a:off x="1447800" y="1169708"/>
            <a:ext cx="2252540" cy="254361"/>
          </a:xfrm>
          <a:prstGeom prst="rect">
            <a:avLst/>
          </a:prstGeom>
          <a:noFill/>
        </p:spPr>
        <p:txBody>
          <a:bodyPr wrap="none" rtlCol="0">
            <a:spAutoFit/>
          </a:bodyPr>
          <a:lstStyle/>
          <a:p>
            <a:r>
              <a:rPr lang="en-CA" sz="1400" smtClean="0">
                <a:solidFill>
                  <a:srgbClr val="000000"/>
                </a:solidFill>
              </a:rPr>
              <a:t>t range computed for pixel</a:t>
            </a:r>
            <a:endParaRPr lang="en-US" sz="1400">
              <a:solidFill>
                <a:srgbClr val="000000"/>
              </a:solidFill>
            </a:endParaRPr>
          </a:p>
        </p:txBody>
      </p:sp>
    </p:spTree>
  </p:cSld>
  <p:clrMapOvr>
    <a:masterClrMapping/>
  </p:clrMapOvr>
  <p:transition spd="med"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Our Method</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 name="Rectangle 3"/>
          <p:cNvSpPr txBox="1">
            <a:spLocks noChangeArrowheads="1"/>
          </p:cNvSpPr>
          <p:nvPr/>
        </p:nvSpPr>
        <p:spPr bwMode="auto">
          <a:xfrm>
            <a:off x="279400" y="762000"/>
            <a:ext cx="6732588" cy="3043238"/>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kumimoji="0" lang="en-US" sz="2000" b="0" i="0" u="none" strike="noStrike" kern="0" cap="none" spc="0" normalizeH="0" baseline="0" noProof="0" dirty="0" smtClean="0">
                <a:ln>
                  <a:noFill/>
                </a:ln>
                <a:solidFill>
                  <a:schemeClr val="tx1"/>
                </a:solidFill>
                <a:uLnTx/>
                <a:uFillTx/>
                <a:latin typeface="+mn-lt"/>
                <a:ea typeface="ＭＳ Ｐゴシック" charset="-128"/>
                <a:cs typeface="ＭＳ Ｐゴシック" pitchFamily="-108" charset="-128"/>
              </a:rPr>
              <a:t>Determine pixels potentially covered by triangle</a:t>
            </a:r>
          </a:p>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kumimoji="0" lang="en-US" sz="2000" b="0" i="0" u="none" strike="noStrike" kern="0" cap="none" spc="0" normalizeH="0" baseline="0" noProof="0" dirty="0" smtClean="0">
                <a:ln>
                  <a:noFill/>
                </a:ln>
                <a:solidFill>
                  <a:schemeClr val="tx1"/>
                </a:solidFill>
                <a:uLnTx/>
                <a:uFillTx/>
                <a:latin typeface="+mn-lt"/>
                <a:ea typeface="ＭＳ Ｐゴシック" charset="-128"/>
                <a:cs typeface="ＭＳ Ｐゴシック" pitchFamily="-108" charset="-128"/>
              </a:rPr>
              <a:t>For each pixel</a:t>
            </a:r>
          </a:p>
          <a:p>
            <a:pPr marL="638175" lvl="1" indent="-273050">
              <a:lnSpc>
                <a:spcPct val="110000"/>
              </a:lnSpc>
              <a:spcBef>
                <a:spcPts val="200"/>
              </a:spcBef>
              <a:spcAft>
                <a:spcPts val="200"/>
              </a:spcAft>
              <a:buClr>
                <a:srgbClr val="0C569E"/>
              </a:buClr>
              <a:buSzPct val="110000"/>
              <a:buFont typeface="Wingdings" pitchFamily="2" charset="2"/>
              <a:buChar char="§"/>
              <a:defRPr/>
            </a:pPr>
            <a:r>
              <a:rPr lang="fi-FI" sz="1800" kern="0" smtClean="0">
                <a:latin typeface="+mn-lt"/>
              </a:rPr>
              <a:t>Compute </a:t>
            </a:r>
            <a:r>
              <a:rPr lang="fi-FI" sz="1800" kern="0" dirty="0" smtClean="0">
                <a:latin typeface="+mn-lt"/>
              </a:rPr>
              <a:t>time bounds </a:t>
            </a:r>
            <a:r>
              <a:rPr lang="fi-FI" sz="2000" i="1" kern="0" dirty="0" smtClean="0">
                <a:solidFill>
                  <a:schemeClr val="accent2">
                    <a:lumMod val="75000"/>
                  </a:schemeClr>
                </a:solidFill>
                <a:latin typeface="Times New Roman" pitchFamily="18" charset="0"/>
                <a:cs typeface="Times New Roman" pitchFamily="18" charset="0"/>
              </a:rPr>
              <a:t>t</a:t>
            </a:r>
            <a:r>
              <a:rPr lang="fi-FI" sz="2000" i="1" kern="0" baseline="-25000" dirty="0" smtClean="0">
                <a:solidFill>
                  <a:schemeClr val="accent2">
                    <a:lumMod val="75000"/>
                  </a:schemeClr>
                </a:solidFill>
                <a:latin typeface="Times New Roman" pitchFamily="18" charset="0"/>
                <a:cs typeface="Times New Roman" pitchFamily="18" charset="0"/>
              </a:rPr>
              <a:t>min </a:t>
            </a:r>
            <a:r>
              <a:rPr lang="fi-FI" sz="2000" i="1" kern="0" dirty="0" smtClean="0">
                <a:solidFill>
                  <a:schemeClr val="accent2">
                    <a:lumMod val="75000"/>
                  </a:schemeClr>
                </a:solidFill>
                <a:latin typeface="Times New Roman" pitchFamily="18" charset="0"/>
                <a:cs typeface="Times New Roman" pitchFamily="18" charset="0"/>
              </a:rPr>
              <a:t>,t</a:t>
            </a:r>
            <a:r>
              <a:rPr lang="fi-FI" sz="2000" i="1" kern="0" baseline="-25000" dirty="0" smtClean="0">
                <a:solidFill>
                  <a:schemeClr val="accent2">
                    <a:lumMod val="75000"/>
                  </a:schemeClr>
                </a:solidFill>
                <a:latin typeface="Times New Roman" pitchFamily="18" charset="0"/>
                <a:cs typeface="Times New Roman" pitchFamily="18" charset="0"/>
              </a:rPr>
              <a:t>max</a:t>
            </a:r>
            <a:endParaRPr lang="fi-FI" sz="1600" i="1" kern="0" baseline="-25000" dirty="0" smtClean="0">
              <a:solidFill>
                <a:schemeClr val="accent2">
                  <a:lumMod val="75000"/>
                </a:schemeClr>
              </a:solidFill>
              <a:latin typeface="Times New Roman" pitchFamily="18" charset="0"/>
              <a:cs typeface="Times New Roman" pitchFamily="18" charset="0"/>
            </a:endParaRPr>
          </a:p>
          <a:p>
            <a:pPr marL="638175" lvl="1" indent="-273050">
              <a:lnSpc>
                <a:spcPct val="110000"/>
              </a:lnSpc>
              <a:spcBef>
                <a:spcPts val="200"/>
              </a:spcBef>
              <a:spcAft>
                <a:spcPts val="200"/>
              </a:spcAft>
              <a:buClr>
                <a:srgbClr val="0C569E"/>
              </a:buClr>
              <a:buSzPct val="110000"/>
              <a:buFont typeface="Wingdings" pitchFamily="2" charset="2"/>
              <a:buChar char="§"/>
            </a:pPr>
            <a:r>
              <a:rPr lang="fi-FI" sz="1800" kern="0" dirty="0" smtClean="0">
                <a:latin typeface="+mn-lt"/>
              </a:rPr>
              <a:t>Enumerate samples where </a:t>
            </a:r>
            <a:r>
              <a:rPr lang="fi-FI" sz="2000" i="1" kern="0" dirty="0" smtClean="0">
                <a:solidFill>
                  <a:schemeClr val="accent2">
                    <a:lumMod val="75000"/>
                  </a:schemeClr>
                </a:solidFill>
                <a:latin typeface="Times New Roman" pitchFamily="18" charset="0"/>
                <a:cs typeface="Times New Roman" pitchFamily="18" charset="0"/>
              </a:rPr>
              <a:t>t</a:t>
            </a:r>
            <a:r>
              <a:rPr lang="fi-FI" sz="2000" i="1" kern="0" baseline="-25000" dirty="0" smtClean="0">
                <a:solidFill>
                  <a:schemeClr val="accent2">
                    <a:lumMod val="75000"/>
                  </a:schemeClr>
                </a:solidFill>
                <a:latin typeface="Times New Roman" pitchFamily="18" charset="0"/>
                <a:cs typeface="Times New Roman" pitchFamily="18" charset="0"/>
              </a:rPr>
              <a:t>min </a:t>
            </a:r>
            <a:r>
              <a:rPr lang="fi-FI" sz="1800" kern="0" dirty="0" smtClean="0">
                <a:solidFill>
                  <a:schemeClr val="accent2">
                    <a:lumMod val="75000"/>
                  </a:schemeClr>
                </a:solidFill>
                <a:latin typeface="Times New Roman" pitchFamily="18" charset="0"/>
                <a:cs typeface="Times New Roman" pitchFamily="18" charset="0"/>
              </a:rPr>
              <a:t>≤ </a:t>
            </a:r>
            <a:r>
              <a:rPr lang="fi-FI" sz="2000" i="1" kern="0" dirty="0" smtClean="0">
                <a:solidFill>
                  <a:schemeClr val="accent2">
                    <a:lumMod val="75000"/>
                  </a:schemeClr>
                </a:solidFill>
                <a:latin typeface="Times New Roman" pitchFamily="18" charset="0"/>
                <a:cs typeface="Times New Roman" pitchFamily="18" charset="0"/>
              </a:rPr>
              <a:t>t </a:t>
            </a:r>
            <a:r>
              <a:rPr lang="fi-FI" sz="1800" kern="0" dirty="0" smtClean="0">
                <a:solidFill>
                  <a:schemeClr val="accent2">
                    <a:lumMod val="75000"/>
                  </a:schemeClr>
                </a:solidFill>
                <a:latin typeface="Times New Roman" pitchFamily="18" charset="0"/>
                <a:cs typeface="Times New Roman" pitchFamily="18" charset="0"/>
              </a:rPr>
              <a:t>≤</a:t>
            </a:r>
            <a:r>
              <a:rPr lang="fi-FI" sz="1800" i="1" kern="0" dirty="0" smtClean="0">
                <a:solidFill>
                  <a:schemeClr val="accent2">
                    <a:lumMod val="75000"/>
                  </a:schemeClr>
                </a:solidFill>
                <a:latin typeface="Times New Roman" pitchFamily="18" charset="0"/>
                <a:cs typeface="Times New Roman" pitchFamily="18" charset="0"/>
              </a:rPr>
              <a:t> </a:t>
            </a:r>
            <a:r>
              <a:rPr lang="fi-FI" sz="2000" i="1" kern="0" dirty="0" smtClean="0">
                <a:solidFill>
                  <a:schemeClr val="accent2">
                    <a:lumMod val="75000"/>
                  </a:schemeClr>
                </a:solidFill>
                <a:latin typeface="Times New Roman" pitchFamily="18" charset="0"/>
                <a:cs typeface="Times New Roman" pitchFamily="18" charset="0"/>
              </a:rPr>
              <a:t>t</a:t>
            </a:r>
            <a:r>
              <a:rPr lang="fi-FI" sz="2000" i="1" kern="0" baseline="-25000" dirty="0" smtClean="0">
                <a:solidFill>
                  <a:schemeClr val="accent2">
                    <a:lumMod val="75000"/>
                  </a:schemeClr>
                </a:solidFill>
                <a:latin typeface="Times New Roman" pitchFamily="18" charset="0"/>
                <a:cs typeface="Times New Roman" pitchFamily="18" charset="0"/>
              </a:rPr>
              <a:t>max</a:t>
            </a:r>
          </a:p>
          <a:p>
            <a:pPr marL="638175" lvl="1" indent="-273050">
              <a:lnSpc>
                <a:spcPct val="110000"/>
              </a:lnSpc>
              <a:spcBef>
                <a:spcPts val="200"/>
              </a:spcBef>
              <a:spcAft>
                <a:spcPts val="200"/>
              </a:spcAft>
              <a:buClr>
                <a:srgbClr val="0C569E"/>
              </a:buClr>
              <a:buSzPct val="110000"/>
              <a:buFont typeface="Wingdings" pitchFamily="2" charset="2"/>
              <a:buChar char="§"/>
            </a:pPr>
            <a:r>
              <a:rPr lang="fi-FI" sz="1800" kern="0" dirty="0" smtClean="0"/>
              <a:t>For each such sample, perform 5D coverage test</a:t>
            </a:r>
            <a:endParaRPr lang="fi-FI" sz="1800" i="1" kern="0" baseline="-25000" dirty="0" smtClean="0">
              <a:solidFill>
                <a:schemeClr val="accent2">
                  <a:lumMod val="75000"/>
                </a:schemeClr>
              </a:solidFill>
              <a:latin typeface="Times New Roman" pitchFamily="18" charset="0"/>
              <a:cs typeface="Times New Roman" pitchFamily="18" charset="0"/>
            </a:endParaRPr>
          </a:p>
          <a:p>
            <a:pPr marL="273050" indent="-273050">
              <a:lnSpc>
                <a:spcPct val="110000"/>
              </a:lnSpc>
              <a:spcBef>
                <a:spcPts val="200"/>
              </a:spcBef>
              <a:spcAft>
                <a:spcPts val="200"/>
              </a:spcAft>
              <a:buClr>
                <a:srgbClr val="0C569E"/>
              </a:buClr>
              <a:buSzPct val="110000"/>
              <a:buFont typeface="Wingdings" pitchFamily="2" charset="2"/>
              <a:buChar char="§"/>
            </a:pPr>
            <a:endParaRPr lang="en-US" sz="2000" kern="0" dirty="0" smtClean="0">
              <a:cs typeface="ＭＳ Ｐゴシック" pitchFamily="-108" charset="-128"/>
            </a:endParaRPr>
          </a:p>
          <a:p>
            <a:pPr marL="273050" indent="-273050">
              <a:lnSpc>
                <a:spcPct val="110000"/>
              </a:lnSpc>
              <a:spcBef>
                <a:spcPts val="200"/>
              </a:spcBef>
              <a:spcAft>
                <a:spcPts val="200"/>
              </a:spcAft>
              <a:buClr>
                <a:srgbClr val="0C569E"/>
              </a:buClr>
              <a:buSzPct val="110000"/>
              <a:buFont typeface="Wingdings" pitchFamily="2" charset="2"/>
              <a:buChar char="§"/>
            </a:pPr>
            <a:r>
              <a:rPr lang="en-US" sz="2000" kern="0" dirty="0" smtClean="0">
                <a:cs typeface="ＭＳ Ｐゴシック" pitchFamily="-108" charset="-128"/>
              </a:rPr>
              <a:t>Same for lens bounds </a:t>
            </a:r>
            <a:r>
              <a:rPr lang="fi-FI" i="1" kern="0" dirty="0" smtClean="0">
                <a:solidFill>
                  <a:schemeClr val="accent2">
                    <a:lumMod val="75000"/>
                  </a:schemeClr>
                </a:solidFill>
                <a:latin typeface="Times New Roman" pitchFamily="18" charset="0"/>
                <a:cs typeface="Times New Roman" pitchFamily="18" charset="0"/>
              </a:rPr>
              <a:t>u</a:t>
            </a:r>
            <a:r>
              <a:rPr lang="fi-FI" i="1" kern="0" baseline="-25000" dirty="0" smtClean="0">
                <a:solidFill>
                  <a:schemeClr val="accent2">
                    <a:lumMod val="75000"/>
                  </a:schemeClr>
                </a:solidFill>
                <a:latin typeface="Times New Roman" pitchFamily="18" charset="0"/>
                <a:cs typeface="Times New Roman" pitchFamily="18" charset="0"/>
              </a:rPr>
              <a:t>min </a:t>
            </a:r>
            <a:r>
              <a:rPr lang="fi-FI" i="1" kern="0" dirty="0" smtClean="0">
                <a:solidFill>
                  <a:schemeClr val="accent2">
                    <a:lumMod val="75000"/>
                  </a:schemeClr>
                </a:solidFill>
                <a:latin typeface="Times New Roman" pitchFamily="18" charset="0"/>
                <a:cs typeface="Times New Roman" pitchFamily="18" charset="0"/>
              </a:rPr>
              <a:t>,u</a:t>
            </a:r>
            <a:r>
              <a:rPr lang="fi-FI" i="1" kern="0" baseline="-25000" dirty="0" smtClean="0">
                <a:solidFill>
                  <a:schemeClr val="accent2">
                    <a:lumMod val="75000"/>
                  </a:schemeClr>
                </a:solidFill>
                <a:latin typeface="Times New Roman" pitchFamily="18" charset="0"/>
                <a:cs typeface="Times New Roman" pitchFamily="18" charset="0"/>
              </a:rPr>
              <a:t>max</a:t>
            </a:r>
            <a:r>
              <a:rPr lang="en-US" kern="0" dirty="0" smtClean="0">
                <a:cs typeface="ＭＳ Ｐゴシック" pitchFamily="-108" charset="-128"/>
              </a:rPr>
              <a:t> </a:t>
            </a:r>
            <a:r>
              <a:rPr lang="en-US" sz="2000" kern="0" dirty="0" smtClean="0">
                <a:cs typeface="ＭＳ Ｐゴシック" pitchFamily="-108" charset="-128"/>
              </a:rPr>
              <a:t>and</a:t>
            </a:r>
            <a:r>
              <a:rPr lang="en-US" kern="0" dirty="0" smtClean="0">
                <a:cs typeface="ＭＳ Ｐゴシック" pitchFamily="-108" charset="-128"/>
              </a:rPr>
              <a:t> </a:t>
            </a:r>
            <a:r>
              <a:rPr lang="fi-FI" i="1" kern="0" dirty="0" smtClean="0">
                <a:solidFill>
                  <a:schemeClr val="accent2">
                    <a:lumMod val="75000"/>
                  </a:schemeClr>
                </a:solidFill>
                <a:latin typeface="Times New Roman" pitchFamily="18" charset="0"/>
                <a:cs typeface="Times New Roman" pitchFamily="18" charset="0"/>
              </a:rPr>
              <a:t>v</a:t>
            </a:r>
            <a:r>
              <a:rPr lang="fi-FI" i="1" kern="0" baseline="-25000" dirty="0" smtClean="0">
                <a:solidFill>
                  <a:schemeClr val="accent2">
                    <a:lumMod val="75000"/>
                  </a:schemeClr>
                </a:solidFill>
                <a:latin typeface="Times New Roman" pitchFamily="18" charset="0"/>
                <a:cs typeface="Times New Roman" pitchFamily="18" charset="0"/>
              </a:rPr>
              <a:t>min </a:t>
            </a:r>
            <a:r>
              <a:rPr lang="fi-FI" i="1" kern="0" dirty="0" smtClean="0">
                <a:solidFill>
                  <a:schemeClr val="accent2">
                    <a:lumMod val="75000"/>
                  </a:schemeClr>
                </a:solidFill>
                <a:latin typeface="Times New Roman" pitchFamily="18" charset="0"/>
                <a:cs typeface="Times New Roman" pitchFamily="18" charset="0"/>
              </a:rPr>
              <a:t>,v</a:t>
            </a:r>
            <a:r>
              <a:rPr lang="fi-FI" i="1" kern="0" baseline="-25000" dirty="0" smtClean="0">
                <a:solidFill>
                  <a:schemeClr val="accent2">
                    <a:lumMod val="75000"/>
                  </a:schemeClr>
                </a:solidFill>
                <a:latin typeface="Times New Roman" pitchFamily="18" charset="0"/>
                <a:cs typeface="Times New Roman" pitchFamily="18" charset="0"/>
              </a:rPr>
              <a:t>max</a:t>
            </a:r>
            <a:endParaRPr lang="en-US" kern="0" dirty="0">
              <a:cs typeface="ＭＳ Ｐゴシック" pitchFamily="-108" charset="-128"/>
            </a:endParaRPr>
          </a:p>
          <a:p>
            <a:pPr marL="273050" indent="-273050">
              <a:lnSpc>
                <a:spcPct val="110000"/>
              </a:lnSpc>
              <a:spcBef>
                <a:spcPts val="200"/>
              </a:spcBef>
              <a:spcAft>
                <a:spcPts val="200"/>
              </a:spcAft>
              <a:buClr>
                <a:srgbClr val="0C569E"/>
              </a:buClr>
              <a:buSzPct val="110000"/>
            </a:pPr>
            <a:endParaRPr lang="en-US" sz="1800" kern="0" dirty="0">
              <a:latin typeface="+mn-lt"/>
            </a:endParaRPr>
          </a:p>
        </p:txBody>
      </p:sp>
    </p:spTree>
  </p:cSld>
  <p:clrMapOvr>
    <a:masterClrMapping/>
  </p:clrMapOvr>
  <p:transition spd="med"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Bound Computation</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 name="Rectangle 3"/>
          <p:cNvSpPr txBox="1">
            <a:spLocks noChangeArrowheads="1"/>
          </p:cNvSpPr>
          <p:nvPr/>
        </p:nvSpPr>
        <p:spPr bwMode="auto">
          <a:xfrm>
            <a:off x="279400" y="762000"/>
            <a:ext cx="6732588" cy="3043238"/>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kumimoji="0" lang="fi-FI" sz="2000" b="0" i="0" u="none" strike="noStrike" kern="0" cap="none" spc="0" normalizeH="0" baseline="0" noProof="0" dirty="0" smtClean="0">
                <a:ln>
                  <a:noFill/>
                </a:ln>
                <a:solidFill>
                  <a:schemeClr val="bg1"/>
                </a:solidFill>
                <a:uLnTx/>
                <a:uFillTx/>
                <a:latin typeface="+mn-lt"/>
                <a:ea typeface="ＭＳ Ｐゴシック" charset="-128"/>
                <a:cs typeface="ＭＳ Ｐゴシック" pitchFamily="-108" charset="-128"/>
              </a:rPr>
              <a:t>Lens bounds computed in screen space</a:t>
            </a:r>
          </a:p>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endParaRPr lang="fi-FI" sz="2000" kern="0" dirty="0" smtClean="0">
              <a:solidFill>
                <a:schemeClr val="bg1"/>
              </a:solidFill>
              <a:latin typeface="+mn-lt"/>
            </a:endParaRPr>
          </a:p>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lang="fi-FI" sz="2000" kern="0" dirty="0" smtClean="0">
                <a:solidFill>
                  <a:schemeClr val="bg1"/>
                </a:solidFill>
                <a:latin typeface="+mn-lt"/>
              </a:rPr>
              <a:t>Time bounds computed in dual space</a:t>
            </a:r>
            <a:endParaRPr lang="en-US" sz="1800" kern="0" dirty="0">
              <a:solidFill>
                <a:schemeClr val="bg1"/>
              </a:solidFill>
              <a:latin typeface="+mn-lt"/>
            </a:endParaRPr>
          </a:p>
        </p:txBody>
      </p:sp>
    </p:spTree>
  </p:cSld>
  <p:clrMapOvr>
    <a:masterClrMapping/>
  </p:clrMapOvr>
  <p:transition spd="med"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63"/>
          <p:cNvSpPr/>
          <p:nvPr/>
        </p:nvSpPr>
        <p:spPr>
          <a:xfrm>
            <a:off x="838200" y="1752600"/>
            <a:ext cx="3048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Lens Bounds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38986" y="786054"/>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y</a:t>
            </a:r>
            <a:endParaRPr lang="en-US" i="1" dirty="0">
              <a:solidFill>
                <a:srgbClr val="000000"/>
              </a:solidFill>
              <a:latin typeface="Times New Roman" pitchFamily="18" charset="0"/>
              <a:cs typeface="Times New Roman" pitchFamily="18" charset="0"/>
            </a:endParaRPr>
          </a:p>
        </p:txBody>
      </p:sp>
      <p:sp>
        <p:nvSpPr>
          <p:cNvPr id="62" name="Freeform 61"/>
          <p:cNvSpPr/>
          <p:nvPr/>
        </p:nvSpPr>
        <p:spPr>
          <a:xfrm>
            <a:off x="1295400" y="175260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p:nvPr/>
        </p:nvSpPr>
        <p:spPr>
          <a:xfrm>
            <a:off x="1752600" y="1752600"/>
            <a:ext cx="6096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5" name="TextBox 64"/>
          <p:cNvSpPr txBox="1"/>
          <p:nvPr/>
        </p:nvSpPr>
        <p:spPr>
          <a:xfrm>
            <a:off x="1295400" y="1447800"/>
            <a:ext cx="527709" cy="338554"/>
          </a:xfrm>
          <a:prstGeom prst="rect">
            <a:avLst/>
          </a:prstGeom>
          <a:solidFill>
            <a:srgbClr val="FFFFFF">
              <a:alpha val="63137"/>
            </a:srgbClr>
          </a:solidFill>
        </p:spPr>
        <p:txBody>
          <a:bodyPr wrap="none" rtlCol="0">
            <a:spAutoFit/>
          </a:bodyPr>
          <a:lstStyle/>
          <a:p>
            <a:r>
              <a:rPr lang="fi-FI" sz="1600" i="1" dirty="0" smtClean="0">
                <a:solidFill>
                  <a:srgbClr val="000000"/>
                </a:solidFill>
                <a:latin typeface="Times New Roman" pitchFamily="18" charset="0"/>
                <a:cs typeface="Times New Roman" pitchFamily="18" charset="0"/>
              </a:rPr>
              <a:t>u=</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66" name="TextBox 65"/>
          <p:cNvSpPr txBox="1"/>
          <p:nvPr/>
        </p:nvSpPr>
        <p:spPr>
          <a:xfrm>
            <a:off x="457200" y="1447800"/>
            <a:ext cx="681597"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u=</a:t>
            </a:r>
            <a:r>
              <a:rPr lang="fi-FI" sz="1600" dirty="0">
                <a:solidFill>
                  <a:srgbClr val="000000"/>
                </a:solidFill>
                <a:latin typeface="Times New Roman" pitchFamily="18" charset="0"/>
                <a:cs typeface="Times New Roman" pitchFamily="18" charset="0"/>
              </a:rPr>
              <a:t> </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67" name="TextBox 66"/>
          <p:cNvSpPr txBox="1"/>
          <p:nvPr/>
        </p:nvSpPr>
        <p:spPr>
          <a:xfrm>
            <a:off x="1828800" y="1447800"/>
            <a:ext cx="694421"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u=</a:t>
            </a:r>
            <a:r>
              <a:rPr lang="fi-FI" sz="1600" dirty="0">
                <a:solidFill>
                  <a:srgbClr val="000000"/>
                </a:solidFill>
                <a:latin typeface="Times New Roman" pitchFamily="18" charset="0"/>
                <a:cs typeface="Times New Roman" pitchFamily="18" charset="0"/>
              </a:rPr>
              <a:t> </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68" name="Oval 67"/>
          <p:cNvSpPr/>
          <p:nvPr/>
        </p:nvSpPr>
        <p:spPr>
          <a:xfrm>
            <a:off x="4572000" y="2895600"/>
            <a:ext cx="1295400" cy="152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9" name="Freeform 68"/>
          <p:cNvSpPr/>
          <p:nvPr/>
        </p:nvSpPr>
        <p:spPr>
          <a:xfrm rot="14327491">
            <a:off x="5064393" y="2202845"/>
            <a:ext cx="419100" cy="140216"/>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p:nvPr/>
        </p:nvCxnSpPr>
        <p:spPr>
          <a:xfrm>
            <a:off x="4572000" y="1524000"/>
            <a:ext cx="1295400" cy="0"/>
          </a:xfrm>
          <a:prstGeom prst="line">
            <a:avLst/>
          </a:prstGeom>
          <a:ln w="12700">
            <a:solidFill>
              <a:schemeClr val="bg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572000" y="3733800"/>
            <a:ext cx="1295400" cy="0"/>
          </a:xfrm>
          <a:prstGeom prst="line">
            <a:avLst/>
          </a:prstGeom>
          <a:ln w="28575">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943600" y="3581400"/>
            <a:ext cx="463588" cy="307777"/>
          </a:xfrm>
          <a:prstGeom prst="rect">
            <a:avLst/>
          </a:prstGeom>
          <a:noFill/>
        </p:spPr>
        <p:txBody>
          <a:bodyPr wrap="none" rtlCol="0">
            <a:spAutoFit/>
          </a:bodyPr>
          <a:lstStyle/>
          <a:p>
            <a:r>
              <a:rPr lang="fi-FI" sz="1400" dirty="0" smtClean="0">
                <a:solidFill>
                  <a:srgbClr val="000000"/>
                </a:solidFill>
                <a:latin typeface="+mn-lt"/>
                <a:cs typeface="Times New Roman" pitchFamily="18" charset="0"/>
              </a:rPr>
              <a:t>film</a:t>
            </a:r>
            <a:endParaRPr lang="en-US" sz="1400" dirty="0">
              <a:solidFill>
                <a:srgbClr val="000000"/>
              </a:solidFill>
              <a:latin typeface="+mn-lt"/>
              <a:cs typeface="Times New Roman" pitchFamily="18" charset="0"/>
            </a:endParaRPr>
          </a:p>
        </p:txBody>
      </p:sp>
      <p:sp>
        <p:nvSpPr>
          <p:cNvPr id="76" name="TextBox 75"/>
          <p:cNvSpPr txBox="1"/>
          <p:nvPr/>
        </p:nvSpPr>
        <p:spPr>
          <a:xfrm>
            <a:off x="5943600" y="2819400"/>
            <a:ext cx="513282" cy="307777"/>
          </a:xfrm>
          <a:prstGeom prst="rect">
            <a:avLst/>
          </a:prstGeom>
          <a:noFill/>
        </p:spPr>
        <p:txBody>
          <a:bodyPr wrap="none" rtlCol="0">
            <a:spAutoFit/>
          </a:bodyPr>
          <a:lstStyle/>
          <a:p>
            <a:r>
              <a:rPr lang="fi-FI" sz="1400" dirty="0" smtClean="0">
                <a:solidFill>
                  <a:srgbClr val="000000"/>
                </a:solidFill>
                <a:latin typeface="+mn-lt"/>
                <a:cs typeface="Times New Roman" pitchFamily="18" charset="0"/>
              </a:rPr>
              <a:t>lens</a:t>
            </a:r>
            <a:endParaRPr lang="en-US" sz="1400" dirty="0">
              <a:solidFill>
                <a:srgbClr val="000000"/>
              </a:solidFill>
              <a:latin typeface="+mn-lt"/>
              <a:cs typeface="Times New Roman" pitchFamily="18" charset="0"/>
            </a:endParaRPr>
          </a:p>
        </p:txBody>
      </p:sp>
      <p:sp>
        <p:nvSpPr>
          <p:cNvPr id="77" name="TextBox 76"/>
          <p:cNvSpPr txBox="1"/>
          <p:nvPr/>
        </p:nvSpPr>
        <p:spPr>
          <a:xfrm>
            <a:off x="5943600" y="1371600"/>
            <a:ext cx="1050288" cy="307777"/>
          </a:xfrm>
          <a:prstGeom prst="rect">
            <a:avLst/>
          </a:prstGeom>
          <a:noFill/>
        </p:spPr>
        <p:txBody>
          <a:bodyPr wrap="none" rtlCol="0">
            <a:spAutoFit/>
          </a:bodyPr>
          <a:lstStyle/>
          <a:p>
            <a:r>
              <a:rPr lang="fi-FI" sz="1400" dirty="0" smtClean="0">
                <a:solidFill>
                  <a:srgbClr val="000000"/>
                </a:solidFill>
                <a:latin typeface="+mn-lt"/>
                <a:cs typeface="Times New Roman" pitchFamily="18" charset="0"/>
              </a:rPr>
              <a:t>focal plane</a:t>
            </a:r>
            <a:endParaRPr lang="en-US" sz="1400" dirty="0">
              <a:solidFill>
                <a:srgbClr val="000000"/>
              </a:solidFill>
              <a:latin typeface="+mn-lt"/>
              <a:cs typeface="Times New Roman" pitchFamily="18" charset="0"/>
            </a:endParaRPr>
          </a:p>
        </p:txBody>
      </p:sp>
      <p:grpSp>
        <p:nvGrpSpPr>
          <p:cNvPr id="92" name="Group 91"/>
          <p:cNvGrpSpPr/>
          <p:nvPr/>
        </p:nvGrpSpPr>
        <p:grpSpPr>
          <a:xfrm>
            <a:off x="4572000" y="1524000"/>
            <a:ext cx="1295400" cy="2209800"/>
            <a:chOff x="4572000" y="1524000"/>
            <a:chExt cx="1295400" cy="2209800"/>
          </a:xfrm>
        </p:grpSpPr>
        <p:cxnSp>
          <p:nvCxnSpPr>
            <p:cNvPr id="79" name="Straight Connector 78"/>
            <p:cNvCxnSpPr>
              <a:endCxn id="68" idx="2"/>
            </p:cNvCxnSpPr>
            <p:nvPr/>
          </p:nvCxnSpPr>
          <p:spPr>
            <a:xfrm rot="5400000">
              <a:off x="4000500" y="2095500"/>
              <a:ext cx="1447800" cy="304800"/>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endCxn id="68" idx="6"/>
            </p:cNvCxnSpPr>
            <p:nvPr/>
          </p:nvCxnSpPr>
          <p:spPr>
            <a:xfrm rot="16200000" flipH="1">
              <a:off x="4648200" y="1752600"/>
              <a:ext cx="1447800" cy="990600"/>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16200000" flipH="1">
              <a:off x="4038600" y="2362200"/>
              <a:ext cx="2209800" cy="533400"/>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68" idx="2"/>
            </p:cNvCxnSpPr>
            <p:nvPr/>
          </p:nvCxnSpPr>
          <p:spPr>
            <a:xfrm rot="10800000" flipH="1" flipV="1">
              <a:off x="4572000" y="2971800"/>
              <a:ext cx="838200" cy="762000"/>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endCxn id="68" idx="6"/>
            </p:cNvCxnSpPr>
            <p:nvPr/>
          </p:nvCxnSpPr>
          <p:spPr>
            <a:xfrm rot="5400000" flipH="1" flipV="1">
              <a:off x="5257800" y="3124200"/>
              <a:ext cx="762000" cy="457200"/>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108" name="Oval 107"/>
          <p:cNvSpPr/>
          <p:nvPr/>
        </p:nvSpPr>
        <p:spPr>
          <a:xfrm>
            <a:off x="4842636" y="1476375"/>
            <a:ext cx="76200" cy="76200"/>
          </a:xfrm>
          <a:prstGeom prst="ellipse">
            <a:avLst/>
          </a:prstGeom>
          <a:solidFill>
            <a:srgbClr val="FF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5366974" y="3697501"/>
            <a:ext cx="76200" cy="76200"/>
          </a:xfrm>
          <a:prstGeom prst="ellipse">
            <a:avLst/>
          </a:prstGeom>
          <a:solidFill>
            <a:srgbClr val="FF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0" name="Group 139"/>
          <p:cNvGrpSpPr/>
          <p:nvPr/>
        </p:nvGrpSpPr>
        <p:grpSpPr>
          <a:xfrm>
            <a:off x="4571999" y="2460565"/>
            <a:ext cx="1295402" cy="1270189"/>
            <a:chOff x="4571999" y="2460565"/>
            <a:chExt cx="1295402" cy="1270189"/>
          </a:xfrm>
        </p:grpSpPr>
        <p:cxnSp>
          <p:nvCxnSpPr>
            <p:cNvPr id="112" name="Straight Connector 111"/>
            <p:cNvCxnSpPr>
              <a:endCxn id="68" idx="2"/>
            </p:cNvCxnSpPr>
            <p:nvPr/>
          </p:nvCxnSpPr>
          <p:spPr>
            <a:xfrm rot="10800000" flipV="1">
              <a:off x="4572001" y="2463892"/>
              <a:ext cx="788047" cy="507908"/>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a:endCxn id="68" idx="6"/>
            </p:cNvCxnSpPr>
            <p:nvPr/>
          </p:nvCxnSpPr>
          <p:spPr>
            <a:xfrm rot="16200000" flipH="1">
              <a:off x="5363098" y="2467497"/>
              <a:ext cx="507905" cy="500700"/>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a:off x="4557036" y="2921092"/>
              <a:ext cx="1270189" cy="349136"/>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68" idx="2"/>
            </p:cNvCxnSpPr>
            <p:nvPr/>
          </p:nvCxnSpPr>
          <p:spPr>
            <a:xfrm rot="10800000" flipH="1" flipV="1">
              <a:off x="4571999" y="2971799"/>
              <a:ext cx="289283" cy="755627"/>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endCxn id="68" idx="6"/>
            </p:cNvCxnSpPr>
            <p:nvPr/>
          </p:nvCxnSpPr>
          <p:spPr>
            <a:xfrm rot="5400000" flipH="1" flipV="1">
              <a:off x="5141144" y="3004497"/>
              <a:ext cx="758952" cy="693559"/>
            </a:xfrm>
            <a:prstGeom prst="line">
              <a:avLst/>
            </a:prstGeom>
            <a:ln w="1270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129" name="Oval 128"/>
          <p:cNvSpPr/>
          <p:nvPr/>
        </p:nvSpPr>
        <p:spPr>
          <a:xfrm>
            <a:off x="5136618" y="3696933"/>
            <a:ext cx="76200" cy="76200"/>
          </a:xfrm>
          <a:prstGeom prst="ellipse">
            <a:avLst/>
          </a:prstGeom>
          <a:solidFill>
            <a:srgbClr val="FF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4823794" y="3699716"/>
            <a:ext cx="76200" cy="76200"/>
          </a:xfrm>
          <a:prstGeom prst="ellipse">
            <a:avLst/>
          </a:prstGeom>
          <a:solidFill>
            <a:srgbClr val="FF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4980194" y="3696367"/>
            <a:ext cx="76200" cy="76200"/>
          </a:xfrm>
          <a:prstGeom prst="ellipse">
            <a:avLst/>
          </a:prstGeom>
          <a:solidFill>
            <a:srgbClr val="FF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5326796" y="2423991"/>
            <a:ext cx="76200" cy="76200"/>
          </a:xfrm>
          <a:prstGeom prst="ellipse">
            <a:avLst/>
          </a:prstGeom>
          <a:solidFill>
            <a:srgbClr val="FF00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6" name="Group 155"/>
          <p:cNvGrpSpPr/>
          <p:nvPr/>
        </p:nvGrpSpPr>
        <p:grpSpPr>
          <a:xfrm>
            <a:off x="4572000" y="2524105"/>
            <a:ext cx="1411704" cy="461665"/>
            <a:chOff x="4572000" y="2524105"/>
            <a:chExt cx="1411704" cy="461665"/>
          </a:xfrm>
        </p:grpSpPr>
        <p:cxnSp>
          <p:nvCxnSpPr>
            <p:cNvPr id="141" name="Straight Arrow Connector 140"/>
            <p:cNvCxnSpPr>
              <a:stCxn id="68" idx="2"/>
            </p:cNvCxnSpPr>
            <p:nvPr/>
          </p:nvCxnSpPr>
          <p:spPr>
            <a:xfrm rot="10800000" flipH="1">
              <a:off x="4572000" y="2971800"/>
              <a:ext cx="1295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p:nvPr/>
          </p:nvSpPr>
          <p:spPr>
            <a:xfrm>
              <a:off x="5645150" y="2524105"/>
              <a:ext cx="338554"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u</a:t>
              </a:r>
              <a:endParaRPr lang="en-US" i="1" dirty="0">
                <a:solidFill>
                  <a:srgbClr val="000000"/>
                </a:solidFill>
                <a:latin typeface="Times New Roman" pitchFamily="18" charset="0"/>
                <a:cs typeface="Times New Roman" pitchFamily="18" charset="0"/>
              </a:endParaRPr>
            </a:p>
          </p:txBody>
        </p:sp>
      </p:grpSp>
      <p:cxnSp>
        <p:nvCxnSpPr>
          <p:cNvPr id="149" name="Straight Connector 148"/>
          <p:cNvCxnSpPr/>
          <p:nvPr/>
        </p:nvCxnSpPr>
        <p:spPr>
          <a:xfrm rot="5400000">
            <a:off x="4533900" y="2972934"/>
            <a:ext cx="76200"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5400000">
            <a:off x="5191785" y="2973688"/>
            <a:ext cx="76200"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5400000">
            <a:off x="5828546" y="2970671"/>
            <a:ext cx="76200"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2514600" y="3200400"/>
            <a:ext cx="1736373" cy="646331"/>
          </a:xfrm>
          <a:prstGeom prst="rect">
            <a:avLst/>
          </a:prstGeom>
          <a:noFill/>
        </p:spPr>
        <p:txBody>
          <a:bodyPr wrap="none" rtlCol="0">
            <a:spAutoFit/>
          </a:bodyPr>
          <a:lstStyle/>
          <a:p>
            <a:r>
              <a:rPr lang="en-US" sz="1800" dirty="0" smtClean="0">
                <a:solidFill>
                  <a:srgbClr val="000000"/>
                </a:solidFill>
                <a:latin typeface="Times New Roman" pitchFamily="18" charset="0"/>
                <a:cs typeface="Times New Roman" pitchFamily="18" charset="0"/>
              </a:rPr>
              <a:t>screen-space </a:t>
            </a:r>
            <a:r>
              <a:rPr lang="fi-FI" sz="1800" i="1" dirty="0" smtClean="0">
                <a:solidFill>
                  <a:srgbClr val="000000"/>
                </a:solidFill>
                <a:latin typeface="Times New Roman" pitchFamily="18" charset="0"/>
                <a:cs typeface="Times New Roman" pitchFamily="18" charset="0"/>
              </a:rPr>
              <a:t>x </a:t>
            </a:r>
            <a:r>
              <a:rPr lang="fi-FI" sz="1800" dirty="0" smtClean="0">
                <a:solidFill>
                  <a:srgbClr val="000000"/>
                </a:solidFill>
                <a:latin typeface="Times New Roman" pitchFamily="18" charset="0"/>
                <a:cs typeface="Times New Roman" pitchFamily="18" charset="0"/>
              </a:rPr>
              <a:t>is</a:t>
            </a:r>
          </a:p>
          <a:p>
            <a:r>
              <a:rPr lang="fi-FI" sz="1800" dirty="0" smtClean="0">
                <a:solidFill>
                  <a:srgbClr val="000000"/>
                </a:solidFill>
                <a:latin typeface="Times New Roman" pitchFamily="18" charset="0"/>
                <a:cs typeface="Times New Roman" pitchFamily="18" charset="0"/>
              </a:rPr>
              <a:t>linear with </a:t>
            </a:r>
            <a:r>
              <a:rPr lang="fi-FI" sz="1800" i="1" dirty="0" smtClean="0">
                <a:solidFill>
                  <a:srgbClr val="000000"/>
                </a:solidFill>
                <a:latin typeface="Times New Roman" pitchFamily="18" charset="0"/>
                <a:cs typeface="Times New Roman" pitchFamily="18" charset="0"/>
              </a:rPr>
              <a:t>u</a:t>
            </a: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2"/>
                                        </p:tgtEl>
                                      </p:cBhvr>
                                    </p:animEffect>
                                    <p:set>
                                      <p:cBhvr>
                                        <p:cTn id="23" dur="1" fill="hold">
                                          <p:stCondLst>
                                            <p:cond delay="499"/>
                                          </p:stCondLst>
                                        </p:cTn>
                                        <p:tgtEl>
                                          <p:spTgt spid="9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08"/>
                                        </p:tgtEl>
                                      </p:cBhvr>
                                    </p:animEffect>
                                    <p:set>
                                      <p:cBhvr>
                                        <p:cTn id="26" dur="1" fill="hold">
                                          <p:stCondLst>
                                            <p:cond delay="499"/>
                                          </p:stCondLst>
                                        </p:cTn>
                                        <p:tgtEl>
                                          <p:spTgt spid="10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09"/>
                                        </p:tgtEl>
                                      </p:cBhvr>
                                    </p:animEffect>
                                    <p:set>
                                      <p:cBhvr>
                                        <p:cTn id="29" dur="1" fill="hold">
                                          <p:stCondLst>
                                            <p:cond delay="499"/>
                                          </p:stCondLst>
                                        </p:cTn>
                                        <p:tgtEl>
                                          <p:spTgt spid="10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500"/>
                                        <p:tgtEl>
                                          <p:spTgt spid="1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500"/>
                                        <p:tgtEl>
                                          <p:spTgt spid="1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500"/>
                                        <p:tgtEl>
                                          <p:spTgt spid="1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fade">
                                      <p:cBhvr>
                                        <p:cTn id="41" dur="500"/>
                                        <p:tgtEl>
                                          <p:spTgt spid="1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500"/>
                                        <p:tgtEl>
                                          <p:spTgt spid="1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6"/>
                                        </p:tgtEl>
                                        <p:attrNameLst>
                                          <p:attrName>style.visibility</p:attrName>
                                        </p:attrNameLst>
                                      </p:cBhvr>
                                      <p:to>
                                        <p:strVal val="visible"/>
                                      </p:to>
                                    </p:set>
                                    <p:animEffect transition="in" filter="fade">
                                      <p:cBhvr>
                                        <p:cTn id="49" dur="500"/>
                                        <p:tgtEl>
                                          <p:spTgt spid="15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par>
                                <p:cTn id="58" presetID="10" presetClass="entr" presetSubtype="0" fill="hold" nodeType="with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fade">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par>
                                <p:cTn id="69" presetID="10" presetClass="entr" presetSubtype="0" fill="hold"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fade">
                                      <p:cBhvr>
                                        <p:cTn id="71" dur="500"/>
                                        <p:tgtEl>
                                          <p:spTgt spid="14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500"/>
                                        <p:tgtEl>
                                          <p:spTgt spid="6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nodeType="withEffect">
                                  <p:stCondLst>
                                    <p:cond delay="0"/>
                                  </p:stCondLst>
                                  <p:childTnLst>
                                    <p:set>
                                      <p:cBhvr>
                                        <p:cTn id="81" dur="1" fill="hold">
                                          <p:stCondLst>
                                            <p:cond delay="0"/>
                                          </p:stCondLst>
                                        </p:cTn>
                                        <p:tgtEl>
                                          <p:spTgt spid="157"/>
                                        </p:tgtEl>
                                        <p:attrNameLst>
                                          <p:attrName>style.visibility</p:attrName>
                                        </p:attrNameLst>
                                      </p:cBhvr>
                                      <p:to>
                                        <p:strVal val="visible"/>
                                      </p:to>
                                    </p:set>
                                    <p:animEffect transition="in" filter="fade">
                                      <p:cBhvr>
                                        <p:cTn id="82" dur="500"/>
                                        <p:tgtEl>
                                          <p:spTgt spid="15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8"/>
                                        </p:tgtEl>
                                        <p:attrNameLst>
                                          <p:attrName>style.visibility</p:attrName>
                                        </p:attrNameLst>
                                      </p:cBhvr>
                                      <p:to>
                                        <p:strVal val="visible"/>
                                      </p:to>
                                    </p:set>
                                    <p:animEffect transition="in" filter="fade">
                                      <p:cBhvr>
                                        <p:cTn id="8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2" grpId="0" animBg="1"/>
      <p:bldP spid="63" grpId="0" animBg="1"/>
      <p:bldP spid="65" grpId="0" animBg="1"/>
      <p:bldP spid="66" grpId="0"/>
      <p:bldP spid="67" grpId="0"/>
      <p:bldP spid="69" grpId="0" animBg="1"/>
      <p:bldP spid="108" grpId="0" animBg="1"/>
      <p:bldP spid="108" grpId="1" animBg="1"/>
      <p:bldP spid="109" grpId="0" animBg="1"/>
      <p:bldP spid="109" grpId="1" animBg="1"/>
      <p:bldP spid="129" grpId="0" animBg="1"/>
      <p:bldP spid="130" grpId="0" animBg="1"/>
      <p:bldP spid="132" grpId="0" animBg="1"/>
      <p:bldP spid="110" grpId="0" animBg="1"/>
      <p:bldP spid="15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63"/>
          <p:cNvSpPr/>
          <p:nvPr/>
        </p:nvSpPr>
        <p:spPr>
          <a:xfrm>
            <a:off x="838200" y="1752600"/>
            <a:ext cx="3048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Lens Bounds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38986" y="786054"/>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y</a:t>
            </a:r>
            <a:endParaRPr lang="en-US" i="1" dirty="0">
              <a:solidFill>
                <a:srgbClr val="000000"/>
              </a:solidFill>
              <a:latin typeface="Times New Roman" pitchFamily="18" charset="0"/>
              <a:cs typeface="Times New Roman" pitchFamily="18" charset="0"/>
            </a:endParaRPr>
          </a:p>
        </p:txBody>
      </p:sp>
      <p:sp>
        <p:nvSpPr>
          <p:cNvPr id="63" name="Freeform 62"/>
          <p:cNvSpPr/>
          <p:nvPr/>
        </p:nvSpPr>
        <p:spPr>
          <a:xfrm>
            <a:off x="1752600" y="1752600"/>
            <a:ext cx="6096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6" name="TextBox 65"/>
          <p:cNvSpPr txBox="1"/>
          <p:nvPr/>
        </p:nvSpPr>
        <p:spPr>
          <a:xfrm>
            <a:off x="457200" y="1447800"/>
            <a:ext cx="681597"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u=</a:t>
            </a:r>
            <a:r>
              <a:rPr lang="fi-FI" sz="1600" dirty="0">
                <a:solidFill>
                  <a:srgbClr val="000000"/>
                </a:solidFill>
                <a:latin typeface="Times New Roman" pitchFamily="18" charset="0"/>
                <a:cs typeface="Times New Roman" pitchFamily="18" charset="0"/>
              </a:rPr>
              <a:t> </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67" name="TextBox 66"/>
          <p:cNvSpPr txBox="1"/>
          <p:nvPr/>
        </p:nvSpPr>
        <p:spPr>
          <a:xfrm>
            <a:off x="1828800" y="1447800"/>
            <a:ext cx="694421"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u=</a:t>
            </a:r>
            <a:r>
              <a:rPr lang="fi-FI" sz="1600" dirty="0">
                <a:solidFill>
                  <a:srgbClr val="000000"/>
                </a:solidFill>
                <a:latin typeface="Times New Roman" pitchFamily="18" charset="0"/>
                <a:cs typeface="Times New Roman" pitchFamily="18" charset="0"/>
              </a:rPr>
              <a:t> </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44" name="Rectangle 43"/>
          <p:cNvSpPr/>
          <p:nvPr/>
        </p:nvSpPr>
        <p:spPr>
          <a:xfrm>
            <a:off x="838200" y="1752600"/>
            <a:ext cx="304800" cy="46051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755913" y="1752601"/>
            <a:ext cx="602973" cy="461374"/>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371599" y="1752600"/>
            <a:ext cx="347597" cy="460513"/>
          </a:xfrm>
          <a:prstGeom prst="rect">
            <a:avLst/>
          </a:prstGeom>
          <a:noFill/>
          <a:ln w="28575">
            <a:solidFill>
              <a:srgbClr val="C00000">
                <a:alpha val="50196"/>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088721" y="1752600"/>
            <a:ext cx="320458" cy="460513"/>
          </a:xfrm>
          <a:prstGeom prst="rect">
            <a:avLst/>
          </a:prstGeom>
          <a:noFill/>
          <a:ln w="28575">
            <a:solidFill>
              <a:srgbClr val="C00000">
                <a:alpha val="50196"/>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1615858" y="1752600"/>
            <a:ext cx="463463" cy="460513"/>
          </a:xfrm>
          <a:prstGeom prst="rect">
            <a:avLst/>
          </a:prstGeom>
          <a:noFill/>
          <a:ln w="28575">
            <a:solidFill>
              <a:srgbClr val="C00000">
                <a:alpha val="50196"/>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2514600" y="3200400"/>
            <a:ext cx="1736373" cy="646331"/>
          </a:xfrm>
          <a:prstGeom prst="rect">
            <a:avLst/>
          </a:prstGeom>
          <a:noFill/>
        </p:spPr>
        <p:txBody>
          <a:bodyPr wrap="none" rtlCol="0">
            <a:spAutoFit/>
          </a:bodyPr>
          <a:lstStyle/>
          <a:p>
            <a:r>
              <a:rPr lang="en-US" sz="1800" dirty="0" smtClean="0">
                <a:solidFill>
                  <a:srgbClr val="000000"/>
                </a:solidFill>
                <a:latin typeface="Times New Roman" pitchFamily="18" charset="0"/>
                <a:cs typeface="Times New Roman" pitchFamily="18" charset="0"/>
              </a:rPr>
              <a:t>screen-space </a:t>
            </a:r>
            <a:r>
              <a:rPr lang="fi-FI" sz="1800" i="1" dirty="0" smtClean="0">
                <a:solidFill>
                  <a:srgbClr val="000000"/>
                </a:solidFill>
                <a:latin typeface="Times New Roman" pitchFamily="18" charset="0"/>
                <a:cs typeface="Times New Roman" pitchFamily="18" charset="0"/>
              </a:rPr>
              <a:t>x </a:t>
            </a:r>
            <a:r>
              <a:rPr lang="fi-FI" sz="1800" dirty="0" smtClean="0">
                <a:solidFill>
                  <a:srgbClr val="000000"/>
                </a:solidFill>
                <a:latin typeface="Times New Roman" pitchFamily="18" charset="0"/>
                <a:cs typeface="Times New Roman" pitchFamily="18" charset="0"/>
              </a:rPr>
              <a:t>is</a:t>
            </a:r>
          </a:p>
          <a:p>
            <a:r>
              <a:rPr lang="fi-FI" sz="1800" dirty="0" smtClean="0">
                <a:solidFill>
                  <a:srgbClr val="000000"/>
                </a:solidFill>
                <a:latin typeface="Times New Roman" pitchFamily="18" charset="0"/>
                <a:cs typeface="Times New Roman" pitchFamily="18" charset="0"/>
              </a:rPr>
              <a:t>linear with </a:t>
            </a:r>
            <a:r>
              <a:rPr lang="fi-FI" sz="1800" i="1" dirty="0" smtClean="0">
                <a:solidFill>
                  <a:srgbClr val="000000"/>
                </a:solidFill>
                <a:latin typeface="Times New Roman" pitchFamily="18" charset="0"/>
                <a:cs typeface="Times New Roman" pitchFamily="18" charset="0"/>
              </a:rPr>
              <a:t>u</a:t>
            </a: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xit" presetSubtype="0" fill="hold" grpId="1" nodeType="with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6" grpId="1" animBg="1"/>
      <p:bldP spid="48" grpId="0" animBg="1"/>
      <p:bldP spid="48" grpId="1" animBg="1"/>
      <p:bldP spid="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63"/>
          <p:cNvSpPr/>
          <p:nvPr/>
        </p:nvSpPr>
        <p:spPr>
          <a:xfrm>
            <a:off x="838200" y="1752600"/>
            <a:ext cx="3048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Lens Bounds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38986" y="786054"/>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y</a:t>
            </a:r>
            <a:endParaRPr lang="en-US" i="1" dirty="0">
              <a:solidFill>
                <a:srgbClr val="000000"/>
              </a:solidFill>
              <a:latin typeface="Times New Roman" pitchFamily="18" charset="0"/>
              <a:cs typeface="Times New Roman" pitchFamily="18" charset="0"/>
            </a:endParaRPr>
          </a:p>
        </p:txBody>
      </p:sp>
      <p:sp>
        <p:nvSpPr>
          <p:cNvPr id="63" name="Freeform 62"/>
          <p:cNvSpPr/>
          <p:nvPr/>
        </p:nvSpPr>
        <p:spPr>
          <a:xfrm>
            <a:off x="1752600" y="1752600"/>
            <a:ext cx="6096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6" name="TextBox 65"/>
          <p:cNvSpPr txBox="1"/>
          <p:nvPr/>
        </p:nvSpPr>
        <p:spPr>
          <a:xfrm>
            <a:off x="889000" y="1428750"/>
            <a:ext cx="527709"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u=a</a:t>
            </a:r>
            <a:endParaRPr lang="en-US" sz="1600" i="1" dirty="0">
              <a:solidFill>
                <a:srgbClr val="000000"/>
              </a:solidFill>
              <a:latin typeface="Times New Roman" pitchFamily="18" charset="0"/>
              <a:cs typeface="Times New Roman" pitchFamily="18" charset="0"/>
            </a:endParaRPr>
          </a:p>
        </p:txBody>
      </p:sp>
      <p:sp>
        <p:nvSpPr>
          <p:cNvPr id="67" name="TextBox 66"/>
          <p:cNvSpPr txBox="1"/>
          <p:nvPr/>
        </p:nvSpPr>
        <p:spPr>
          <a:xfrm>
            <a:off x="1403350" y="1428750"/>
            <a:ext cx="527709"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u=b</a:t>
            </a:r>
            <a:endParaRPr lang="en-US" sz="1600" i="1" dirty="0">
              <a:solidFill>
                <a:srgbClr val="000000"/>
              </a:solidFill>
              <a:latin typeface="Times New Roman" pitchFamily="18" charset="0"/>
              <a:cs typeface="Times New Roman" pitchFamily="18" charset="0"/>
            </a:endParaRPr>
          </a:p>
        </p:txBody>
      </p:sp>
      <p:sp>
        <p:nvSpPr>
          <p:cNvPr id="44" name="Rectangle 43"/>
          <p:cNvSpPr/>
          <p:nvPr/>
        </p:nvSpPr>
        <p:spPr>
          <a:xfrm>
            <a:off x="838200" y="1752600"/>
            <a:ext cx="304800" cy="46051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755913" y="1752601"/>
            <a:ext cx="602973" cy="461374"/>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2514600" y="3200400"/>
            <a:ext cx="1736373" cy="646331"/>
          </a:xfrm>
          <a:prstGeom prst="rect">
            <a:avLst/>
          </a:prstGeom>
          <a:noFill/>
        </p:spPr>
        <p:txBody>
          <a:bodyPr wrap="none" rtlCol="0">
            <a:spAutoFit/>
          </a:bodyPr>
          <a:lstStyle/>
          <a:p>
            <a:r>
              <a:rPr lang="en-US" sz="1800" dirty="0" smtClean="0">
                <a:solidFill>
                  <a:srgbClr val="000000"/>
                </a:solidFill>
                <a:latin typeface="Times New Roman" pitchFamily="18" charset="0"/>
                <a:cs typeface="Times New Roman" pitchFamily="18" charset="0"/>
              </a:rPr>
              <a:t>screen-space </a:t>
            </a:r>
            <a:r>
              <a:rPr lang="fi-FI" sz="1800" i="1" dirty="0" smtClean="0">
                <a:solidFill>
                  <a:srgbClr val="000000"/>
                </a:solidFill>
                <a:latin typeface="Times New Roman" pitchFamily="18" charset="0"/>
                <a:cs typeface="Times New Roman" pitchFamily="18" charset="0"/>
              </a:rPr>
              <a:t>x </a:t>
            </a:r>
            <a:r>
              <a:rPr lang="fi-FI" sz="1800" dirty="0" smtClean="0">
                <a:solidFill>
                  <a:srgbClr val="000000"/>
                </a:solidFill>
                <a:latin typeface="Times New Roman" pitchFamily="18" charset="0"/>
                <a:cs typeface="Times New Roman" pitchFamily="18" charset="0"/>
              </a:rPr>
              <a:t>is</a:t>
            </a:r>
          </a:p>
          <a:p>
            <a:r>
              <a:rPr lang="fi-FI" sz="1800" dirty="0" smtClean="0">
                <a:solidFill>
                  <a:srgbClr val="000000"/>
                </a:solidFill>
                <a:latin typeface="Times New Roman" pitchFamily="18" charset="0"/>
                <a:cs typeface="Times New Roman" pitchFamily="18" charset="0"/>
              </a:rPr>
              <a:t>linear with </a:t>
            </a:r>
            <a:r>
              <a:rPr lang="fi-FI" sz="1800" i="1" dirty="0" smtClean="0">
                <a:solidFill>
                  <a:srgbClr val="000000"/>
                </a:solidFill>
                <a:latin typeface="Times New Roman" pitchFamily="18" charset="0"/>
                <a:cs typeface="Times New Roman" pitchFamily="18" charset="0"/>
              </a:rPr>
              <a:t>u</a:t>
            </a:r>
          </a:p>
        </p:txBody>
      </p:sp>
      <p:sp>
        <p:nvSpPr>
          <p:cNvPr id="19" name="Rectangle 18"/>
          <p:cNvSpPr/>
          <p:nvPr/>
        </p:nvSpPr>
        <p:spPr>
          <a:xfrm>
            <a:off x="3657600" y="1295400"/>
            <a:ext cx="3092521" cy="220894"/>
          </a:xfrm>
          <a:prstGeom prst="rect">
            <a:avLst/>
          </a:prstGeom>
          <a:solidFill>
            <a:schemeClr val="bg2"/>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22"/>
          <p:cNvSpPr>
            <a:spLocks noChangeArrowheads="1"/>
          </p:cNvSpPr>
          <p:nvPr/>
        </p:nvSpPr>
        <p:spPr bwMode="auto">
          <a:xfrm>
            <a:off x="3378271" y="1183854"/>
            <a:ext cx="312906" cy="400110"/>
          </a:xfrm>
          <a:prstGeom prst="rect">
            <a:avLst/>
          </a:prstGeom>
          <a:noFill/>
          <a:ln w="9525">
            <a:noFill/>
            <a:miter lim="800000"/>
            <a:headEnd/>
            <a:tailEnd/>
          </a:ln>
        </p:spPr>
        <p:txBody>
          <a:bodyPr wrap="none">
            <a:spAutoFit/>
          </a:bodyPr>
          <a:lstStyle/>
          <a:p>
            <a:r>
              <a:rPr lang="fi-FI" sz="2000" i="1" dirty="0" smtClean="0">
                <a:solidFill>
                  <a:srgbClr val="000000"/>
                </a:solidFill>
                <a:latin typeface="Times New Roman" pitchFamily="18" charset="0"/>
                <a:cs typeface="Times New Roman" pitchFamily="18" charset="0"/>
              </a:rPr>
              <a:t>u</a:t>
            </a:r>
            <a:endParaRPr lang="en-US" sz="2000" dirty="0"/>
          </a:p>
        </p:txBody>
      </p:sp>
      <p:sp>
        <p:nvSpPr>
          <p:cNvPr id="21" name="Rectangle 20"/>
          <p:cNvSpPr/>
          <p:nvPr/>
        </p:nvSpPr>
        <p:spPr>
          <a:xfrm>
            <a:off x="4159321" y="1295400"/>
            <a:ext cx="1854129" cy="220894"/>
          </a:xfrm>
          <a:prstGeom prst="rect">
            <a:avLst/>
          </a:prstGeom>
          <a:solidFill>
            <a:srgbClr val="B0AD8A"/>
          </a:solidFill>
          <a:ln w="9525">
            <a:solidFill>
              <a:srgbClr val="EAEAEA"/>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flipV="1">
            <a:off x="1295400" y="1828800"/>
            <a:ext cx="76200" cy="76200"/>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952500" y="1752600"/>
            <a:ext cx="374651" cy="460513"/>
          </a:xfrm>
          <a:prstGeom prst="rect">
            <a:avLst/>
          </a:prstGeom>
          <a:noFill/>
          <a:ln w="28575">
            <a:solidFill>
              <a:srgbClr val="C00000">
                <a:alpha val="50196"/>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327150" y="1752600"/>
            <a:ext cx="660400" cy="460513"/>
          </a:xfrm>
          <a:prstGeom prst="rect">
            <a:avLst/>
          </a:prstGeom>
          <a:noFill/>
          <a:ln w="28575">
            <a:solidFill>
              <a:srgbClr val="C00000">
                <a:alpha val="50196"/>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2"/>
          <p:cNvSpPr>
            <a:spLocks noChangeArrowheads="1"/>
          </p:cNvSpPr>
          <p:nvPr/>
        </p:nvSpPr>
        <p:spPr bwMode="auto">
          <a:xfrm>
            <a:off x="4013271" y="987004"/>
            <a:ext cx="287258" cy="338554"/>
          </a:xfrm>
          <a:prstGeom prst="rect">
            <a:avLst/>
          </a:prstGeom>
          <a:noFill/>
          <a:ln w="9525">
            <a:noFill/>
            <a:miter lim="800000"/>
            <a:headEnd/>
            <a:tailEnd/>
          </a:ln>
        </p:spPr>
        <p:txBody>
          <a:bodyPr wrap="none">
            <a:spAutoFit/>
          </a:bodyPr>
          <a:lstStyle/>
          <a:p>
            <a:r>
              <a:rPr lang="fi-FI" sz="1600" i="1" dirty="0" smtClean="0">
                <a:solidFill>
                  <a:srgbClr val="000000"/>
                </a:solidFill>
                <a:latin typeface="Times New Roman" pitchFamily="18" charset="0"/>
                <a:cs typeface="Times New Roman" pitchFamily="18" charset="0"/>
              </a:rPr>
              <a:t>a</a:t>
            </a:r>
            <a:endParaRPr lang="en-US" sz="1600" dirty="0"/>
          </a:p>
        </p:txBody>
      </p:sp>
      <p:sp>
        <p:nvSpPr>
          <p:cNvPr id="28" name="Rectangle 22"/>
          <p:cNvSpPr>
            <a:spLocks noChangeArrowheads="1"/>
          </p:cNvSpPr>
          <p:nvPr/>
        </p:nvSpPr>
        <p:spPr bwMode="auto">
          <a:xfrm>
            <a:off x="5867400" y="990600"/>
            <a:ext cx="287258" cy="338554"/>
          </a:xfrm>
          <a:prstGeom prst="rect">
            <a:avLst/>
          </a:prstGeom>
          <a:noFill/>
          <a:ln w="9525">
            <a:noFill/>
            <a:miter lim="800000"/>
            <a:headEnd/>
            <a:tailEnd/>
          </a:ln>
        </p:spPr>
        <p:txBody>
          <a:bodyPr wrap="none">
            <a:spAutoFit/>
          </a:bodyPr>
          <a:lstStyle/>
          <a:p>
            <a:r>
              <a:rPr lang="fi-FI" sz="1600" i="1" dirty="0" smtClean="0">
                <a:solidFill>
                  <a:srgbClr val="000000"/>
                </a:solidFill>
                <a:latin typeface="Times New Roman" pitchFamily="18" charset="0"/>
                <a:cs typeface="Times New Roman" pitchFamily="18" charset="0"/>
              </a:rPr>
              <a:t>b</a:t>
            </a:r>
            <a:endParaRPr lang="en-US" sz="1600" dirty="0"/>
          </a:p>
        </p:txBody>
      </p:sp>
      <p:cxnSp>
        <p:nvCxnSpPr>
          <p:cNvPr id="31" name="Straight Connector 30"/>
          <p:cNvCxnSpPr/>
          <p:nvPr/>
        </p:nvCxnSpPr>
        <p:spPr>
          <a:xfrm rot="16200000" flipH="1">
            <a:off x="4051119" y="1405890"/>
            <a:ext cx="218805" cy="2"/>
          </a:xfrm>
          <a:prstGeom prst="line">
            <a:avLst/>
          </a:prstGeom>
          <a:ln w="9525">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5910399" y="1404802"/>
            <a:ext cx="218805" cy="2"/>
          </a:xfrm>
          <a:prstGeom prst="line">
            <a:avLst/>
          </a:prstGeom>
          <a:ln w="9525">
            <a:solidFill>
              <a:srgbClr val="FFFFFF"/>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xit" presetSubtype="0" fill="hold" grpId="1" nodeType="withEffect">
                                  <p:stCondLst>
                                    <p:cond delay="0"/>
                                  </p:stCondLst>
                                  <p:childTnLst>
                                    <p:animEffect transition="out" filter="fade">
                                      <p:cBhvr>
                                        <p:cTn id="44" dur="500"/>
                                        <p:tgtEl>
                                          <p:spTgt spid="66"/>
                                        </p:tgtEl>
                                      </p:cBhvr>
                                    </p:animEffect>
                                    <p:set>
                                      <p:cBhvr>
                                        <p:cTn id="45" dur="1" fill="hold">
                                          <p:stCondLst>
                                            <p:cond delay="499"/>
                                          </p:stCondLst>
                                        </p:cTn>
                                        <p:tgtEl>
                                          <p:spTgt spid="6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xit" presetSubtype="0" fill="hold" grpId="1" nodeType="withEffect">
                                  <p:stCondLst>
                                    <p:cond delay="0"/>
                                  </p:stCondLst>
                                  <p:childTnLst>
                                    <p:animEffect transition="out" filter="fade">
                                      <p:cBhvr>
                                        <p:cTn id="60" dur="500"/>
                                        <p:tgtEl>
                                          <p:spTgt spid="67"/>
                                        </p:tgtEl>
                                      </p:cBhvr>
                                    </p:animEffect>
                                    <p:set>
                                      <p:cBhvr>
                                        <p:cTn id="61" dur="1" fill="hold">
                                          <p:stCondLst>
                                            <p:cond delay="499"/>
                                          </p:stCondLst>
                                        </p:cTn>
                                        <p:tgtEl>
                                          <p:spTgt spid="6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6"/>
                                        </p:tgtEl>
                                      </p:cBhvr>
                                    </p:animEffect>
                                    <p:set>
                                      <p:cBhvr>
                                        <p:cTn id="6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6" grpId="1"/>
      <p:bldP spid="67" grpId="0"/>
      <p:bldP spid="67" grpId="1"/>
      <p:bldP spid="19" grpId="0" animBg="1"/>
      <p:bldP spid="20" grpId="0"/>
      <p:bldP spid="21" grpId="0" animBg="1"/>
      <p:bldP spid="23" grpId="0" animBg="1"/>
      <p:bldP spid="25" grpId="0" animBg="1"/>
      <p:bldP spid="25" grpId="1" animBg="1"/>
      <p:bldP spid="26" grpId="0" animBg="1"/>
      <p:bldP spid="27"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Time Bounds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 name="Rectangle 3"/>
          <p:cNvSpPr txBox="1">
            <a:spLocks noChangeArrowheads="1"/>
          </p:cNvSpPr>
          <p:nvPr/>
        </p:nvSpPr>
        <p:spPr bwMode="auto">
          <a:xfrm>
            <a:off x="279400" y="762000"/>
            <a:ext cx="6732588" cy="3043238"/>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lang="fi-FI" sz="2000" kern="0" dirty="0" smtClean="0">
                <a:solidFill>
                  <a:schemeClr val="bg1"/>
                </a:solidFill>
                <a:latin typeface="+mn-lt"/>
              </a:rPr>
              <a:t>World-space </a:t>
            </a:r>
            <a:r>
              <a:rPr lang="fi-FI" sz="2000" kern="0" smtClean="0">
                <a:solidFill>
                  <a:schemeClr val="bg1"/>
                </a:solidFill>
                <a:latin typeface="+mn-lt"/>
              </a:rPr>
              <a:t>affine motion</a:t>
            </a:r>
          </a:p>
          <a:p>
            <a:pPr marL="638175" lvl="1" indent="-273050">
              <a:lnSpc>
                <a:spcPct val="110000"/>
              </a:lnSpc>
              <a:spcBef>
                <a:spcPts val="200"/>
              </a:spcBef>
              <a:spcAft>
                <a:spcPts val="200"/>
              </a:spcAft>
              <a:buClr>
                <a:srgbClr val="0C569E"/>
              </a:buClr>
              <a:buSzPct val="110000"/>
              <a:buFont typeface="Wingdings" pitchFamily="2" charset="2"/>
              <a:buChar char="§"/>
            </a:pPr>
            <a:r>
              <a:rPr lang="fi-FI" sz="1800" kern="0" smtClean="0">
                <a:solidFill>
                  <a:schemeClr val="bg1"/>
                </a:solidFill>
                <a:latin typeface="+mn-lt"/>
              </a:rPr>
              <a:t>Not </a:t>
            </a:r>
            <a:r>
              <a:rPr lang="fi-FI" sz="1800" kern="0" dirty="0" smtClean="0">
                <a:solidFill>
                  <a:schemeClr val="bg1"/>
                </a:solidFill>
                <a:latin typeface="+mn-lt"/>
              </a:rPr>
              <a:t>affine in screen space, but a</a:t>
            </a:r>
            <a:r>
              <a:rPr lang="fi-FI" sz="1800" kern="0" dirty="0" smtClean="0">
                <a:solidFill>
                  <a:schemeClr val="bg1"/>
                </a:solidFill>
              </a:rPr>
              <a:t>ffine </a:t>
            </a:r>
            <a:r>
              <a:rPr lang="fi-FI" sz="1800" kern="0" dirty="0">
                <a:solidFill>
                  <a:schemeClr val="bg1"/>
                </a:solidFill>
              </a:rPr>
              <a:t>in </a:t>
            </a:r>
            <a:r>
              <a:rPr lang="fi-FI" sz="1800" kern="0">
                <a:solidFill>
                  <a:schemeClr val="bg1"/>
                </a:solidFill>
              </a:rPr>
              <a:t>clip </a:t>
            </a:r>
            <a:r>
              <a:rPr lang="fi-FI" sz="1800" kern="0" smtClean="0">
                <a:solidFill>
                  <a:schemeClr val="bg1"/>
                </a:solidFill>
              </a:rPr>
              <a:t>space</a:t>
            </a:r>
          </a:p>
          <a:p>
            <a:pPr marL="638175" lvl="1" indent="-273050">
              <a:lnSpc>
                <a:spcPct val="110000"/>
              </a:lnSpc>
              <a:spcBef>
                <a:spcPts val="200"/>
              </a:spcBef>
              <a:spcAft>
                <a:spcPts val="200"/>
              </a:spcAft>
              <a:buClr>
                <a:srgbClr val="0C569E"/>
              </a:buClr>
              <a:buSzPct val="110000"/>
              <a:buFont typeface="Wingdings" pitchFamily="2" charset="2"/>
              <a:buChar char="§"/>
            </a:pPr>
            <a:r>
              <a:rPr lang="fi-FI" sz="1800" kern="0">
                <a:solidFill>
                  <a:schemeClr val="bg1"/>
                </a:solidFill>
              </a:rPr>
              <a:t>Perspective causes singularities in screen </a:t>
            </a:r>
            <a:r>
              <a:rPr lang="fi-FI" sz="1800" kern="0" smtClean="0">
                <a:solidFill>
                  <a:schemeClr val="bg1"/>
                </a:solidFill>
              </a:rPr>
              <a:t>space</a:t>
            </a:r>
            <a:endParaRPr lang="fi-FI" sz="1800" kern="0" dirty="0">
              <a:solidFill>
                <a:schemeClr val="bg1"/>
              </a:solidFill>
            </a:endParaRPr>
          </a:p>
          <a:p>
            <a:pPr marL="638175" lvl="1" indent="-273050">
              <a:lnSpc>
                <a:spcPct val="110000"/>
              </a:lnSpc>
              <a:spcBef>
                <a:spcPts val="200"/>
              </a:spcBef>
              <a:spcAft>
                <a:spcPts val="200"/>
              </a:spcAft>
              <a:buClr>
                <a:srgbClr val="0C569E"/>
              </a:buClr>
              <a:buSzPct val="110000"/>
            </a:pPr>
            <a:endParaRPr lang="fi-FI" sz="1800" kern="0" dirty="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pPr>
            <a:r>
              <a:rPr lang="fi-FI" sz="2000" kern="0" smtClean="0">
                <a:solidFill>
                  <a:schemeClr val="bg1"/>
                </a:solidFill>
                <a:latin typeface="+mn-lt"/>
              </a:rPr>
              <a:t>Operate </a:t>
            </a:r>
            <a:r>
              <a:rPr lang="fi-FI" sz="2000" kern="0" dirty="0" smtClean="0">
                <a:solidFill>
                  <a:schemeClr val="bg1"/>
                </a:solidFill>
                <a:latin typeface="+mn-lt"/>
              </a:rPr>
              <a:t>in dual space</a:t>
            </a:r>
          </a:p>
          <a:p>
            <a:pPr marL="638175" lvl="1" indent="-273050">
              <a:lnSpc>
                <a:spcPct val="110000"/>
              </a:lnSpc>
              <a:spcBef>
                <a:spcPts val="200"/>
              </a:spcBef>
              <a:spcAft>
                <a:spcPts val="200"/>
              </a:spcAft>
              <a:buClr>
                <a:srgbClr val="0C569E"/>
              </a:buClr>
              <a:buSzPct val="110000"/>
            </a:pPr>
            <a:endParaRPr lang="fi-FI" sz="1800" kern="0" dirty="0" smtClean="0">
              <a:solidFill>
                <a:schemeClr val="bg1"/>
              </a:solidFill>
              <a:latin typeface="+mn-lt"/>
            </a:endParaRPr>
          </a:p>
          <a:p>
            <a:pPr marL="638175" lvl="1" indent="-273050">
              <a:lnSpc>
                <a:spcPct val="110000"/>
              </a:lnSpc>
              <a:spcBef>
                <a:spcPts val="200"/>
              </a:spcBef>
              <a:spcAft>
                <a:spcPts val="200"/>
              </a:spcAft>
              <a:buClr>
                <a:srgbClr val="0C569E"/>
              </a:buClr>
              <a:buSzPct val="110000"/>
              <a:buFont typeface="Wingdings" pitchFamily="2" charset="2"/>
              <a:buChar char="§"/>
            </a:pPr>
            <a:endParaRPr lang="fi-FI" sz="1800" kern="0" dirty="0" smtClean="0">
              <a:solidFill>
                <a:schemeClr val="bg1"/>
              </a:solidFill>
              <a:latin typeface="+mn-lt"/>
            </a:endParaRPr>
          </a:p>
        </p:txBody>
      </p:sp>
    </p:spTree>
  </p:cSld>
  <p:clrMapOvr>
    <a:masterClrMapping/>
  </p:clrMapOvr>
  <p:transition spd="med"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40" name="Freeform 39"/>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reeform 40"/>
          <p:cNvSpPr/>
          <p:nvPr/>
        </p:nvSpPr>
        <p:spPr>
          <a:xfrm rot="852239">
            <a:off x="1958057" y="1320157"/>
            <a:ext cx="259703"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1524000" y="1623060"/>
            <a:ext cx="434340" cy="53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960120" y="115062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45" name="TextBox 44"/>
          <p:cNvSpPr txBox="1"/>
          <p:nvPr/>
        </p:nvSpPr>
        <p:spPr>
          <a:xfrm>
            <a:off x="1882140" y="105156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47" name="Oval 46"/>
          <p:cNvSpPr/>
          <p:nvPr/>
        </p:nvSpPr>
        <p:spPr>
          <a:xfrm>
            <a:off x="1385888" y="1383506"/>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221707" y="1316831"/>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a:endCxn id="45" idx="2"/>
          </p:cNvCxnSpPr>
          <p:nvPr/>
        </p:nvCxnSpPr>
        <p:spPr>
          <a:xfrm flipV="1">
            <a:off x="1481138" y="1359694"/>
            <a:ext cx="721518" cy="59531"/>
          </a:xfrm>
          <a:prstGeom prst="straightConnector1">
            <a:avLst/>
          </a:prstGeom>
          <a:ln w="12700">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400176" y="1845469"/>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119314" y="1781175"/>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V="1">
            <a:off x="1495426" y="1824038"/>
            <a:ext cx="609599" cy="57151"/>
          </a:xfrm>
          <a:prstGeom prst="straightConnector1">
            <a:avLst/>
          </a:prstGeom>
          <a:ln w="12700">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981076" y="1559719"/>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938339" y="1423988"/>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flipV="1">
            <a:off x="1076326" y="1469231"/>
            <a:ext cx="842962" cy="126208"/>
          </a:xfrm>
          <a:prstGeom prst="straightConnector1">
            <a:avLst/>
          </a:prstGeom>
          <a:ln w="12700">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4" grpId="0"/>
      <p:bldP spid="45" grpId="0"/>
      <p:bldP spid="47" grpId="0" animBg="1"/>
      <p:bldP spid="48" grpId="0" animBg="1"/>
      <p:bldP spid="52" grpId="0" animBg="1"/>
      <p:bldP spid="53" grpId="0" animBg="1"/>
      <p:bldP spid="56" grpId="0" animBg="1"/>
      <p:bldP spid="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cxnSp>
        <p:nvCxnSpPr>
          <p:cNvPr id="34" name="Straight Arrow Connector 33"/>
          <p:cNvCxnSpPr/>
          <p:nvPr/>
        </p:nvCxnSpPr>
        <p:spPr>
          <a:xfrm rot="16200000" flipV="1">
            <a:off x="228600" y="1066800"/>
            <a:ext cx="1371600" cy="137160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765550" y="2393950"/>
            <a:ext cx="76200" cy="76200"/>
          </a:xfrm>
          <a:prstGeom prst="ellipse">
            <a:avLst/>
          </a:prstGeom>
          <a:solidFill>
            <a:schemeClr val="accent5"/>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rot="2700000">
            <a:off x="311151" y="1028700"/>
            <a:ext cx="720069" cy="369332"/>
          </a:xfrm>
          <a:prstGeom prst="rect">
            <a:avLst/>
          </a:prstGeom>
          <a:noFill/>
        </p:spPr>
        <p:txBody>
          <a:bodyPr wrap="none" rtlCol="0">
            <a:spAutoFit/>
          </a:bodyPr>
          <a:lstStyle/>
          <a:p>
            <a:r>
              <a:rPr lang="el-GR" sz="1800" i="1" dirty="0" smtClean="0">
                <a:solidFill>
                  <a:srgbClr val="000000"/>
                </a:solidFill>
                <a:latin typeface="Times New Roman" pitchFamily="18" charset="0"/>
                <a:cs typeface="Times New Roman" pitchFamily="18" charset="0"/>
              </a:rPr>
              <a:t>γ</a:t>
            </a:r>
            <a:r>
              <a:rPr lang="fi-FI" sz="1800" i="1" dirty="0" smtClean="0">
                <a:solidFill>
                  <a:srgbClr val="000000"/>
                </a:solidFill>
                <a:latin typeface="Times New Roman" pitchFamily="18" charset="0"/>
                <a:cs typeface="Times New Roman" pitchFamily="18" charset="0"/>
              </a:rPr>
              <a:t>= </a:t>
            </a:r>
            <a:r>
              <a:rPr lang="fi-FI" sz="1800" dirty="0" smtClean="0">
                <a:solidFill>
                  <a:srgbClr val="000000"/>
                </a:solidFill>
                <a:latin typeface="Times New Roman" pitchFamily="18" charset="0"/>
                <a:cs typeface="Times New Roman" pitchFamily="18" charset="0"/>
              </a:rPr>
              <a:t>–</a:t>
            </a:r>
            <a:r>
              <a:rPr lang="fi-FI" sz="1800" i="1" dirty="0" smtClean="0">
                <a:solidFill>
                  <a:srgbClr val="000000"/>
                </a:solidFill>
                <a:latin typeface="Times New Roman" pitchFamily="18" charset="0"/>
                <a:cs typeface="Times New Roman" pitchFamily="18" charset="0"/>
              </a:rPr>
              <a:t>1</a:t>
            </a:r>
            <a:endParaRPr lang="en-US" sz="1800" i="1" dirty="0">
              <a:solidFill>
                <a:srgbClr val="000000"/>
              </a:solidFill>
              <a:latin typeface="Times New Roman" pitchFamily="18" charset="0"/>
              <a:cs typeface="Times New Roman" pitchFamily="18" charset="0"/>
            </a:endParaRPr>
          </a:p>
        </p:txBody>
      </p:sp>
      <p:sp>
        <p:nvSpPr>
          <p:cNvPr id="42" name="TextBox 41"/>
          <p:cNvSpPr txBox="1"/>
          <p:nvPr/>
        </p:nvSpPr>
        <p:spPr>
          <a:xfrm rot="18900000">
            <a:off x="2310538" y="901700"/>
            <a:ext cx="734496" cy="369332"/>
          </a:xfrm>
          <a:prstGeom prst="rect">
            <a:avLst/>
          </a:prstGeom>
          <a:noFill/>
        </p:spPr>
        <p:txBody>
          <a:bodyPr wrap="none" rtlCol="0">
            <a:spAutoFit/>
          </a:bodyPr>
          <a:lstStyle/>
          <a:p>
            <a:r>
              <a:rPr lang="el-GR" sz="1800" i="1" dirty="0" smtClean="0">
                <a:solidFill>
                  <a:srgbClr val="000000"/>
                </a:solidFill>
                <a:latin typeface="Times New Roman" pitchFamily="18" charset="0"/>
                <a:cs typeface="Times New Roman" pitchFamily="18" charset="0"/>
              </a:rPr>
              <a:t>γ</a:t>
            </a:r>
            <a:r>
              <a:rPr lang="fi-FI" sz="1800" i="1" dirty="0" smtClean="0">
                <a:solidFill>
                  <a:srgbClr val="000000"/>
                </a:solidFill>
                <a:latin typeface="Times New Roman" pitchFamily="18" charset="0"/>
                <a:cs typeface="Times New Roman" pitchFamily="18" charset="0"/>
              </a:rPr>
              <a:t>= </a:t>
            </a:r>
            <a:r>
              <a:rPr lang="fi-FI" sz="1800" dirty="0" smtClean="0">
                <a:solidFill>
                  <a:srgbClr val="000000"/>
                </a:solidFill>
                <a:latin typeface="Times New Roman" pitchFamily="18" charset="0"/>
                <a:cs typeface="Times New Roman" pitchFamily="18" charset="0"/>
              </a:rPr>
              <a:t>+</a:t>
            </a:r>
            <a:r>
              <a:rPr lang="fi-FI" sz="1800" i="1" dirty="0" smtClean="0">
                <a:solidFill>
                  <a:srgbClr val="000000"/>
                </a:solidFill>
                <a:latin typeface="Times New Roman" pitchFamily="18" charset="0"/>
                <a:cs typeface="Times New Roman" pitchFamily="18" charset="0"/>
              </a:rPr>
              <a:t>1</a:t>
            </a:r>
            <a:endParaRPr lang="en-US" sz="1800" i="1" dirty="0">
              <a:solidFill>
                <a:srgbClr val="000000"/>
              </a:solidFill>
              <a:latin typeface="Times New Roman" pitchFamily="18" charset="0"/>
              <a:cs typeface="Times New Roman" pitchFamily="18" charset="0"/>
            </a:endParaRPr>
          </a:p>
        </p:txBody>
      </p:sp>
      <p:cxnSp>
        <p:nvCxnSpPr>
          <p:cNvPr id="46" name="Straight Arrow Connector 45"/>
          <p:cNvCxnSpPr/>
          <p:nvPr/>
        </p:nvCxnSpPr>
        <p:spPr>
          <a:xfrm rot="5400000" flipH="1" flipV="1">
            <a:off x="1600200" y="1066800"/>
            <a:ext cx="1371600" cy="137160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6356350" y="2400300"/>
            <a:ext cx="76200" cy="76200"/>
          </a:xfrm>
          <a:prstGeom prst="ellipse">
            <a:avLst/>
          </a:prstGeom>
          <a:solidFill>
            <a:schemeClr val="accent5"/>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62"/>
          <p:cNvGrpSpPr/>
          <p:nvPr/>
        </p:nvGrpSpPr>
        <p:grpSpPr>
          <a:xfrm>
            <a:off x="981076" y="1383506"/>
            <a:ext cx="495300" cy="538163"/>
            <a:chOff x="981076" y="1383506"/>
            <a:chExt cx="495300" cy="538163"/>
          </a:xfrm>
        </p:grpSpPr>
        <p:sp>
          <p:nvSpPr>
            <p:cNvPr id="62" name="Freeform 61"/>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385888" y="1383506"/>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1400176" y="1845469"/>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981076" y="1559719"/>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Arc 1"/>
          <p:cNvSpPr/>
          <p:nvPr/>
        </p:nvSpPr>
        <p:spPr>
          <a:xfrm rot="9398345">
            <a:off x="1117124" y="1508368"/>
            <a:ext cx="2449515" cy="1669561"/>
          </a:xfrm>
          <a:custGeom>
            <a:avLst/>
            <a:gdLst>
              <a:gd name="connsiteX0" fmla="*/ 2238038 w 4476077"/>
              <a:gd name="connsiteY0" fmla="*/ 0 h 2702213"/>
              <a:gd name="connsiteX1" fmla="*/ 4476077 w 4476077"/>
              <a:gd name="connsiteY1" fmla="*/ 1351107 h 2702213"/>
              <a:gd name="connsiteX2" fmla="*/ 2238039 w 4476077"/>
              <a:gd name="connsiteY2" fmla="*/ 1351107 h 2702213"/>
              <a:gd name="connsiteX3" fmla="*/ 2238038 w 4476077"/>
              <a:gd name="connsiteY3" fmla="*/ 0 h 2702213"/>
              <a:gd name="connsiteX0" fmla="*/ 2238038 w 4476077"/>
              <a:gd name="connsiteY0" fmla="*/ 0 h 2702213"/>
              <a:gd name="connsiteX1" fmla="*/ 4476077 w 4476077"/>
              <a:gd name="connsiteY1" fmla="*/ 1351107 h 2702213"/>
              <a:gd name="connsiteX0" fmla="*/ 0 w 2357204"/>
              <a:gd name="connsiteY0" fmla="*/ 0 h 1669561"/>
              <a:gd name="connsiteX1" fmla="*/ 2238039 w 2357204"/>
              <a:gd name="connsiteY1" fmla="*/ 1351107 h 1669561"/>
              <a:gd name="connsiteX2" fmla="*/ 1 w 2357204"/>
              <a:gd name="connsiteY2" fmla="*/ 1351107 h 1669561"/>
              <a:gd name="connsiteX3" fmla="*/ 0 w 2357204"/>
              <a:gd name="connsiteY3" fmla="*/ 0 h 1669561"/>
              <a:gd name="connsiteX0" fmla="*/ 0 w 2357204"/>
              <a:gd name="connsiteY0" fmla="*/ 0 h 1669561"/>
              <a:gd name="connsiteX1" fmla="*/ 2357204 w 2357204"/>
              <a:gd name="connsiteY1" fmla="*/ 1669561 h 1669561"/>
              <a:gd name="connsiteX0" fmla="*/ 0 w 2408122"/>
              <a:gd name="connsiteY0" fmla="*/ 0 h 1669561"/>
              <a:gd name="connsiteX1" fmla="*/ 2238039 w 2408122"/>
              <a:gd name="connsiteY1" fmla="*/ 1351107 h 1669561"/>
              <a:gd name="connsiteX2" fmla="*/ 1 w 2408122"/>
              <a:gd name="connsiteY2" fmla="*/ 1351107 h 1669561"/>
              <a:gd name="connsiteX3" fmla="*/ 0 w 2408122"/>
              <a:gd name="connsiteY3" fmla="*/ 0 h 1669561"/>
              <a:gd name="connsiteX0" fmla="*/ 0 w 2408122"/>
              <a:gd name="connsiteY0" fmla="*/ 0 h 1669561"/>
              <a:gd name="connsiteX1" fmla="*/ 2357204 w 2408122"/>
              <a:gd name="connsiteY1" fmla="*/ 1669561 h 1669561"/>
              <a:gd name="connsiteX0" fmla="*/ 0 w 2410347"/>
              <a:gd name="connsiteY0" fmla="*/ 0 h 1669561"/>
              <a:gd name="connsiteX1" fmla="*/ 2238039 w 2410347"/>
              <a:gd name="connsiteY1" fmla="*/ 1351107 h 1669561"/>
              <a:gd name="connsiteX2" fmla="*/ 1 w 2410347"/>
              <a:gd name="connsiteY2" fmla="*/ 1351107 h 1669561"/>
              <a:gd name="connsiteX3" fmla="*/ 0 w 2410347"/>
              <a:gd name="connsiteY3" fmla="*/ 0 h 1669561"/>
              <a:gd name="connsiteX0" fmla="*/ 75124 w 2410347"/>
              <a:gd name="connsiteY0" fmla="*/ 135133 h 1669561"/>
              <a:gd name="connsiteX1" fmla="*/ 2357204 w 2410347"/>
              <a:gd name="connsiteY1" fmla="*/ 1669561 h 1669561"/>
              <a:gd name="connsiteX0" fmla="*/ 0 w 2449515"/>
              <a:gd name="connsiteY0" fmla="*/ 0 h 1669561"/>
              <a:gd name="connsiteX1" fmla="*/ 2238039 w 2449515"/>
              <a:gd name="connsiteY1" fmla="*/ 1351107 h 1669561"/>
              <a:gd name="connsiteX2" fmla="*/ 1 w 2449515"/>
              <a:gd name="connsiteY2" fmla="*/ 1351107 h 1669561"/>
              <a:gd name="connsiteX3" fmla="*/ 0 w 2449515"/>
              <a:gd name="connsiteY3" fmla="*/ 0 h 1669561"/>
              <a:gd name="connsiteX0" fmla="*/ 75124 w 2449515"/>
              <a:gd name="connsiteY0" fmla="*/ 135133 h 1669561"/>
              <a:gd name="connsiteX1" fmla="*/ 2357204 w 2449515"/>
              <a:gd name="connsiteY1" fmla="*/ 1669561 h 1669561"/>
            </a:gdLst>
            <a:ahLst/>
            <a:cxnLst>
              <a:cxn ang="0">
                <a:pos x="connsiteX0" y="connsiteY0"/>
              </a:cxn>
              <a:cxn ang="0">
                <a:pos x="connsiteX1" y="connsiteY1"/>
              </a:cxn>
            </a:cxnLst>
            <a:rect l="l" t="t" r="r" b="b"/>
            <a:pathLst>
              <a:path w="2449515" h="1669561" stroke="0" extrusionOk="0">
                <a:moveTo>
                  <a:pt x="0" y="0"/>
                </a:moveTo>
                <a:cubicBezTo>
                  <a:pt x="1236035" y="0"/>
                  <a:pt x="2238039" y="604911"/>
                  <a:pt x="2238039" y="1351107"/>
                </a:cubicBezTo>
                <a:lnTo>
                  <a:pt x="1" y="1351107"/>
                </a:lnTo>
                <a:cubicBezTo>
                  <a:pt x="1" y="900738"/>
                  <a:pt x="0" y="450369"/>
                  <a:pt x="0" y="0"/>
                </a:cubicBezTo>
                <a:close/>
              </a:path>
              <a:path w="2449515" h="1669561" fill="none">
                <a:moveTo>
                  <a:pt x="75124" y="135133"/>
                </a:moveTo>
                <a:cubicBezTo>
                  <a:pt x="1311159" y="135133"/>
                  <a:pt x="2843212" y="1081944"/>
                  <a:pt x="2357204" y="1669561"/>
                </a:cubicBezTo>
              </a:path>
            </a:pathLst>
          </a:custGeom>
          <a:ln>
            <a:solidFill>
              <a:srgbClr val="FFC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1"/>
          <p:cNvSpPr/>
          <p:nvPr/>
        </p:nvSpPr>
        <p:spPr>
          <a:xfrm rot="9398345">
            <a:off x="3139645" y="755365"/>
            <a:ext cx="2844765" cy="2157400"/>
          </a:xfrm>
          <a:custGeom>
            <a:avLst/>
            <a:gdLst>
              <a:gd name="connsiteX0" fmla="*/ 2238038 w 4476077"/>
              <a:gd name="connsiteY0" fmla="*/ 0 h 2702213"/>
              <a:gd name="connsiteX1" fmla="*/ 4476077 w 4476077"/>
              <a:gd name="connsiteY1" fmla="*/ 1351107 h 2702213"/>
              <a:gd name="connsiteX2" fmla="*/ 2238039 w 4476077"/>
              <a:gd name="connsiteY2" fmla="*/ 1351107 h 2702213"/>
              <a:gd name="connsiteX3" fmla="*/ 2238038 w 4476077"/>
              <a:gd name="connsiteY3" fmla="*/ 0 h 2702213"/>
              <a:gd name="connsiteX0" fmla="*/ 2238038 w 4476077"/>
              <a:gd name="connsiteY0" fmla="*/ 0 h 2702213"/>
              <a:gd name="connsiteX1" fmla="*/ 4476077 w 4476077"/>
              <a:gd name="connsiteY1" fmla="*/ 1351107 h 2702213"/>
              <a:gd name="connsiteX0" fmla="*/ 0 w 2357204"/>
              <a:gd name="connsiteY0" fmla="*/ 0 h 1669561"/>
              <a:gd name="connsiteX1" fmla="*/ 2238039 w 2357204"/>
              <a:gd name="connsiteY1" fmla="*/ 1351107 h 1669561"/>
              <a:gd name="connsiteX2" fmla="*/ 1 w 2357204"/>
              <a:gd name="connsiteY2" fmla="*/ 1351107 h 1669561"/>
              <a:gd name="connsiteX3" fmla="*/ 0 w 2357204"/>
              <a:gd name="connsiteY3" fmla="*/ 0 h 1669561"/>
              <a:gd name="connsiteX0" fmla="*/ 0 w 2357204"/>
              <a:gd name="connsiteY0" fmla="*/ 0 h 1669561"/>
              <a:gd name="connsiteX1" fmla="*/ 2357204 w 2357204"/>
              <a:gd name="connsiteY1" fmla="*/ 1669561 h 1669561"/>
              <a:gd name="connsiteX0" fmla="*/ 0 w 2408122"/>
              <a:gd name="connsiteY0" fmla="*/ 0 h 1669561"/>
              <a:gd name="connsiteX1" fmla="*/ 2238039 w 2408122"/>
              <a:gd name="connsiteY1" fmla="*/ 1351107 h 1669561"/>
              <a:gd name="connsiteX2" fmla="*/ 1 w 2408122"/>
              <a:gd name="connsiteY2" fmla="*/ 1351107 h 1669561"/>
              <a:gd name="connsiteX3" fmla="*/ 0 w 2408122"/>
              <a:gd name="connsiteY3" fmla="*/ 0 h 1669561"/>
              <a:gd name="connsiteX0" fmla="*/ 0 w 2408122"/>
              <a:gd name="connsiteY0" fmla="*/ 0 h 1669561"/>
              <a:gd name="connsiteX1" fmla="*/ 2357204 w 2408122"/>
              <a:gd name="connsiteY1" fmla="*/ 1669561 h 1669561"/>
              <a:gd name="connsiteX0" fmla="*/ 0 w 2410347"/>
              <a:gd name="connsiteY0" fmla="*/ 0 h 1669561"/>
              <a:gd name="connsiteX1" fmla="*/ 2238039 w 2410347"/>
              <a:gd name="connsiteY1" fmla="*/ 1351107 h 1669561"/>
              <a:gd name="connsiteX2" fmla="*/ 1 w 2410347"/>
              <a:gd name="connsiteY2" fmla="*/ 1351107 h 1669561"/>
              <a:gd name="connsiteX3" fmla="*/ 0 w 2410347"/>
              <a:gd name="connsiteY3" fmla="*/ 0 h 1669561"/>
              <a:gd name="connsiteX0" fmla="*/ 75124 w 2410347"/>
              <a:gd name="connsiteY0" fmla="*/ 135133 h 1669561"/>
              <a:gd name="connsiteX1" fmla="*/ 2357204 w 2410347"/>
              <a:gd name="connsiteY1" fmla="*/ 1669561 h 1669561"/>
              <a:gd name="connsiteX0" fmla="*/ 0 w 2449515"/>
              <a:gd name="connsiteY0" fmla="*/ 0 h 1669561"/>
              <a:gd name="connsiteX1" fmla="*/ 2238039 w 2449515"/>
              <a:gd name="connsiteY1" fmla="*/ 1351107 h 1669561"/>
              <a:gd name="connsiteX2" fmla="*/ 1 w 2449515"/>
              <a:gd name="connsiteY2" fmla="*/ 1351107 h 1669561"/>
              <a:gd name="connsiteX3" fmla="*/ 0 w 2449515"/>
              <a:gd name="connsiteY3" fmla="*/ 0 h 1669561"/>
              <a:gd name="connsiteX0" fmla="*/ 75124 w 2449515"/>
              <a:gd name="connsiteY0" fmla="*/ 135133 h 1669561"/>
              <a:gd name="connsiteX1" fmla="*/ 2357204 w 2449515"/>
              <a:gd name="connsiteY1" fmla="*/ 1669561 h 1669561"/>
              <a:gd name="connsiteX0" fmla="*/ 0 w 2624089"/>
              <a:gd name="connsiteY0" fmla="*/ 0 h 1532681"/>
              <a:gd name="connsiteX1" fmla="*/ 2238039 w 2624089"/>
              <a:gd name="connsiteY1" fmla="*/ 1351107 h 1532681"/>
              <a:gd name="connsiteX2" fmla="*/ 1 w 2624089"/>
              <a:gd name="connsiteY2" fmla="*/ 1351107 h 1532681"/>
              <a:gd name="connsiteX3" fmla="*/ 0 w 2624089"/>
              <a:gd name="connsiteY3" fmla="*/ 0 h 1532681"/>
              <a:gd name="connsiteX0" fmla="*/ 75124 w 2624089"/>
              <a:gd name="connsiteY0" fmla="*/ 135133 h 1532681"/>
              <a:gd name="connsiteX1" fmla="*/ 2539550 w 2624089"/>
              <a:gd name="connsiteY1" fmla="*/ 1532681 h 1532681"/>
              <a:gd name="connsiteX0" fmla="*/ 0 w 2539550"/>
              <a:gd name="connsiteY0" fmla="*/ 0 h 1532859"/>
              <a:gd name="connsiteX1" fmla="*/ 2238039 w 2539550"/>
              <a:gd name="connsiteY1" fmla="*/ 1351107 h 1532859"/>
              <a:gd name="connsiteX2" fmla="*/ 1 w 2539550"/>
              <a:gd name="connsiteY2" fmla="*/ 1351107 h 1532859"/>
              <a:gd name="connsiteX3" fmla="*/ 0 w 2539550"/>
              <a:gd name="connsiteY3" fmla="*/ 0 h 1532859"/>
              <a:gd name="connsiteX0" fmla="*/ 75124 w 2539550"/>
              <a:gd name="connsiteY0" fmla="*/ 135133 h 1532859"/>
              <a:gd name="connsiteX1" fmla="*/ 2539550 w 2539550"/>
              <a:gd name="connsiteY1" fmla="*/ 1532681 h 1532859"/>
              <a:gd name="connsiteX0" fmla="*/ 352213 w 2891763"/>
              <a:gd name="connsiteY0" fmla="*/ 634755 h 2167552"/>
              <a:gd name="connsiteX1" fmla="*/ 2590252 w 2891763"/>
              <a:gd name="connsiteY1" fmla="*/ 1985862 h 2167552"/>
              <a:gd name="connsiteX2" fmla="*/ 352214 w 2891763"/>
              <a:gd name="connsiteY2" fmla="*/ 1985862 h 2167552"/>
              <a:gd name="connsiteX3" fmla="*/ 352213 w 2891763"/>
              <a:gd name="connsiteY3" fmla="*/ 634755 h 2167552"/>
              <a:gd name="connsiteX0" fmla="*/ 0 w 2891763"/>
              <a:gd name="connsiteY0" fmla="*/ 0 h 2167552"/>
              <a:gd name="connsiteX1" fmla="*/ 2891763 w 2891763"/>
              <a:gd name="connsiteY1" fmla="*/ 2167436 h 2167552"/>
              <a:gd name="connsiteX0" fmla="*/ 352223 w 2891773"/>
              <a:gd name="connsiteY0" fmla="*/ 634755 h 2167693"/>
              <a:gd name="connsiteX1" fmla="*/ 2590262 w 2891773"/>
              <a:gd name="connsiteY1" fmla="*/ 1985862 h 2167693"/>
              <a:gd name="connsiteX2" fmla="*/ 352224 w 2891773"/>
              <a:gd name="connsiteY2" fmla="*/ 1985862 h 2167693"/>
              <a:gd name="connsiteX3" fmla="*/ 352223 w 2891773"/>
              <a:gd name="connsiteY3" fmla="*/ 634755 h 2167693"/>
              <a:gd name="connsiteX0" fmla="*/ 10 w 2891773"/>
              <a:gd name="connsiteY0" fmla="*/ 0 h 2167693"/>
              <a:gd name="connsiteX1" fmla="*/ 2891773 w 2891773"/>
              <a:gd name="connsiteY1" fmla="*/ 2167436 h 2167693"/>
              <a:gd name="connsiteX0" fmla="*/ 589255 w 3128805"/>
              <a:gd name="connsiteY0" fmla="*/ 418811 h 1951820"/>
              <a:gd name="connsiteX1" fmla="*/ 2827294 w 3128805"/>
              <a:gd name="connsiteY1" fmla="*/ 1769918 h 1951820"/>
              <a:gd name="connsiteX2" fmla="*/ 589256 w 3128805"/>
              <a:gd name="connsiteY2" fmla="*/ 1769918 h 1951820"/>
              <a:gd name="connsiteX3" fmla="*/ 589255 w 3128805"/>
              <a:gd name="connsiteY3" fmla="*/ 418811 h 1951820"/>
              <a:gd name="connsiteX0" fmla="*/ 9 w 3128805"/>
              <a:gd name="connsiteY0" fmla="*/ 0 h 1951820"/>
              <a:gd name="connsiteX1" fmla="*/ 3128805 w 3128805"/>
              <a:gd name="connsiteY1" fmla="*/ 1951492 h 1951820"/>
              <a:gd name="connsiteX0" fmla="*/ 589255 w 3128805"/>
              <a:gd name="connsiteY0" fmla="*/ 418811 h 1951492"/>
              <a:gd name="connsiteX1" fmla="*/ 2827294 w 3128805"/>
              <a:gd name="connsiteY1" fmla="*/ 1769918 h 1951492"/>
              <a:gd name="connsiteX2" fmla="*/ 589256 w 3128805"/>
              <a:gd name="connsiteY2" fmla="*/ 1769918 h 1951492"/>
              <a:gd name="connsiteX3" fmla="*/ 589255 w 3128805"/>
              <a:gd name="connsiteY3" fmla="*/ 418811 h 1951492"/>
              <a:gd name="connsiteX0" fmla="*/ 9 w 3128805"/>
              <a:gd name="connsiteY0" fmla="*/ 0 h 1951492"/>
              <a:gd name="connsiteX1" fmla="*/ 3128805 w 3128805"/>
              <a:gd name="connsiteY1" fmla="*/ 1951492 h 1951492"/>
              <a:gd name="connsiteX0" fmla="*/ 589256 w 2844765"/>
              <a:gd name="connsiteY0" fmla="*/ 418811 h 2157400"/>
              <a:gd name="connsiteX1" fmla="*/ 2827295 w 2844765"/>
              <a:gd name="connsiteY1" fmla="*/ 1769918 h 2157400"/>
              <a:gd name="connsiteX2" fmla="*/ 589257 w 2844765"/>
              <a:gd name="connsiteY2" fmla="*/ 1769918 h 2157400"/>
              <a:gd name="connsiteX3" fmla="*/ 589256 w 2844765"/>
              <a:gd name="connsiteY3" fmla="*/ 418811 h 2157400"/>
              <a:gd name="connsiteX0" fmla="*/ 10 w 2844765"/>
              <a:gd name="connsiteY0" fmla="*/ 0 h 2157400"/>
              <a:gd name="connsiteX1" fmla="*/ 2844765 w 2844765"/>
              <a:gd name="connsiteY1" fmla="*/ 2157400 h 2157400"/>
            </a:gdLst>
            <a:ahLst/>
            <a:cxnLst>
              <a:cxn ang="0">
                <a:pos x="connsiteX0" y="connsiteY0"/>
              </a:cxn>
              <a:cxn ang="0">
                <a:pos x="connsiteX1" y="connsiteY1"/>
              </a:cxn>
            </a:cxnLst>
            <a:rect l="l" t="t" r="r" b="b"/>
            <a:pathLst>
              <a:path w="2844765" h="2157400" stroke="0" extrusionOk="0">
                <a:moveTo>
                  <a:pt x="589256" y="418811"/>
                </a:moveTo>
                <a:cubicBezTo>
                  <a:pt x="1825291" y="418811"/>
                  <a:pt x="2827295" y="1023722"/>
                  <a:pt x="2827295" y="1769918"/>
                </a:cubicBezTo>
                <a:lnTo>
                  <a:pt x="589257" y="1769918"/>
                </a:lnTo>
                <a:cubicBezTo>
                  <a:pt x="589257" y="1319549"/>
                  <a:pt x="589256" y="869180"/>
                  <a:pt x="589256" y="418811"/>
                </a:cubicBezTo>
                <a:close/>
              </a:path>
              <a:path w="2844765" h="2157400" fill="none">
                <a:moveTo>
                  <a:pt x="10" y="0"/>
                </a:moveTo>
                <a:cubicBezTo>
                  <a:pt x="-5187" y="1209532"/>
                  <a:pt x="1922436" y="1906189"/>
                  <a:pt x="2844765" y="2157400"/>
                </a:cubicBezTo>
              </a:path>
            </a:pathLst>
          </a:custGeom>
          <a:ln>
            <a:solidFill>
              <a:srgbClr val="FFC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animBg="1"/>
      <p:bldP spid="39" grpId="0"/>
      <p:bldP spid="42" grpId="0"/>
      <p:bldP spid="49" grpId="0" animBg="1"/>
      <p:bldP spid="2"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cxnSp>
        <p:nvCxnSpPr>
          <p:cNvPr id="40" name="Straight Connector 39"/>
          <p:cNvCxnSpPr/>
          <p:nvPr/>
        </p:nvCxnSpPr>
        <p:spPr>
          <a:xfrm rot="16200000" flipH="1">
            <a:off x="774700" y="1333500"/>
            <a:ext cx="1524000" cy="685800"/>
          </a:xfrm>
          <a:prstGeom prst="line">
            <a:avLst/>
          </a:prstGeom>
          <a:ln w="9525">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600200" y="2527300"/>
            <a:ext cx="303288" cy="400110"/>
          </a:xfrm>
          <a:prstGeom prst="rect">
            <a:avLst/>
          </a:prstGeom>
          <a:noFill/>
        </p:spPr>
        <p:txBody>
          <a:bodyPr wrap="none" rtlCol="0">
            <a:spAutoFit/>
          </a:bodyPr>
          <a:lstStyle/>
          <a:p>
            <a:r>
              <a:rPr lang="el-GR" sz="2000" i="1" dirty="0" smtClean="0">
                <a:solidFill>
                  <a:srgbClr val="000000"/>
                </a:solidFill>
                <a:latin typeface="Times New Roman" pitchFamily="18" charset="0"/>
                <a:cs typeface="Times New Roman" pitchFamily="18" charset="0"/>
              </a:rPr>
              <a:t>δ</a:t>
            </a:r>
            <a:endParaRPr lang="en-US" sz="2000" i="1" dirty="0">
              <a:solidFill>
                <a:srgbClr val="000000"/>
              </a:solidFill>
              <a:latin typeface="Times New Roman" pitchFamily="18" charset="0"/>
              <a:cs typeface="Times New Roman" pitchFamily="18" charset="0"/>
            </a:endParaRPr>
          </a:p>
        </p:txBody>
      </p:sp>
      <p:sp>
        <p:nvSpPr>
          <p:cNvPr id="44" name="TextBox 43"/>
          <p:cNvSpPr txBox="1"/>
          <p:nvPr/>
        </p:nvSpPr>
        <p:spPr>
          <a:xfrm rot="16200000">
            <a:off x="1568450" y="2343150"/>
            <a:ext cx="308098" cy="400110"/>
          </a:xfrm>
          <a:prstGeom prst="rect">
            <a:avLst/>
          </a:prstGeom>
          <a:noFill/>
        </p:spPr>
        <p:txBody>
          <a:bodyPr wrap="none" rtlCol="0">
            <a:spAutoFit/>
          </a:bodyPr>
          <a:lstStyle/>
          <a:p>
            <a:r>
              <a:rPr lang="en-US" sz="2000" dirty="0" smtClean="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4" name="Oval 53"/>
          <p:cNvSpPr/>
          <p:nvPr/>
        </p:nvSpPr>
        <p:spPr>
          <a:xfrm>
            <a:off x="4419600" y="2133600"/>
            <a:ext cx="76200" cy="76200"/>
          </a:xfrm>
          <a:prstGeom prst="ellipse">
            <a:avLst/>
          </a:prstGeom>
          <a:solidFill>
            <a:srgbClr val="FFFF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rot="3933318">
            <a:off x="531735" y="932478"/>
            <a:ext cx="736099" cy="307777"/>
          </a:xfrm>
          <a:prstGeom prst="rect">
            <a:avLst/>
          </a:prstGeom>
          <a:noFill/>
        </p:spPr>
        <p:txBody>
          <a:bodyPr wrap="none" rtlCol="0">
            <a:spAutoFit/>
          </a:bodyPr>
          <a:lstStyle/>
          <a:p>
            <a:r>
              <a:rPr lang="el-GR" sz="1400" i="1" dirty="0" smtClean="0">
                <a:solidFill>
                  <a:srgbClr val="000000"/>
                </a:solidFill>
                <a:latin typeface="Times New Roman" pitchFamily="18" charset="0"/>
                <a:cs typeface="Times New Roman" pitchFamily="18" charset="0"/>
              </a:rPr>
              <a:t>γ</a:t>
            </a:r>
            <a:r>
              <a:rPr lang="fi-FI" sz="1400" i="1" dirty="0" smtClean="0">
                <a:solidFill>
                  <a:srgbClr val="000000"/>
                </a:solidFill>
                <a:latin typeface="Times New Roman" pitchFamily="18" charset="0"/>
                <a:cs typeface="Times New Roman" pitchFamily="18" charset="0"/>
              </a:rPr>
              <a:t>= </a:t>
            </a:r>
            <a:r>
              <a:rPr lang="fi-FI" sz="1400" dirty="0" smtClean="0">
                <a:solidFill>
                  <a:srgbClr val="000000"/>
                </a:solidFill>
                <a:latin typeface="Times New Roman" pitchFamily="18" charset="0"/>
                <a:cs typeface="Times New Roman" pitchFamily="18" charset="0"/>
              </a:rPr>
              <a:t>–0.5</a:t>
            </a:r>
            <a:endParaRPr lang="en-US" sz="1400" dirty="0">
              <a:solidFill>
                <a:srgbClr val="000000"/>
              </a:solidFill>
              <a:latin typeface="Times New Roman" pitchFamily="18" charset="0"/>
              <a:cs typeface="Times New Roman" pitchFamily="18" charset="0"/>
            </a:endParaRPr>
          </a:p>
        </p:txBody>
      </p:sp>
      <p:cxnSp>
        <p:nvCxnSpPr>
          <p:cNvPr id="66" name="Straight Connector 65"/>
          <p:cNvCxnSpPr/>
          <p:nvPr/>
        </p:nvCxnSpPr>
        <p:spPr>
          <a:xfrm rot="16200000" flipH="1">
            <a:off x="292100" y="1333500"/>
            <a:ext cx="1524000" cy="685800"/>
          </a:xfrm>
          <a:prstGeom prst="line">
            <a:avLst/>
          </a:prstGeom>
          <a:ln w="9525">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385888" y="1383506"/>
            <a:ext cx="76200" cy="76200"/>
          </a:xfrm>
          <a:prstGeom prst="ellipse">
            <a:avLst/>
          </a:prstGeom>
          <a:solidFill>
            <a:srgbClr val="FFFF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981076" y="1559719"/>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16200000" flipH="1">
            <a:off x="501650" y="1339849"/>
            <a:ext cx="1517653" cy="679454"/>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584200" y="1333500"/>
            <a:ext cx="1524000" cy="685800"/>
          </a:xfrm>
          <a:prstGeom prst="line">
            <a:avLst/>
          </a:prstGeom>
          <a:ln w="9525">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1400176" y="1845469"/>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841500" y="2400300"/>
            <a:ext cx="76200" cy="76200"/>
          </a:xfrm>
          <a:prstGeom prst="ellipse">
            <a:avLst/>
          </a:prstGeom>
          <a:solidFill>
            <a:srgbClr val="FFFF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358900" y="240030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651000" y="240030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419600" y="232410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419600" y="260985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animEffect transition="in" filter="fade">
                                      <p:cBhvr>
                                        <p:cTn id="9" dur="500"/>
                                        <p:tgtEl>
                                          <p:spTgt spid="5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4" grpId="0" animBg="1"/>
      <p:bldP spid="56" grpId="0"/>
      <p:bldP spid="68" grpId="0" animBg="1"/>
      <p:bldP spid="69" grpId="0" animBg="1"/>
      <p:bldP spid="71" grpId="0" animBg="1"/>
      <p:bldP spid="72"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work\lfreproj\fastforward\butterfly-sharp-16spp.png"/>
          <p:cNvPicPr>
            <a:picLocks noChangeAspect="1" noChangeArrowheads="1"/>
          </p:cNvPicPr>
          <p:nvPr/>
        </p:nvPicPr>
        <p:blipFill>
          <a:blip r:embed="rId3"/>
          <a:srcRect/>
          <a:stretch>
            <a:fillRect/>
          </a:stretch>
        </p:blipFill>
        <p:spPr bwMode="auto">
          <a:xfrm>
            <a:off x="0" y="0"/>
            <a:ext cx="7315200" cy="4129088"/>
          </a:xfrm>
          <a:prstGeom prst="rect">
            <a:avLst/>
          </a:prstGeom>
          <a:noFill/>
          <a:ln w="9525">
            <a:noFill/>
            <a:miter lim="800000"/>
            <a:headEnd/>
            <a:tailEnd/>
          </a:ln>
        </p:spPr>
      </p:pic>
    </p:spTree>
  </p:cSld>
  <p:clrMapOvr>
    <a:masterClrMapping/>
  </p:clrMapOvr>
  <p:transition spd="med"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3816350" y="1739900"/>
            <a:ext cx="2597150" cy="178435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810000" y="2114550"/>
            <a:ext cx="2590800" cy="9906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97300" y="2273300"/>
            <a:ext cx="2590800" cy="14605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5400000">
            <a:off x="222250" y="1282700"/>
            <a:ext cx="1524000" cy="787400"/>
          </a:xfrm>
          <a:prstGeom prst="line">
            <a:avLst/>
          </a:prstGeom>
          <a:ln w="9525">
            <a:solidFill>
              <a:schemeClr val="accent5"/>
            </a:solidFill>
            <a:prstDash val="sys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787400" y="1282700"/>
            <a:ext cx="1524000" cy="787400"/>
          </a:xfrm>
          <a:prstGeom prst="line">
            <a:avLst/>
          </a:prstGeom>
          <a:ln w="9525">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981076" y="1559719"/>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1400176" y="1845469"/>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rot="5400000">
            <a:off x="527050" y="1282700"/>
            <a:ext cx="1524000" cy="787400"/>
          </a:xfrm>
          <a:prstGeom prst="line">
            <a:avLst/>
          </a:prstGeom>
          <a:ln w="9525">
            <a:solidFill>
              <a:schemeClr val="accent5"/>
            </a:solidFill>
            <a:prstDash val="sysDash"/>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1385888" y="1383506"/>
            <a:ext cx="76200" cy="76200"/>
          </a:xfrm>
          <a:prstGeom prst="ellipse">
            <a:avLst/>
          </a:prstGeom>
          <a:solidFill>
            <a:srgbClr val="FFFF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52450" y="240030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863600" y="2400300"/>
            <a:ext cx="76200" cy="76200"/>
          </a:xfrm>
          <a:prstGeom prst="ellipse">
            <a:avLst/>
          </a:prstGeom>
          <a:solidFill>
            <a:srgbClr val="FFFF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1117600" y="240030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759450" y="283210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759450" y="3060700"/>
            <a:ext cx="76200" cy="76200"/>
          </a:xfrm>
          <a:prstGeom prst="ellipse">
            <a:avLst/>
          </a:prstGeom>
          <a:solidFill>
            <a:srgbClr val="FFFF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759450" y="336550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4419600" y="2133600"/>
            <a:ext cx="76200" cy="76200"/>
          </a:xfrm>
          <a:prstGeom prst="ellipse">
            <a:avLst/>
          </a:prstGeom>
          <a:solidFill>
            <a:srgbClr val="FFFF00"/>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419600" y="232410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419600" y="2609850"/>
            <a:ext cx="76200" cy="76200"/>
          </a:xfrm>
          <a:prstGeom prst="ellipse">
            <a:avLst/>
          </a:prstGeom>
          <a:solidFill>
            <a:srgbClr val="FFFFFF"/>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a:off x="622299" y="990600"/>
            <a:ext cx="980018" cy="1448628"/>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 name="connsiteX0" fmla="*/ 0 w 2603500"/>
              <a:gd name="connsiteY0" fmla="*/ 539750 h 2000250"/>
              <a:gd name="connsiteX1" fmla="*/ 12700 w 2603500"/>
              <a:gd name="connsiteY1" fmla="*/ 0 h 2000250"/>
              <a:gd name="connsiteX2" fmla="*/ 914400 w 2603500"/>
              <a:gd name="connsiteY2" fmla="*/ 0 h 2000250"/>
              <a:gd name="connsiteX3" fmla="*/ 2603500 w 2603500"/>
              <a:gd name="connsiteY3" fmla="*/ 1371600 h 2000250"/>
              <a:gd name="connsiteX4" fmla="*/ 2597150 w 2603500"/>
              <a:gd name="connsiteY4" fmla="*/ 2000250 h 2000250"/>
              <a:gd name="connsiteX5" fmla="*/ 0 w 2603500"/>
              <a:gd name="connsiteY5" fmla="*/ 539750 h 2000250"/>
              <a:gd name="connsiteX0" fmla="*/ 0 w 2599267"/>
              <a:gd name="connsiteY0" fmla="*/ 539750 h 2000250"/>
              <a:gd name="connsiteX1" fmla="*/ 12700 w 2599267"/>
              <a:gd name="connsiteY1" fmla="*/ 0 h 2000250"/>
              <a:gd name="connsiteX2" fmla="*/ 914400 w 2599267"/>
              <a:gd name="connsiteY2" fmla="*/ 0 h 2000250"/>
              <a:gd name="connsiteX3" fmla="*/ 1524000 w 2599267"/>
              <a:gd name="connsiteY3" fmla="*/ 0 h 2000250"/>
              <a:gd name="connsiteX4" fmla="*/ 2597150 w 2599267"/>
              <a:gd name="connsiteY4" fmla="*/ 2000250 h 2000250"/>
              <a:gd name="connsiteX5" fmla="*/ 0 w 2599267"/>
              <a:gd name="connsiteY5" fmla="*/ 539750 h 2000250"/>
              <a:gd name="connsiteX0" fmla="*/ 0 w 1526118"/>
              <a:gd name="connsiteY0" fmla="*/ 539750 h 539750"/>
              <a:gd name="connsiteX1" fmla="*/ 12700 w 1526118"/>
              <a:gd name="connsiteY1" fmla="*/ 0 h 539750"/>
              <a:gd name="connsiteX2" fmla="*/ 914400 w 1526118"/>
              <a:gd name="connsiteY2" fmla="*/ 0 h 539750"/>
              <a:gd name="connsiteX3" fmla="*/ 1524000 w 1526118"/>
              <a:gd name="connsiteY3" fmla="*/ 0 h 539750"/>
              <a:gd name="connsiteX4" fmla="*/ 1524001 w 1526118"/>
              <a:gd name="connsiteY4" fmla="*/ 533400 h 539750"/>
              <a:gd name="connsiteX5" fmla="*/ 0 w 1526118"/>
              <a:gd name="connsiteY5" fmla="*/ 539750 h 539750"/>
              <a:gd name="connsiteX0" fmla="*/ 0 w 1524000"/>
              <a:gd name="connsiteY0" fmla="*/ 539750 h 1447800"/>
              <a:gd name="connsiteX1" fmla="*/ 12700 w 1524000"/>
              <a:gd name="connsiteY1" fmla="*/ 0 h 1447800"/>
              <a:gd name="connsiteX2" fmla="*/ 914400 w 1524000"/>
              <a:gd name="connsiteY2" fmla="*/ 0 h 1447800"/>
              <a:gd name="connsiteX3" fmla="*/ 1524000 w 1524000"/>
              <a:gd name="connsiteY3" fmla="*/ 0 h 1447800"/>
              <a:gd name="connsiteX4" fmla="*/ 990601 w 1524000"/>
              <a:gd name="connsiteY4" fmla="*/ 1447800 h 1447800"/>
              <a:gd name="connsiteX5" fmla="*/ 0 w 1524000"/>
              <a:gd name="connsiteY5" fmla="*/ 539750 h 1447800"/>
              <a:gd name="connsiteX0" fmla="*/ 0 w 992718"/>
              <a:gd name="connsiteY0" fmla="*/ 539750 h 1447800"/>
              <a:gd name="connsiteX1" fmla="*/ 12700 w 992718"/>
              <a:gd name="connsiteY1" fmla="*/ 0 h 1447800"/>
              <a:gd name="connsiteX2" fmla="*/ 914400 w 992718"/>
              <a:gd name="connsiteY2" fmla="*/ 0 h 1447800"/>
              <a:gd name="connsiteX3" fmla="*/ 914401 w 992718"/>
              <a:gd name="connsiteY3" fmla="*/ 533400 h 1447800"/>
              <a:gd name="connsiteX4" fmla="*/ 990601 w 992718"/>
              <a:gd name="connsiteY4" fmla="*/ 1447800 h 1447800"/>
              <a:gd name="connsiteX5" fmla="*/ 0 w 992718"/>
              <a:gd name="connsiteY5" fmla="*/ 539750 h 1447800"/>
              <a:gd name="connsiteX0" fmla="*/ 0 w 992718"/>
              <a:gd name="connsiteY0" fmla="*/ 539750 h 1447800"/>
              <a:gd name="connsiteX1" fmla="*/ 12700 w 992718"/>
              <a:gd name="connsiteY1" fmla="*/ 0 h 1447800"/>
              <a:gd name="connsiteX2" fmla="*/ 914400 w 992718"/>
              <a:gd name="connsiteY2" fmla="*/ 0 h 1447800"/>
              <a:gd name="connsiteX3" fmla="*/ 685801 w 992718"/>
              <a:gd name="connsiteY3" fmla="*/ 609600 h 1447800"/>
              <a:gd name="connsiteX4" fmla="*/ 990601 w 992718"/>
              <a:gd name="connsiteY4" fmla="*/ 1447800 h 1447800"/>
              <a:gd name="connsiteX5" fmla="*/ 0 w 992718"/>
              <a:gd name="connsiteY5" fmla="*/ 539750 h 1447800"/>
              <a:gd name="connsiteX0" fmla="*/ 0 w 992718"/>
              <a:gd name="connsiteY0" fmla="*/ 539750 h 1447800"/>
              <a:gd name="connsiteX1" fmla="*/ 12700 w 992718"/>
              <a:gd name="connsiteY1" fmla="*/ 0 h 1447800"/>
              <a:gd name="connsiteX2" fmla="*/ 304801 w 992718"/>
              <a:gd name="connsiteY2" fmla="*/ 0 h 1447800"/>
              <a:gd name="connsiteX3" fmla="*/ 685801 w 992718"/>
              <a:gd name="connsiteY3" fmla="*/ 609600 h 1447800"/>
              <a:gd name="connsiteX4" fmla="*/ 990601 w 992718"/>
              <a:gd name="connsiteY4" fmla="*/ 1447800 h 1447800"/>
              <a:gd name="connsiteX5" fmla="*/ 0 w 992718"/>
              <a:gd name="connsiteY5" fmla="*/ 539750 h 1447800"/>
              <a:gd name="connsiteX0" fmla="*/ 0 w 992718"/>
              <a:gd name="connsiteY0" fmla="*/ 717550 h 1625600"/>
              <a:gd name="connsiteX1" fmla="*/ 12700 w 992718"/>
              <a:gd name="connsiteY1" fmla="*/ 177800 h 1625600"/>
              <a:gd name="connsiteX2" fmla="*/ 304801 w 992718"/>
              <a:gd name="connsiteY2" fmla="*/ 177800 h 1625600"/>
              <a:gd name="connsiteX3" fmla="*/ 762001 w 992718"/>
              <a:gd name="connsiteY3" fmla="*/ 177800 h 1625600"/>
              <a:gd name="connsiteX4" fmla="*/ 990601 w 992718"/>
              <a:gd name="connsiteY4" fmla="*/ 1625600 h 1625600"/>
              <a:gd name="connsiteX5" fmla="*/ 0 w 992718"/>
              <a:gd name="connsiteY5" fmla="*/ 717550 h 1625600"/>
              <a:gd name="connsiteX0" fmla="*/ 0 w 992718"/>
              <a:gd name="connsiteY0" fmla="*/ 717550 h 1626428"/>
              <a:gd name="connsiteX1" fmla="*/ 12700 w 992718"/>
              <a:gd name="connsiteY1" fmla="*/ 177800 h 1626428"/>
              <a:gd name="connsiteX2" fmla="*/ 304801 w 992718"/>
              <a:gd name="connsiteY2" fmla="*/ 177800 h 1626428"/>
              <a:gd name="connsiteX3" fmla="*/ 762001 w 992718"/>
              <a:gd name="connsiteY3" fmla="*/ 177800 h 1626428"/>
              <a:gd name="connsiteX4" fmla="*/ 990601 w 992718"/>
              <a:gd name="connsiteY4" fmla="*/ 1625600 h 1626428"/>
              <a:gd name="connsiteX5" fmla="*/ 0 w 992718"/>
              <a:gd name="connsiteY5" fmla="*/ 717550 h 1626428"/>
              <a:gd name="connsiteX0" fmla="*/ 0 w 992718"/>
              <a:gd name="connsiteY0" fmla="*/ 539750 h 1448628"/>
              <a:gd name="connsiteX1" fmla="*/ 12700 w 992718"/>
              <a:gd name="connsiteY1" fmla="*/ 0 h 1448628"/>
              <a:gd name="connsiteX2" fmla="*/ 762001 w 992718"/>
              <a:gd name="connsiteY2" fmla="*/ 0 h 1448628"/>
              <a:gd name="connsiteX3" fmla="*/ 990601 w 992718"/>
              <a:gd name="connsiteY3" fmla="*/ 1447800 h 1448628"/>
              <a:gd name="connsiteX4" fmla="*/ 0 w 992718"/>
              <a:gd name="connsiteY4" fmla="*/ 539750 h 1448628"/>
              <a:gd name="connsiteX0" fmla="*/ 977901 w 980018"/>
              <a:gd name="connsiteY0" fmla="*/ 1447800 h 1448628"/>
              <a:gd name="connsiteX1" fmla="*/ 0 w 980018"/>
              <a:gd name="connsiteY1" fmla="*/ 0 h 1448628"/>
              <a:gd name="connsiteX2" fmla="*/ 749301 w 980018"/>
              <a:gd name="connsiteY2" fmla="*/ 0 h 1448628"/>
              <a:gd name="connsiteX3" fmla="*/ 977901 w 980018"/>
              <a:gd name="connsiteY3" fmla="*/ 1447800 h 1448628"/>
            </a:gdLst>
            <a:ahLst/>
            <a:cxnLst>
              <a:cxn ang="0">
                <a:pos x="connsiteX0" y="connsiteY0"/>
              </a:cxn>
              <a:cxn ang="0">
                <a:pos x="connsiteX1" y="connsiteY1"/>
              </a:cxn>
              <a:cxn ang="0">
                <a:pos x="connsiteX2" y="connsiteY2"/>
              </a:cxn>
              <a:cxn ang="0">
                <a:pos x="connsiteX3" y="connsiteY3"/>
              </a:cxn>
            </a:cxnLst>
            <a:rect l="l" t="t" r="r" b="b"/>
            <a:pathLst>
              <a:path w="980018" h="1448628">
                <a:moveTo>
                  <a:pt x="977901" y="1447800"/>
                </a:moveTo>
                <a:lnTo>
                  <a:pt x="0" y="0"/>
                </a:lnTo>
                <a:lnTo>
                  <a:pt x="749301" y="0"/>
                </a:lnTo>
                <a:cubicBezTo>
                  <a:pt x="979097" y="1448628"/>
                  <a:pt x="980018" y="1238250"/>
                  <a:pt x="977901" y="1447800"/>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3797300" y="1733550"/>
            <a:ext cx="2603500" cy="2000250"/>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500" h="2000250">
                <a:moveTo>
                  <a:pt x="0" y="539750"/>
                </a:moveTo>
                <a:lnTo>
                  <a:pt x="12700" y="0"/>
                </a:lnTo>
                <a:lnTo>
                  <a:pt x="1263650" y="863600"/>
                </a:lnTo>
                <a:lnTo>
                  <a:pt x="2603500" y="1371600"/>
                </a:lnTo>
                <a:cubicBezTo>
                  <a:pt x="2601383" y="1581150"/>
                  <a:pt x="2599267" y="1790700"/>
                  <a:pt x="2597150" y="2000250"/>
                </a:cubicBezTo>
                <a:lnTo>
                  <a:pt x="0" y="53975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3816350" y="1739900"/>
            <a:ext cx="2597150" cy="178435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810000" y="2114550"/>
            <a:ext cx="2590800" cy="9906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97300" y="2273300"/>
            <a:ext cx="2590800" cy="14605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V="1">
            <a:off x="381000" y="1219200"/>
            <a:ext cx="1447800" cy="99060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16200000" flipV="1">
            <a:off x="762000" y="1600200"/>
            <a:ext cx="1447800" cy="22860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3810000" y="2443015"/>
            <a:ext cx="2584058" cy="0"/>
          </a:xfrm>
          <a:prstGeom prst="line">
            <a:avLst/>
          </a:prstGeom>
          <a:ln w="57150">
            <a:solidFill>
              <a:srgbClr val="FF05C9"/>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076700" y="2438400"/>
            <a:ext cx="762000" cy="0"/>
          </a:xfrm>
          <a:prstGeom prst="line">
            <a:avLst/>
          </a:prstGeom>
          <a:ln w="76200">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4038600" y="2400300"/>
            <a:ext cx="76200" cy="76200"/>
          </a:xfrm>
          <a:prstGeom prst="ellipse">
            <a:avLst/>
          </a:prstGeom>
          <a:solidFill>
            <a:schemeClr val="accent5"/>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p:nvSpPr>
        <p:spPr>
          <a:xfrm>
            <a:off x="4803775" y="2400300"/>
            <a:ext cx="76200" cy="76200"/>
          </a:xfrm>
          <a:prstGeom prst="ellipse">
            <a:avLst/>
          </a:prstGeom>
          <a:solidFill>
            <a:schemeClr val="accent5"/>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2" grpId="0" animBg="1"/>
      <p:bldP spid="5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3810000" y="2443015"/>
            <a:ext cx="2584058" cy="0"/>
          </a:xfrm>
          <a:prstGeom prst="line">
            <a:avLst/>
          </a:prstGeom>
          <a:ln w="57150">
            <a:solidFill>
              <a:srgbClr val="FF05C9"/>
            </a:solidFill>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a:off x="3797300" y="1733550"/>
            <a:ext cx="2603500" cy="2000250"/>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500" h="2000250">
                <a:moveTo>
                  <a:pt x="0" y="539750"/>
                </a:moveTo>
                <a:lnTo>
                  <a:pt x="12700" y="0"/>
                </a:lnTo>
                <a:lnTo>
                  <a:pt x="1263650" y="863600"/>
                </a:lnTo>
                <a:lnTo>
                  <a:pt x="2603500" y="1371600"/>
                </a:lnTo>
                <a:cubicBezTo>
                  <a:pt x="2601383" y="1581150"/>
                  <a:pt x="2599267" y="1790700"/>
                  <a:pt x="2597150" y="2000250"/>
                </a:cubicBezTo>
                <a:lnTo>
                  <a:pt x="0" y="53975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3816350" y="1739900"/>
            <a:ext cx="2597150" cy="178435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810000" y="2114550"/>
            <a:ext cx="2590800" cy="9906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97300" y="2273300"/>
            <a:ext cx="2590800" cy="14605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0" y="647700"/>
            <a:ext cx="7315200" cy="3543300"/>
          </a:xfrm>
          <a:prstGeom prst="rect">
            <a:avLst/>
          </a:prstGeom>
          <a:solidFill>
            <a:srgbClr val="000000">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Freeform 55"/>
          <p:cNvSpPr/>
          <p:nvPr/>
        </p:nvSpPr>
        <p:spPr>
          <a:xfrm>
            <a:off x="622299" y="990600"/>
            <a:ext cx="980018" cy="1448628"/>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 name="connsiteX0" fmla="*/ 0 w 2603500"/>
              <a:gd name="connsiteY0" fmla="*/ 539750 h 2000250"/>
              <a:gd name="connsiteX1" fmla="*/ 12700 w 2603500"/>
              <a:gd name="connsiteY1" fmla="*/ 0 h 2000250"/>
              <a:gd name="connsiteX2" fmla="*/ 914400 w 2603500"/>
              <a:gd name="connsiteY2" fmla="*/ 0 h 2000250"/>
              <a:gd name="connsiteX3" fmla="*/ 2603500 w 2603500"/>
              <a:gd name="connsiteY3" fmla="*/ 1371600 h 2000250"/>
              <a:gd name="connsiteX4" fmla="*/ 2597150 w 2603500"/>
              <a:gd name="connsiteY4" fmla="*/ 2000250 h 2000250"/>
              <a:gd name="connsiteX5" fmla="*/ 0 w 2603500"/>
              <a:gd name="connsiteY5" fmla="*/ 539750 h 2000250"/>
              <a:gd name="connsiteX0" fmla="*/ 0 w 2599267"/>
              <a:gd name="connsiteY0" fmla="*/ 539750 h 2000250"/>
              <a:gd name="connsiteX1" fmla="*/ 12700 w 2599267"/>
              <a:gd name="connsiteY1" fmla="*/ 0 h 2000250"/>
              <a:gd name="connsiteX2" fmla="*/ 914400 w 2599267"/>
              <a:gd name="connsiteY2" fmla="*/ 0 h 2000250"/>
              <a:gd name="connsiteX3" fmla="*/ 1524000 w 2599267"/>
              <a:gd name="connsiteY3" fmla="*/ 0 h 2000250"/>
              <a:gd name="connsiteX4" fmla="*/ 2597150 w 2599267"/>
              <a:gd name="connsiteY4" fmla="*/ 2000250 h 2000250"/>
              <a:gd name="connsiteX5" fmla="*/ 0 w 2599267"/>
              <a:gd name="connsiteY5" fmla="*/ 539750 h 2000250"/>
              <a:gd name="connsiteX0" fmla="*/ 0 w 1526118"/>
              <a:gd name="connsiteY0" fmla="*/ 539750 h 539750"/>
              <a:gd name="connsiteX1" fmla="*/ 12700 w 1526118"/>
              <a:gd name="connsiteY1" fmla="*/ 0 h 539750"/>
              <a:gd name="connsiteX2" fmla="*/ 914400 w 1526118"/>
              <a:gd name="connsiteY2" fmla="*/ 0 h 539750"/>
              <a:gd name="connsiteX3" fmla="*/ 1524000 w 1526118"/>
              <a:gd name="connsiteY3" fmla="*/ 0 h 539750"/>
              <a:gd name="connsiteX4" fmla="*/ 1524001 w 1526118"/>
              <a:gd name="connsiteY4" fmla="*/ 533400 h 539750"/>
              <a:gd name="connsiteX5" fmla="*/ 0 w 1526118"/>
              <a:gd name="connsiteY5" fmla="*/ 539750 h 539750"/>
              <a:gd name="connsiteX0" fmla="*/ 0 w 1524000"/>
              <a:gd name="connsiteY0" fmla="*/ 539750 h 1447800"/>
              <a:gd name="connsiteX1" fmla="*/ 12700 w 1524000"/>
              <a:gd name="connsiteY1" fmla="*/ 0 h 1447800"/>
              <a:gd name="connsiteX2" fmla="*/ 914400 w 1524000"/>
              <a:gd name="connsiteY2" fmla="*/ 0 h 1447800"/>
              <a:gd name="connsiteX3" fmla="*/ 1524000 w 1524000"/>
              <a:gd name="connsiteY3" fmla="*/ 0 h 1447800"/>
              <a:gd name="connsiteX4" fmla="*/ 990601 w 1524000"/>
              <a:gd name="connsiteY4" fmla="*/ 1447800 h 1447800"/>
              <a:gd name="connsiteX5" fmla="*/ 0 w 1524000"/>
              <a:gd name="connsiteY5" fmla="*/ 539750 h 1447800"/>
              <a:gd name="connsiteX0" fmla="*/ 0 w 992718"/>
              <a:gd name="connsiteY0" fmla="*/ 539750 h 1447800"/>
              <a:gd name="connsiteX1" fmla="*/ 12700 w 992718"/>
              <a:gd name="connsiteY1" fmla="*/ 0 h 1447800"/>
              <a:gd name="connsiteX2" fmla="*/ 914400 w 992718"/>
              <a:gd name="connsiteY2" fmla="*/ 0 h 1447800"/>
              <a:gd name="connsiteX3" fmla="*/ 914401 w 992718"/>
              <a:gd name="connsiteY3" fmla="*/ 533400 h 1447800"/>
              <a:gd name="connsiteX4" fmla="*/ 990601 w 992718"/>
              <a:gd name="connsiteY4" fmla="*/ 1447800 h 1447800"/>
              <a:gd name="connsiteX5" fmla="*/ 0 w 992718"/>
              <a:gd name="connsiteY5" fmla="*/ 539750 h 1447800"/>
              <a:gd name="connsiteX0" fmla="*/ 0 w 992718"/>
              <a:gd name="connsiteY0" fmla="*/ 539750 h 1447800"/>
              <a:gd name="connsiteX1" fmla="*/ 12700 w 992718"/>
              <a:gd name="connsiteY1" fmla="*/ 0 h 1447800"/>
              <a:gd name="connsiteX2" fmla="*/ 914400 w 992718"/>
              <a:gd name="connsiteY2" fmla="*/ 0 h 1447800"/>
              <a:gd name="connsiteX3" fmla="*/ 685801 w 992718"/>
              <a:gd name="connsiteY3" fmla="*/ 609600 h 1447800"/>
              <a:gd name="connsiteX4" fmla="*/ 990601 w 992718"/>
              <a:gd name="connsiteY4" fmla="*/ 1447800 h 1447800"/>
              <a:gd name="connsiteX5" fmla="*/ 0 w 992718"/>
              <a:gd name="connsiteY5" fmla="*/ 539750 h 1447800"/>
              <a:gd name="connsiteX0" fmla="*/ 0 w 992718"/>
              <a:gd name="connsiteY0" fmla="*/ 539750 h 1447800"/>
              <a:gd name="connsiteX1" fmla="*/ 12700 w 992718"/>
              <a:gd name="connsiteY1" fmla="*/ 0 h 1447800"/>
              <a:gd name="connsiteX2" fmla="*/ 304801 w 992718"/>
              <a:gd name="connsiteY2" fmla="*/ 0 h 1447800"/>
              <a:gd name="connsiteX3" fmla="*/ 685801 w 992718"/>
              <a:gd name="connsiteY3" fmla="*/ 609600 h 1447800"/>
              <a:gd name="connsiteX4" fmla="*/ 990601 w 992718"/>
              <a:gd name="connsiteY4" fmla="*/ 1447800 h 1447800"/>
              <a:gd name="connsiteX5" fmla="*/ 0 w 992718"/>
              <a:gd name="connsiteY5" fmla="*/ 539750 h 1447800"/>
              <a:gd name="connsiteX0" fmla="*/ 0 w 992718"/>
              <a:gd name="connsiteY0" fmla="*/ 717550 h 1625600"/>
              <a:gd name="connsiteX1" fmla="*/ 12700 w 992718"/>
              <a:gd name="connsiteY1" fmla="*/ 177800 h 1625600"/>
              <a:gd name="connsiteX2" fmla="*/ 304801 w 992718"/>
              <a:gd name="connsiteY2" fmla="*/ 177800 h 1625600"/>
              <a:gd name="connsiteX3" fmla="*/ 762001 w 992718"/>
              <a:gd name="connsiteY3" fmla="*/ 177800 h 1625600"/>
              <a:gd name="connsiteX4" fmla="*/ 990601 w 992718"/>
              <a:gd name="connsiteY4" fmla="*/ 1625600 h 1625600"/>
              <a:gd name="connsiteX5" fmla="*/ 0 w 992718"/>
              <a:gd name="connsiteY5" fmla="*/ 717550 h 1625600"/>
              <a:gd name="connsiteX0" fmla="*/ 0 w 992718"/>
              <a:gd name="connsiteY0" fmla="*/ 717550 h 1626428"/>
              <a:gd name="connsiteX1" fmla="*/ 12700 w 992718"/>
              <a:gd name="connsiteY1" fmla="*/ 177800 h 1626428"/>
              <a:gd name="connsiteX2" fmla="*/ 304801 w 992718"/>
              <a:gd name="connsiteY2" fmla="*/ 177800 h 1626428"/>
              <a:gd name="connsiteX3" fmla="*/ 762001 w 992718"/>
              <a:gd name="connsiteY3" fmla="*/ 177800 h 1626428"/>
              <a:gd name="connsiteX4" fmla="*/ 990601 w 992718"/>
              <a:gd name="connsiteY4" fmla="*/ 1625600 h 1626428"/>
              <a:gd name="connsiteX5" fmla="*/ 0 w 992718"/>
              <a:gd name="connsiteY5" fmla="*/ 717550 h 1626428"/>
              <a:gd name="connsiteX0" fmla="*/ 0 w 992718"/>
              <a:gd name="connsiteY0" fmla="*/ 539750 h 1448628"/>
              <a:gd name="connsiteX1" fmla="*/ 12700 w 992718"/>
              <a:gd name="connsiteY1" fmla="*/ 0 h 1448628"/>
              <a:gd name="connsiteX2" fmla="*/ 762001 w 992718"/>
              <a:gd name="connsiteY2" fmla="*/ 0 h 1448628"/>
              <a:gd name="connsiteX3" fmla="*/ 990601 w 992718"/>
              <a:gd name="connsiteY3" fmla="*/ 1447800 h 1448628"/>
              <a:gd name="connsiteX4" fmla="*/ 0 w 992718"/>
              <a:gd name="connsiteY4" fmla="*/ 539750 h 1448628"/>
              <a:gd name="connsiteX0" fmla="*/ 977901 w 980018"/>
              <a:gd name="connsiteY0" fmla="*/ 1447800 h 1448628"/>
              <a:gd name="connsiteX1" fmla="*/ 0 w 980018"/>
              <a:gd name="connsiteY1" fmla="*/ 0 h 1448628"/>
              <a:gd name="connsiteX2" fmla="*/ 749301 w 980018"/>
              <a:gd name="connsiteY2" fmla="*/ 0 h 1448628"/>
              <a:gd name="connsiteX3" fmla="*/ 977901 w 980018"/>
              <a:gd name="connsiteY3" fmla="*/ 1447800 h 1448628"/>
            </a:gdLst>
            <a:ahLst/>
            <a:cxnLst>
              <a:cxn ang="0">
                <a:pos x="connsiteX0" y="connsiteY0"/>
              </a:cxn>
              <a:cxn ang="0">
                <a:pos x="connsiteX1" y="connsiteY1"/>
              </a:cxn>
              <a:cxn ang="0">
                <a:pos x="connsiteX2" y="connsiteY2"/>
              </a:cxn>
              <a:cxn ang="0">
                <a:pos x="connsiteX3" y="connsiteY3"/>
              </a:cxn>
            </a:cxnLst>
            <a:rect l="l" t="t" r="r" b="b"/>
            <a:pathLst>
              <a:path w="980018" h="1448628">
                <a:moveTo>
                  <a:pt x="977901" y="1447800"/>
                </a:moveTo>
                <a:lnTo>
                  <a:pt x="0" y="0"/>
                </a:lnTo>
                <a:lnTo>
                  <a:pt x="749301" y="0"/>
                </a:lnTo>
                <a:cubicBezTo>
                  <a:pt x="979097" y="1448628"/>
                  <a:pt x="980018" y="1238250"/>
                  <a:pt x="977901" y="1447800"/>
                </a:cubicBezTo>
                <a:close/>
              </a:path>
            </a:pathLst>
          </a:cu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V="1">
            <a:off x="381000" y="1219200"/>
            <a:ext cx="1447800" cy="99060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16200000" flipV="1">
            <a:off x="762000" y="1600200"/>
            <a:ext cx="1447800" cy="22860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076700" y="2438400"/>
            <a:ext cx="762000" cy="0"/>
          </a:xfrm>
          <a:prstGeom prst="line">
            <a:avLst/>
          </a:prstGeom>
          <a:ln w="76200">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4038600" y="2400300"/>
            <a:ext cx="76200" cy="76200"/>
          </a:xfrm>
          <a:prstGeom prst="ellipse">
            <a:avLst/>
          </a:prstGeom>
          <a:solidFill>
            <a:schemeClr val="accent5"/>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p:nvSpPr>
        <p:spPr>
          <a:xfrm>
            <a:off x="4803775" y="2400300"/>
            <a:ext cx="76200" cy="76200"/>
          </a:xfrm>
          <a:prstGeom prst="ellipse">
            <a:avLst/>
          </a:prstGeom>
          <a:solidFill>
            <a:schemeClr val="accent5"/>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Right Arrow 3"/>
          <p:cNvSpPr/>
          <p:nvPr/>
        </p:nvSpPr>
        <p:spPr>
          <a:xfrm rot="731315">
            <a:off x="1722057" y="1872870"/>
            <a:ext cx="2135632" cy="498096"/>
          </a:xfrm>
          <a:prstGeom prst="leftRightArrow">
            <a:avLst/>
          </a:prstGeom>
          <a:solidFill>
            <a:srgbClr val="FFC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60784649"/>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3809999" y="1143000"/>
            <a:ext cx="2592917" cy="1752600"/>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 name="connsiteX0" fmla="*/ 0 w 2603500"/>
              <a:gd name="connsiteY0" fmla="*/ 45720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457200 h 2000250"/>
              <a:gd name="connsiteX0" fmla="*/ 0 w 2603500"/>
              <a:gd name="connsiteY0" fmla="*/ 457200 h 1752600"/>
              <a:gd name="connsiteX1" fmla="*/ 12700 w 2603500"/>
              <a:gd name="connsiteY1" fmla="*/ 0 h 1752600"/>
              <a:gd name="connsiteX2" fmla="*/ 1263650 w 2603500"/>
              <a:gd name="connsiteY2" fmla="*/ 863600 h 1752600"/>
              <a:gd name="connsiteX3" fmla="*/ 2603500 w 2603500"/>
              <a:gd name="connsiteY3" fmla="*/ 1371600 h 1752600"/>
              <a:gd name="connsiteX4" fmla="*/ 2590800 w 2603500"/>
              <a:gd name="connsiteY4" fmla="*/ 1752600 h 1752600"/>
              <a:gd name="connsiteX5" fmla="*/ 0 w 2603500"/>
              <a:gd name="connsiteY5" fmla="*/ 457200 h 1752600"/>
              <a:gd name="connsiteX0" fmla="*/ 0 w 2592917"/>
              <a:gd name="connsiteY0" fmla="*/ 457200 h 1752600"/>
              <a:gd name="connsiteX1" fmla="*/ 12700 w 2592917"/>
              <a:gd name="connsiteY1" fmla="*/ 0 h 1752600"/>
              <a:gd name="connsiteX2" fmla="*/ 1263650 w 2592917"/>
              <a:gd name="connsiteY2" fmla="*/ 863600 h 1752600"/>
              <a:gd name="connsiteX3" fmla="*/ 2590800 w 2592917"/>
              <a:gd name="connsiteY3" fmla="*/ 1447800 h 1752600"/>
              <a:gd name="connsiteX4" fmla="*/ 2590800 w 2592917"/>
              <a:gd name="connsiteY4" fmla="*/ 1752600 h 1752600"/>
              <a:gd name="connsiteX5" fmla="*/ 0 w 2592917"/>
              <a:gd name="connsiteY5" fmla="*/ 457200 h 1752600"/>
              <a:gd name="connsiteX0" fmla="*/ 0 w 2592917"/>
              <a:gd name="connsiteY0" fmla="*/ 457200 h 1752600"/>
              <a:gd name="connsiteX1" fmla="*/ 12700 w 2592917"/>
              <a:gd name="connsiteY1" fmla="*/ 0 h 1752600"/>
              <a:gd name="connsiteX2" fmla="*/ 1676401 w 2592917"/>
              <a:gd name="connsiteY2" fmla="*/ 990600 h 1752600"/>
              <a:gd name="connsiteX3" fmla="*/ 2590800 w 2592917"/>
              <a:gd name="connsiteY3" fmla="*/ 1447800 h 1752600"/>
              <a:gd name="connsiteX4" fmla="*/ 2590800 w 2592917"/>
              <a:gd name="connsiteY4" fmla="*/ 1752600 h 1752600"/>
              <a:gd name="connsiteX5" fmla="*/ 0 w 2592917"/>
              <a:gd name="connsiteY5" fmla="*/ 4572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2917" h="1752600">
                <a:moveTo>
                  <a:pt x="0" y="457200"/>
                </a:moveTo>
                <a:lnTo>
                  <a:pt x="12700" y="0"/>
                </a:lnTo>
                <a:lnTo>
                  <a:pt x="1676401" y="990600"/>
                </a:lnTo>
                <a:lnTo>
                  <a:pt x="2590800" y="1447800"/>
                </a:lnTo>
                <a:cubicBezTo>
                  <a:pt x="2588683" y="1657350"/>
                  <a:pt x="2592917" y="1543050"/>
                  <a:pt x="2590800" y="1752600"/>
                </a:cubicBezTo>
                <a:lnTo>
                  <a:pt x="0" y="45720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3797300" y="1733550"/>
            <a:ext cx="2603500" cy="2000250"/>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500" h="2000250">
                <a:moveTo>
                  <a:pt x="0" y="539750"/>
                </a:moveTo>
                <a:lnTo>
                  <a:pt x="12700" y="0"/>
                </a:lnTo>
                <a:lnTo>
                  <a:pt x="1263650" y="863600"/>
                </a:lnTo>
                <a:lnTo>
                  <a:pt x="2603500" y="1371600"/>
                </a:lnTo>
                <a:cubicBezTo>
                  <a:pt x="2601383" y="1581150"/>
                  <a:pt x="2599267" y="1790700"/>
                  <a:pt x="2597150" y="2000250"/>
                </a:cubicBezTo>
                <a:lnTo>
                  <a:pt x="0" y="53975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3816350" y="1739900"/>
            <a:ext cx="2597150" cy="178435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810000" y="2114550"/>
            <a:ext cx="2590800" cy="9906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97300" y="2273300"/>
            <a:ext cx="2590800" cy="14605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rot="852239">
            <a:off x="1958057" y="1320157"/>
            <a:ext cx="259703"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3817365" y="1138751"/>
            <a:ext cx="2583435" cy="1528249"/>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817365" y="1298516"/>
            <a:ext cx="2583435" cy="1292284"/>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1600200"/>
            <a:ext cx="2590800" cy="12954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780610" y="2983468"/>
            <a:ext cx="2087431" cy="369332"/>
          </a:xfrm>
          <a:prstGeom prst="rect">
            <a:avLst/>
          </a:prstGeom>
          <a:noFill/>
        </p:spPr>
        <p:txBody>
          <a:bodyPr wrap="none" rtlCol="0">
            <a:spAutoFit/>
          </a:bodyPr>
          <a:lstStyle/>
          <a:p>
            <a:r>
              <a:rPr lang="el-GR" sz="1800" i="1" dirty="0" smtClean="0">
                <a:solidFill>
                  <a:srgbClr val="000000"/>
                </a:solidFill>
                <a:latin typeface="Times New Roman" pitchFamily="18" charset="0"/>
                <a:cs typeface="Times New Roman" pitchFamily="18" charset="0"/>
              </a:rPr>
              <a:t>δ</a:t>
            </a:r>
            <a:r>
              <a:rPr lang="fi-FI" sz="1800" i="1" dirty="0" smtClean="0">
                <a:solidFill>
                  <a:srgbClr val="000000"/>
                </a:solidFill>
                <a:latin typeface="Times New Roman" pitchFamily="18" charset="0"/>
                <a:cs typeface="Times New Roman" pitchFamily="18" charset="0"/>
              </a:rPr>
              <a:t> </a:t>
            </a:r>
            <a:r>
              <a:rPr lang="fi-FI" sz="1800" dirty="0" smtClean="0">
                <a:solidFill>
                  <a:srgbClr val="000000"/>
                </a:solidFill>
                <a:latin typeface="Times New Roman" pitchFamily="18" charset="0"/>
                <a:cs typeface="Times New Roman" pitchFamily="18" charset="0"/>
              </a:rPr>
              <a:t>is linear in</a:t>
            </a:r>
            <a:r>
              <a:rPr lang="fi-FI" sz="1800" i="1" dirty="0" smtClean="0">
                <a:solidFill>
                  <a:srgbClr val="000000"/>
                </a:solidFill>
                <a:latin typeface="Times New Roman" pitchFamily="18" charset="0"/>
                <a:cs typeface="Times New Roman" pitchFamily="18" charset="0"/>
              </a:rPr>
              <a:t> x </a:t>
            </a:r>
            <a:r>
              <a:rPr lang="fi-FI" sz="1800" dirty="0" smtClean="0">
                <a:solidFill>
                  <a:srgbClr val="000000"/>
                </a:solidFill>
                <a:latin typeface="Times New Roman" pitchFamily="18" charset="0"/>
                <a:cs typeface="Times New Roman" pitchFamily="18" charset="0"/>
              </a:rPr>
              <a:t>and</a:t>
            </a:r>
            <a:r>
              <a:rPr lang="fi-FI" sz="1800" i="1" dirty="0" smtClean="0">
                <a:solidFill>
                  <a:srgbClr val="000000"/>
                </a:solidFill>
                <a:latin typeface="Times New Roman" pitchFamily="18" charset="0"/>
                <a:cs typeface="Times New Roman" pitchFamily="18" charset="0"/>
              </a:rPr>
              <a:t> w</a:t>
            </a:r>
          </a:p>
        </p:txBody>
      </p:sp>
      <p:sp>
        <p:nvSpPr>
          <p:cNvPr id="53" name="Rectangle 52"/>
          <p:cNvSpPr/>
          <p:nvPr/>
        </p:nvSpPr>
        <p:spPr>
          <a:xfrm>
            <a:off x="2780610" y="2678668"/>
            <a:ext cx="1141659" cy="369332"/>
          </a:xfrm>
          <a:prstGeom prst="rect">
            <a:avLst/>
          </a:prstGeom>
        </p:spPr>
        <p:txBody>
          <a:bodyPr wrap="none">
            <a:spAutoFit/>
          </a:bodyPr>
          <a:lstStyle/>
          <a:p>
            <a:r>
              <a:rPr lang="el-GR" sz="1800" i="1" dirty="0" smtClean="0">
                <a:solidFill>
                  <a:srgbClr val="000000"/>
                </a:solidFill>
                <a:latin typeface="Times New Roman" pitchFamily="18" charset="0"/>
                <a:cs typeface="Times New Roman" pitchFamily="18" charset="0"/>
              </a:rPr>
              <a:t>δ</a:t>
            </a:r>
            <a:r>
              <a:rPr lang="fi-FI" sz="1800" i="1" dirty="0" smtClean="0">
                <a:solidFill>
                  <a:srgbClr val="000000"/>
                </a:solidFill>
                <a:latin typeface="Times New Roman" pitchFamily="18" charset="0"/>
                <a:cs typeface="Times New Roman" pitchFamily="18" charset="0"/>
              </a:rPr>
              <a:t> = x – w</a:t>
            </a:r>
            <a:r>
              <a:rPr lang="el-GR" sz="1800" i="1" dirty="0" smtClean="0">
                <a:solidFill>
                  <a:srgbClr val="000000"/>
                </a:solidFill>
                <a:latin typeface="Times New Roman" pitchFamily="18" charset="0"/>
                <a:cs typeface="Times New Roman" pitchFamily="18" charset="0"/>
              </a:rPr>
              <a:t>γ</a:t>
            </a:r>
            <a:endParaRPr lang="en-US" sz="1800" i="1" dirty="0" smtClean="0">
              <a:solidFill>
                <a:srgbClr val="000000"/>
              </a:solidFill>
              <a:latin typeface="Times New Roman" pitchFamily="18" charset="0"/>
              <a:cs typeface="Times New Roman" pitchFamily="18" charset="0"/>
            </a:endParaRPr>
          </a:p>
        </p:txBody>
      </p:sp>
      <p:sp>
        <p:nvSpPr>
          <p:cNvPr id="57" name="TextBox 56"/>
          <p:cNvSpPr txBox="1"/>
          <p:nvPr/>
        </p:nvSpPr>
        <p:spPr>
          <a:xfrm>
            <a:off x="2780610" y="3288268"/>
            <a:ext cx="2172390" cy="369332"/>
          </a:xfrm>
          <a:prstGeom prst="rect">
            <a:avLst/>
          </a:prstGeom>
          <a:noFill/>
        </p:spPr>
        <p:txBody>
          <a:bodyPr wrap="none" rtlCol="0">
            <a:spAutoFit/>
          </a:bodyPr>
          <a:lstStyle/>
          <a:p>
            <a:r>
              <a:rPr lang="fi-FI" sz="1800" i="1" dirty="0" smtClean="0">
                <a:solidFill>
                  <a:srgbClr val="000000"/>
                </a:solidFill>
                <a:latin typeface="Times New Roman" pitchFamily="18" charset="0"/>
                <a:cs typeface="Times New Roman" pitchFamily="18" charset="0"/>
                <a:sym typeface="Wingdings" pitchFamily="2" charset="2"/>
              </a:rPr>
              <a:t>x </a:t>
            </a:r>
            <a:r>
              <a:rPr lang="fi-FI" sz="1800" dirty="0" smtClean="0">
                <a:solidFill>
                  <a:srgbClr val="000000"/>
                </a:solidFill>
                <a:latin typeface="Times New Roman" pitchFamily="18" charset="0"/>
                <a:cs typeface="Times New Roman" pitchFamily="18" charset="0"/>
                <a:sym typeface="Wingdings" pitchFamily="2" charset="2"/>
              </a:rPr>
              <a:t>and</a:t>
            </a:r>
            <a:r>
              <a:rPr lang="fi-FI" sz="1800" i="1" dirty="0" smtClean="0">
                <a:solidFill>
                  <a:srgbClr val="000000"/>
                </a:solidFill>
                <a:latin typeface="Times New Roman" pitchFamily="18" charset="0"/>
                <a:cs typeface="Times New Roman" pitchFamily="18" charset="0"/>
                <a:sym typeface="Wingdings" pitchFamily="2" charset="2"/>
              </a:rPr>
              <a:t> w </a:t>
            </a:r>
            <a:r>
              <a:rPr lang="fi-FI" sz="1800" dirty="0" smtClean="0">
                <a:solidFill>
                  <a:srgbClr val="000000"/>
                </a:solidFill>
                <a:latin typeface="Times New Roman" pitchFamily="18" charset="0"/>
                <a:cs typeface="Times New Roman" pitchFamily="18" charset="0"/>
                <a:sym typeface="Wingdings" pitchFamily="2" charset="2"/>
              </a:rPr>
              <a:t>are</a:t>
            </a:r>
            <a:r>
              <a:rPr lang="fi-FI" sz="1800" dirty="0" smtClean="0">
                <a:solidFill>
                  <a:srgbClr val="000000"/>
                </a:solidFill>
                <a:latin typeface="Times New Roman" pitchFamily="18" charset="0"/>
                <a:cs typeface="Times New Roman" pitchFamily="18" charset="0"/>
              </a:rPr>
              <a:t> linear in</a:t>
            </a:r>
            <a:r>
              <a:rPr lang="fi-FI" sz="1800" i="1" dirty="0" smtClean="0">
                <a:solidFill>
                  <a:srgbClr val="000000"/>
                </a:solidFill>
                <a:latin typeface="Times New Roman" pitchFamily="18" charset="0"/>
                <a:cs typeface="Times New Roman" pitchFamily="18" charset="0"/>
              </a:rPr>
              <a:t> t</a:t>
            </a:r>
            <a:endParaRPr lang="en-US" sz="1800" i="1" dirty="0">
              <a:solidFill>
                <a:srgbClr val="000000"/>
              </a:solidFill>
              <a:latin typeface="Times New Roman" pitchFamily="18" charset="0"/>
              <a:cs typeface="Times New Roman" pitchFamily="18" charset="0"/>
            </a:endParaRPr>
          </a:p>
        </p:txBody>
      </p:sp>
      <p:sp>
        <p:nvSpPr>
          <p:cNvPr id="58" name="TextBox 57"/>
          <p:cNvSpPr txBox="1"/>
          <p:nvPr/>
        </p:nvSpPr>
        <p:spPr>
          <a:xfrm>
            <a:off x="2780610" y="3593068"/>
            <a:ext cx="1446230" cy="369332"/>
          </a:xfrm>
          <a:prstGeom prst="rect">
            <a:avLst/>
          </a:prstGeom>
          <a:noFill/>
        </p:spPr>
        <p:txBody>
          <a:bodyPr wrap="none" rtlCol="0">
            <a:spAutoFit/>
          </a:bodyPr>
          <a:lstStyle/>
          <a:p>
            <a:r>
              <a:rPr lang="el-GR" sz="1800" i="1" dirty="0" smtClean="0">
                <a:solidFill>
                  <a:srgbClr val="C00000"/>
                </a:solidFill>
                <a:latin typeface="Times New Roman" pitchFamily="18" charset="0"/>
                <a:cs typeface="Times New Roman" pitchFamily="18" charset="0"/>
              </a:rPr>
              <a:t>δ</a:t>
            </a:r>
            <a:r>
              <a:rPr lang="fi-FI" sz="1800" i="1" dirty="0" smtClean="0">
                <a:solidFill>
                  <a:srgbClr val="C00000"/>
                </a:solidFill>
                <a:latin typeface="Times New Roman" pitchFamily="18" charset="0"/>
                <a:cs typeface="Times New Roman" pitchFamily="18" charset="0"/>
                <a:sym typeface="Wingdings" pitchFamily="2" charset="2"/>
              </a:rPr>
              <a:t> </a:t>
            </a:r>
            <a:r>
              <a:rPr lang="fi-FI" sz="1800" dirty="0" smtClean="0">
                <a:solidFill>
                  <a:srgbClr val="C00000"/>
                </a:solidFill>
                <a:latin typeface="Times New Roman" pitchFamily="18" charset="0"/>
                <a:cs typeface="Times New Roman" pitchFamily="18" charset="0"/>
                <a:sym typeface="Wingdings" pitchFamily="2" charset="2"/>
              </a:rPr>
              <a:t>is linear in</a:t>
            </a:r>
            <a:r>
              <a:rPr lang="fi-FI" sz="1800" i="1" dirty="0" smtClean="0">
                <a:solidFill>
                  <a:srgbClr val="C00000"/>
                </a:solidFill>
                <a:latin typeface="Times New Roman" pitchFamily="18" charset="0"/>
                <a:cs typeface="Times New Roman" pitchFamily="18" charset="0"/>
                <a:sym typeface="Wingdings" pitchFamily="2" charset="2"/>
              </a:rPr>
              <a:t> t</a:t>
            </a:r>
            <a:endParaRPr lang="en-US" sz="1800" i="1" dirty="0">
              <a:solidFill>
                <a:srgbClr val="C00000"/>
              </a:solidFill>
              <a:latin typeface="Times New Roman" pitchFamily="18" charset="0"/>
              <a:cs typeface="Times New Roman" pitchFamily="18" charset="0"/>
            </a:endParaRPr>
          </a:p>
        </p:txBody>
      </p:sp>
      <p:sp>
        <p:nvSpPr>
          <p:cNvPr id="59" name="TextBox 58"/>
          <p:cNvSpPr txBox="1"/>
          <p:nvPr/>
        </p:nvSpPr>
        <p:spPr>
          <a:xfrm>
            <a:off x="960120" y="115062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62" name="TextBox 61"/>
          <p:cNvSpPr txBox="1"/>
          <p:nvPr/>
        </p:nvSpPr>
        <p:spPr>
          <a:xfrm>
            <a:off x="1882140" y="105156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63" name="TextBox 62"/>
          <p:cNvSpPr txBox="1"/>
          <p:nvPr/>
        </p:nvSpPr>
        <p:spPr>
          <a:xfrm>
            <a:off x="3276600" y="18288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64" name="TextBox 63"/>
          <p:cNvSpPr txBox="1"/>
          <p:nvPr/>
        </p:nvSpPr>
        <p:spPr>
          <a:xfrm>
            <a:off x="3276600" y="12192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50" grpId="0"/>
      <p:bldP spid="53" grpId="0"/>
      <p:bldP spid="57" grpId="0"/>
      <p:bldP spid="58" grpId="0"/>
      <p:bldP spid="62" grpId="0"/>
      <p:bldP spid="63" grpId="0"/>
      <p:bldP spid="6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3809999" y="1143000"/>
            <a:ext cx="2592917" cy="1752600"/>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 name="connsiteX0" fmla="*/ 0 w 2603500"/>
              <a:gd name="connsiteY0" fmla="*/ 45720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457200 h 2000250"/>
              <a:gd name="connsiteX0" fmla="*/ 0 w 2603500"/>
              <a:gd name="connsiteY0" fmla="*/ 457200 h 1752600"/>
              <a:gd name="connsiteX1" fmla="*/ 12700 w 2603500"/>
              <a:gd name="connsiteY1" fmla="*/ 0 h 1752600"/>
              <a:gd name="connsiteX2" fmla="*/ 1263650 w 2603500"/>
              <a:gd name="connsiteY2" fmla="*/ 863600 h 1752600"/>
              <a:gd name="connsiteX3" fmla="*/ 2603500 w 2603500"/>
              <a:gd name="connsiteY3" fmla="*/ 1371600 h 1752600"/>
              <a:gd name="connsiteX4" fmla="*/ 2590800 w 2603500"/>
              <a:gd name="connsiteY4" fmla="*/ 1752600 h 1752600"/>
              <a:gd name="connsiteX5" fmla="*/ 0 w 2603500"/>
              <a:gd name="connsiteY5" fmla="*/ 457200 h 1752600"/>
              <a:gd name="connsiteX0" fmla="*/ 0 w 2592917"/>
              <a:gd name="connsiteY0" fmla="*/ 457200 h 1752600"/>
              <a:gd name="connsiteX1" fmla="*/ 12700 w 2592917"/>
              <a:gd name="connsiteY1" fmla="*/ 0 h 1752600"/>
              <a:gd name="connsiteX2" fmla="*/ 1263650 w 2592917"/>
              <a:gd name="connsiteY2" fmla="*/ 863600 h 1752600"/>
              <a:gd name="connsiteX3" fmla="*/ 2590800 w 2592917"/>
              <a:gd name="connsiteY3" fmla="*/ 1447800 h 1752600"/>
              <a:gd name="connsiteX4" fmla="*/ 2590800 w 2592917"/>
              <a:gd name="connsiteY4" fmla="*/ 1752600 h 1752600"/>
              <a:gd name="connsiteX5" fmla="*/ 0 w 2592917"/>
              <a:gd name="connsiteY5" fmla="*/ 457200 h 1752600"/>
              <a:gd name="connsiteX0" fmla="*/ 0 w 2592917"/>
              <a:gd name="connsiteY0" fmla="*/ 457200 h 1752600"/>
              <a:gd name="connsiteX1" fmla="*/ 12700 w 2592917"/>
              <a:gd name="connsiteY1" fmla="*/ 0 h 1752600"/>
              <a:gd name="connsiteX2" fmla="*/ 1676401 w 2592917"/>
              <a:gd name="connsiteY2" fmla="*/ 990600 h 1752600"/>
              <a:gd name="connsiteX3" fmla="*/ 2590800 w 2592917"/>
              <a:gd name="connsiteY3" fmla="*/ 1447800 h 1752600"/>
              <a:gd name="connsiteX4" fmla="*/ 2590800 w 2592917"/>
              <a:gd name="connsiteY4" fmla="*/ 1752600 h 1752600"/>
              <a:gd name="connsiteX5" fmla="*/ 0 w 2592917"/>
              <a:gd name="connsiteY5" fmla="*/ 4572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2917" h="1752600">
                <a:moveTo>
                  <a:pt x="0" y="457200"/>
                </a:moveTo>
                <a:lnTo>
                  <a:pt x="12700" y="0"/>
                </a:lnTo>
                <a:lnTo>
                  <a:pt x="1676401" y="990600"/>
                </a:lnTo>
                <a:lnTo>
                  <a:pt x="2590800" y="1447800"/>
                </a:lnTo>
                <a:cubicBezTo>
                  <a:pt x="2588683" y="1657350"/>
                  <a:pt x="2592917" y="1543050"/>
                  <a:pt x="2590800" y="1752600"/>
                </a:cubicBezTo>
                <a:lnTo>
                  <a:pt x="0" y="45720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3797300" y="1733550"/>
            <a:ext cx="2603500" cy="2000250"/>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500" h="2000250">
                <a:moveTo>
                  <a:pt x="0" y="539750"/>
                </a:moveTo>
                <a:lnTo>
                  <a:pt x="12700" y="0"/>
                </a:lnTo>
                <a:lnTo>
                  <a:pt x="1263650" y="863600"/>
                </a:lnTo>
                <a:lnTo>
                  <a:pt x="2603500" y="1371600"/>
                </a:lnTo>
                <a:cubicBezTo>
                  <a:pt x="2601383" y="1581150"/>
                  <a:pt x="2599267" y="1790700"/>
                  <a:pt x="2597150" y="2000250"/>
                </a:cubicBezTo>
                <a:lnTo>
                  <a:pt x="0" y="53975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a:off x="3816350" y="1739900"/>
            <a:ext cx="2597150" cy="178435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810000" y="2114550"/>
            <a:ext cx="2590800" cy="9906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97300" y="2273300"/>
            <a:ext cx="2590800" cy="14605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rot="852239">
            <a:off x="1958057" y="1320157"/>
            <a:ext cx="259703"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3817365" y="1138751"/>
            <a:ext cx="2583435" cy="1528249"/>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817365" y="1298516"/>
            <a:ext cx="2583435" cy="1292284"/>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1600200"/>
            <a:ext cx="2590800" cy="12954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10000" y="1600200"/>
            <a:ext cx="2590800" cy="1295400"/>
          </a:xfrm>
          <a:prstGeom prst="line">
            <a:avLst/>
          </a:prstGeom>
          <a:ln w="38100">
            <a:solidFill>
              <a:srgbClr val="0070C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13313" y="1129748"/>
            <a:ext cx="2580861" cy="1441174"/>
          </a:xfrm>
          <a:prstGeom prst="line">
            <a:avLst/>
          </a:prstGeom>
          <a:ln w="38100">
            <a:solidFill>
              <a:srgbClr val="FF05C9"/>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790122" y="2272748"/>
            <a:ext cx="2604052" cy="1457739"/>
          </a:xfrm>
          <a:prstGeom prst="line">
            <a:avLst/>
          </a:prstGeom>
          <a:ln w="38100">
            <a:solidFill>
              <a:srgbClr val="0070C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816626" y="1749287"/>
            <a:ext cx="2584174" cy="1364974"/>
          </a:xfrm>
          <a:prstGeom prst="line">
            <a:avLst/>
          </a:prstGeom>
          <a:ln w="38100">
            <a:solidFill>
              <a:srgbClr val="FF05C9"/>
            </a:solidFill>
            <a:prstDash val="solid"/>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60120" y="115062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46" name="TextBox 45"/>
          <p:cNvSpPr txBox="1"/>
          <p:nvPr/>
        </p:nvSpPr>
        <p:spPr>
          <a:xfrm>
            <a:off x="1882140" y="105156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48" name="TextBox 47"/>
          <p:cNvSpPr txBox="1"/>
          <p:nvPr/>
        </p:nvSpPr>
        <p:spPr>
          <a:xfrm>
            <a:off x="3276600" y="18288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49" name="TextBox 48"/>
          <p:cNvSpPr txBox="1"/>
          <p:nvPr/>
        </p:nvSpPr>
        <p:spPr>
          <a:xfrm>
            <a:off x="3276600" y="12192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3809999" y="1143000"/>
            <a:ext cx="2592917" cy="1752600"/>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 name="connsiteX0" fmla="*/ 0 w 2603500"/>
              <a:gd name="connsiteY0" fmla="*/ 45720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457200 h 2000250"/>
              <a:gd name="connsiteX0" fmla="*/ 0 w 2603500"/>
              <a:gd name="connsiteY0" fmla="*/ 457200 h 1752600"/>
              <a:gd name="connsiteX1" fmla="*/ 12700 w 2603500"/>
              <a:gd name="connsiteY1" fmla="*/ 0 h 1752600"/>
              <a:gd name="connsiteX2" fmla="*/ 1263650 w 2603500"/>
              <a:gd name="connsiteY2" fmla="*/ 863600 h 1752600"/>
              <a:gd name="connsiteX3" fmla="*/ 2603500 w 2603500"/>
              <a:gd name="connsiteY3" fmla="*/ 1371600 h 1752600"/>
              <a:gd name="connsiteX4" fmla="*/ 2590800 w 2603500"/>
              <a:gd name="connsiteY4" fmla="*/ 1752600 h 1752600"/>
              <a:gd name="connsiteX5" fmla="*/ 0 w 2603500"/>
              <a:gd name="connsiteY5" fmla="*/ 457200 h 1752600"/>
              <a:gd name="connsiteX0" fmla="*/ 0 w 2592917"/>
              <a:gd name="connsiteY0" fmla="*/ 457200 h 1752600"/>
              <a:gd name="connsiteX1" fmla="*/ 12700 w 2592917"/>
              <a:gd name="connsiteY1" fmla="*/ 0 h 1752600"/>
              <a:gd name="connsiteX2" fmla="*/ 1263650 w 2592917"/>
              <a:gd name="connsiteY2" fmla="*/ 863600 h 1752600"/>
              <a:gd name="connsiteX3" fmla="*/ 2590800 w 2592917"/>
              <a:gd name="connsiteY3" fmla="*/ 1447800 h 1752600"/>
              <a:gd name="connsiteX4" fmla="*/ 2590800 w 2592917"/>
              <a:gd name="connsiteY4" fmla="*/ 1752600 h 1752600"/>
              <a:gd name="connsiteX5" fmla="*/ 0 w 2592917"/>
              <a:gd name="connsiteY5" fmla="*/ 457200 h 1752600"/>
              <a:gd name="connsiteX0" fmla="*/ 0 w 2592917"/>
              <a:gd name="connsiteY0" fmla="*/ 457200 h 1752600"/>
              <a:gd name="connsiteX1" fmla="*/ 12700 w 2592917"/>
              <a:gd name="connsiteY1" fmla="*/ 0 h 1752600"/>
              <a:gd name="connsiteX2" fmla="*/ 1676401 w 2592917"/>
              <a:gd name="connsiteY2" fmla="*/ 990600 h 1752600"/>
              <a:gd name="connsiteX3" fmla="*/ 2590800 w 2592917"/>
              <a:gd name="connsiteY3" fmla="*/ 1447800 h 1752600"/>
              <a:gd name="connsiteX4" fmla="*/ 2590800 w 2592917"/>
              <a:gd name="connsiteY4" fmla="*/ 1752600 h 1752600"/>
              <a:gd name="connsiteX5" fmla="*/ 0 w 2592917"/>
              <a:gd name="connsiteY5" fmla="*/ 457200 h 1752600"/>
              <a:gd name="connsiteX0" fmla="*/ 0 w 2592917"/>
              <a:gd name="connsiteY0" fmla="*/ 457200 h 1752600"/>
              <a:gd name="connsiteX1" fmla="*/ 12700 w 2592917"/>
              <a:gd name="connsiteY1" fmla="*/ 0 h 1752600"/>
              <a:gd name="connsiteX2" fmla="*/ 1616766 w 2592917"/>
              <a:gd name="connsiteY2" fmla="*/ 891209 h 1752600"/>
              <a:gd name="connsiteX3" fmla="*/ 2590800 w 2592917"/>
              <a:gd name="connsiteY3" fmla="*/ 1447800 h 1752600"/>
              <a:gd name="connsiteX4" fmla="*/ 2590800 w 2592917"/>
              <a:gd name="connsiteY4" fmla="*/ 1752600 h 1752600"/>
              <a:gd name="connsiteX5" fmla="*/ 0 w 2592917"/>
              <a:gd name="connsiteY5" fmla="*/ 4572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2917" h="1752600">
                <a:moveTo>
                  <a:pt x="0" y="457200"/>
                </a:moveTo>
                <a:lnTo>
                  <a:pt x="12700" y="0"/>
                </a:lnTo>
                <a:lnTo>
                  <a:pt x="1616766" y="891209"/>
                </a:lnTo>
                <a:lnTo>
                  <a:pt x="2590800" y="1447800"/>
                </a:lnTo>
                <a:cubicBezTo>
                  <a:pt x="2588683" y="1657350"/>
                  <a:pt x="2592917" y="1543050"/>
                  <a:pt x="2590800" y="1752600"/>
                </a:cubicBezTo>
                <a:lnTo>
                  <a:pt x="0" y="45720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3797300" y="1733550"/>
            <a:ext cx="2603500" cy="2000250"/>
          </a:xfrm>
          <a:custGeom>
            <a:avLst/>
            <a:gdLst>
              <a:gd name="connsiteX0" fmla="*/ 0 w 2603500"/>
              <a:gd name="connsiteY0" fmla="*/ 539750 h 2000250"/>
              <a:gd name="connsiteX1" fmla="*/ 12700 w 2603500"/>
              <a:gd name="connsiteY1" fmla="*/ 0 h 2000250"/>
              <a:gd name="connsiteX2" fmla="*/ 1263650 w 2603500"/>
              <a:gd name="connsiteY2" fmla="*/ 863600 h 2000250"/>
              <a:gd name="connsiteX3" fmla="*/ 2603500 w 2603500"/>
              <a:gd name="connsiteY3" fmla="*/ 1371600 h 2000250"/>
              <a:gd name="connsiteX4" fmla="*/ 2597150 w 2603500"/>
              <a:gd name="connsiteY4" fmla="*/ 2000250 h 2000250"/>
              <a:gd name="connsiteX5" fmla="*/ 0 w 2603500"/>
              <a:gd name="connsiteY5" fmla="*/ 539750 h 2000250"/>
              <a:gd name="connsiteX0" fmla="*/ 0 w 2603500"/>
              <a:gd name="connsiteY0" fmla="*/ 539750 h 2000250"/>
              <a:gd name="connsiteX1" fmla="*/ 12700 w 2603500"/>
              <a:gd name="connsiteY1" fmla="*/ 0 h 2000250"/>
              <a:gd name="connsiteX2" fmla="*/ 1369667 w 2603500"/>
              <a:gd name="connsiteY2" fmla="*/ 724452 h 2000250"/>
              <a:gd name="connsiteX3" fmla="*/ 2603500 w 2603500"/>
              <a:gd name="connsiteY3" fmla="*/ 1371600 h 2000250"/>
              <a:gd name="connsiteX4" fmla="*/ 2597150 w 2603500"/>
              <a:gd name="connsiteY4" fmla="*/ 2000250 h 2000250"/>
              <a:gd name="connsiteX5" fmla="*/ 0 w 2603500"/>
              <a:gd name="connsiteY5" fmla="*/ 5397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500" h="2000250">
                <a:moveTo>
                  <a:pt x="0" y="539750"/>
                </a:moveTo>
                <a:lnTo>
                  <a:pt x="12700" y="0"/>
                </a:lnTo>
                <a:lnTo>
                  <a:pt x="1369667" y="724452"/>
                </a:lnTo>
                <a:lnTo>
                  <a:pt x="2603500" y="1371600"/>
                </a:lnTo>
                <a:cubicBezTo>
                  <a:pt x="2601383" y="1581150"/>
                  <a:pt x="2599267" y="1790700"/>
                  <a:pt x="2597150" y="2000250"/>
                </a:cubicBezTo>
                <a:lnTo>
                  <a:pt x="0" y="539750"/>
                </a:lnTo>
                <a:close/>
              </a:path>
            </a:pathLst>
          </a:custGeom>
          <a:solidFill>
            <a:srgbClr val="FFB7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97300" y="2273300"/>
            <a:ext cx="2590800" cy="14605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rot="852239">
            <a:off x="1958057" y="1320157"/>
            <a:ext cx="259703"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3810000" y="1600200"/>
            <a:ext cx="2590800" cy="129540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10000" y="1600200"/>
            <a:ext cx="2590800" cy="1295400"/>
          </a:xfrm>
          <a:prstGeom prst="line">
            <a:avLst/>
          </a:prstGeom>
          <a:ln w="38100">
            <a:solidFill>
              <a:srgbClr val="0070C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813313" y="1129748"/>
            <a:ext cx="2580861" cy="1441174"/>
          </a:xfrm>
          <a:prstGeom prst="line">
            <a:avLst/>
          </a:prstGeom>
          <a:ln w="38100">
            <a:solidFill>
              <a:srgbClr val="FF05C9"/>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790122" y="2272748"/>
            <a:ext cx="2604052" cy="1457739"/>
          </a:xfrm>
          <a:prstGeom prst="line">
            <a:avLst/>
          </a:prstGeom>
          <a:ln w="38100">
            <a:solidFill>
              <a:srgbClr val="0070C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816626" y="1749287"/>
            <a:ext cx="2584174" cy="1364974"/>
          </a:xfrm>
          <a:prstGeom prst="line">
            <a:avLst/>
          </a:prstGeom>
          <a:ln w="38100">
            <a:solidFill>
              <a:srgbClr val="FF05C9"/>
            </a:solidFill>
            <a:prstDash val="solid"/>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60120" y="115062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46" name="TextBox 45"/>
          <p:cNvSpPr txBox="1"/>
          <p:nvPr/>
        </p:nvSpPr>
        <p:spPr>
          <a:xfrm>
            <a:off x="1882140" y="105156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48" name="TextBox 47"/>
          <p:cNvSpPr txBox="1"/>
          <p:nvPr/>
        </p:nvSpPr>
        <p:spPr>
          <a:xfrm>
            <a:off x="3276600" y="18288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49" name="TextBox 48"/>
          <p:cNvSpPr txBox="1"/>
          <p:nvPr/>
        </p:nvSpPr>
        <p:spPr>
          <a:xfrm>
            <a:off x="3276600" y="12192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Tree>
  </p:cSld>
  <p:clrMapOvr>
    <a:masterClrMapping/>
  </p:clrMapOvr>
  <p:transition spd="med"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rot="852239">
            <a:off x="1958057" y="1320157"/>
            <a:ext cx="259703"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3810000" y="1600200"/>
            <a:ext cx="2590800" cy="1295400"/>
          </a:xfrm>
          <a:prstGeom prst="line">
            <a:avLst/>
          </a:prstGeom>
          <a:ln w="38100">
            <a:solidFill>
              <a:srgbClr val="0070C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790122" y="2272748"/>
            <a:ext cx="2604052" cy="1457739"/>
          </a:xfrm>
          <a:prstGeom prst="line">
            <a:avLst/>
          </a:prstGeom>
          <a:ln w="38100">
            <a:solidFill>
              <a:srgbClr val="0070C0"/>
            </a:solidFill>
            <a:prstDash val="solid"/>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60120" y="115062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46" name="TextBox 45"/>
          <p:cNvSpPr txBox="1"/>
          <p:nvPr/>
        </p:nvSpPr>
        <p:spPr>
          <a:xfrm>
            <a:off x="1882140" y="105156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cxnSp>
        <p:nvCxnSpPr>
          <p:cNvPr id="41" name="Straight Connector 40"/>
          <p:cNvCxnSpPr/>
          <p:nvPr/>
        </p:nvCxnSpPr>
        <p:spPr>
          <a:xfrm rot="16200000" flipH="1">
            <a:off x="501650" y="1339849"/>
            <a:ext cx="1517653" cy="679454"/>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796748" y="2087218"/>
            <a:ext cx="2604052" cy="1371600"/>
          </a:xfrm>
          <a:prstGeom prst="line">
            <a:avLst/>
          </a:prstGeom>
          <a:ln w="19050">
            <a:solidFill>
              <a:srgbClr val="0070C0"/>
            </a:solidFill>
            <a:prstDash val="dash"/>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419600" y="2393950"/>
            <a:ext cx="76200" cy="76200"/>
          </a:xfrm>
          <a:prstGeom prst="ellipse">
            <a:avLst/>
          </a:prstGeom>
          <a:solidFill>
            <a:schemeClr val="accent5"/>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rot="5400000" flipH="1" flipV="1">
            <a:off x="3467100" y="1943100"/>
            <a:ext cx="685800" cy="1588"/>
          </a:xfrm>
          <a:prstGeom prst="straightConnector1">
            <a:avLst/>
          </a:prstGeom>
          <a:ln w="12700">
            <a:solidFill>
              <a:schemeClr val="bg2"/>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flipH="1" flipV="1">
            <a:off x="5981700" y="3314700"/>
            <a:ext cx="838200" cy="1588"/>
          </a:xfrm>
          <a:prstGeom prst="straightConnector1">
            <a:avLst/>
          </a:prstGeom>
          <a:ln w="12700">
            <a:solidFill>
              <a:schemeClr val="bg2"/>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327176" y="2099846"/>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62" name="TextBox 61"/>
          <p:cNvSpPr txBox="1"/>
          <p:nvPr/>
        </p:nvSpPr>
        <p:spPr>
          <a:xfrm>
            <a:off x="3327176" y="13716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63" name="TextBox 62"/>
          <p:cNvSpPr txBox="1"/>
          <p:nvPr/>
        </p:nvSpPr>
        <p:spPr>
          <a:xfrm>
            <a:off x="3327176" y="19050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a:t>
            </a:r>
            <a:endParaRPr lang="en-US" sz="1600" dirty="0">
              <a:solidFill>
                <a:srgbClr val="000000"/>
              </a:solidFill>
              <a:latin typeface="Times New Roman" pitchFamily="18" charset="0"/>
              <a:cs typeface="Times New Roman" pitchFamily="18" charset="0"/>
            </a:endParaRPr>
          </a:p>
        </p:txBody>
      </p:sp>
      <p:sp>
        <p:nvSpPr>
          <p:cNvPr id="64" name="Rectangle 63"/>
          <p:cNvSpPr/>
          <p:nvPr/>
        </p:nvSpPr>
        <p:spPr>
          <a:xfrm>
            <a:off x="1936679" y="3636624"/>
            <a:ext cx="3092521" cy="220894"/>
          </a:xfrm>
          <a:prstGeom prst="rect">
            <a:avLst/>
          </a:prstGeom>
          <a:solidFill>
            <a:schemeClr val="bg2"/>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Rectangle 22"/>
          <p:cNvSpPr>
            <a:spLocks noChangeArrowheads="1"/>
          </p:cNvSpPr>
          <p:nvPr/>
        </p:nvSpPr>
        <p:spPr bwMode="auto">
          <a:xfrm>
            <a:off x="1676400" y="3525078"/>
            <a:ext cx="255198" cy="400110"/>
          </a:xfrm>
          <a:prstGeom prst="rect">
            <a:avLst/>
          </a:prstGeom>
          <a:noFill/>
          <a:ln w="9525">
            <a:noFill/>
            <a:miter lim="800000"/>
            <a:headEnd/>
            <a:tailEnd/>
          </a:ln>
        </p:spPr>
        <p:txBody>
          <a:bodyPr wrap="none">
            <a:spAutoFit/>
          </a:bodyPr>
          <a:lstStyle/>
          <a:p>
            <a:r>
              <a:rPr lang="fi-FI" sz="2000" i="1" dirty="0">
                <a:solidFill>
                  <a:srgbClr val="000000"/>
                </a:solidFill>
                <a:latin typeface="Times New Roman" pitchFamily="18" charset="0"/>
                <a:cs typeface="Times New Roman" pitchFamily="18" charset="0"/>
              </a:rPr>
              <a:t>t</a:t>
            </a:r>
            <a:endParaRPr lang="en-US" sz="2000" dirty="0"/>
          </a:p>
        </p:txBody>
      </p:sp>
      <p:sp>
        <p:nvSpPr>
          <p:cNvPr id="66" name="Rectangle 65"/>
          <p:cNvSpPr/>
          <p:nvPr/>
        </p:nvSpPr>
        <p:spPr>
          <a:xfrm>
            <a:off x="1934817" y="3636624"/>
            <a:ext cx="3094383" cy="220894"/>
          </a:xfrm>
          <a:prstGeom prst="rect">
            <a:avLst/>
          </a:prstGeom>
          <a:solidFill>
            <a:srgbClr val="B0AD8A"/>
          </a:solidFill>
          <a:ln w="9525">
            <a:solidFill>
              <a:srgbClr val="EAEAEA"/>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3" grpId="0"/>
      <p:bldP spid="64" grpId="0" animBg="1"/>
      <p:bldP spid="65" grpId="1"/>
      <p:bldP spid="6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rot="5400000" flipH="1" flipV="1">
            <a:off x="16002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381000" y="1219200"/>
            <a:ext cx="1219200" cy="1219200"/>
          </a:xfrm>
          <a:prstGeom prst="line">
            <a:avLst/>
          </a:prstGeom>
          <a:ln>
            <a:solidFill>
              <a:srgbClr val="DDDDDD"/>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Clip Space and Dual Space</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cxnSp>
        <p:nvCxnSpPr>
          <p:cNvPr id="11" name="Straight Arrow Connector 10"/>
          <p:cNvCxnSpPr/>
          <p:nvPr/>
        </p:nvCxnSpPr>
        <p:spPr>
          <a:xfrm>
            <a:off x="3055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3817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857500" y="2174855"/>
            <a:ext cx="320922"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x</a:t>
            </a:r>
            <a:endParaRPr lang="en-US" i="1" dirty="0">
              <a:solidFill>
                <a:srgbClr val="000000"/>
              </a:solidFill>
              <a:latin typeface="Times New Roman" pitchFamily="18" charset="0"/>
              <a:cs typeface="Times New Roman" pitchFamily="18" charset="0"/>
            </a:endParaRPr>
          </a:p>
        </p:txBody>
      </p:sp>
      <p:sp>
        <p:nvSpPr>
          <p:cNvPr id="18" name="TextBox 17"/>
          <p:cNvSpPr txBox="1"/>
          <p:nvPr/>
        </p:nvSpPr>
        <p:spPr>
          <a:xfrm>
            <a:off x="1425734" y="799306"/>
            <a:ext cx="389850" cy="461665"/>
          </a:xfrm>
          <a:prstGeom prst="rect">
            <a:avLst/>
          </a:prstGeom>
          <a:noFill/>
        </p:spPr>
        <p:txBody>
          <a:bodyPr wrap="none" rtlCol="0">
            <a:spAutoFit/>
          </a:bodyPr>
          <a:lstStyle/>
          <a:p>
            <a:r>
              <a:rPr lang="fi-FI" i="1" dirty="0" smtClean="0">
                <a:solidFill>
                  <a:srgbClr val="000000"/>
                </a:solidFill>
                <a:latin typeface="Times New Roman" pitchFamily="18" charset="0"/>
                <a:cs typeface="Times New Roman" pitchFamily="18" charset="0"/>
              </a:rPr>
              <a:t>w</a:t>
            </a:r>
            <a:endParaRPr lang="en-US" i="1" dirty="0">
              <a:solidFill>
                <a:srgbClr val="000000"/>
              </a:solidFill>
              <a:latin typeface="Times New Roman" pitchFamily="18" charset="0"/>
              <a:cs typeface="Times New Roman" pitchFamily="18" charset="0"/>
            </a:endParaRPr>
          </a:p>
        </p:txBody>
      </p:sp>
      <p:sp>
        <p:nvSpPr>
          <p:cNvPr id="28" name="TextBox 27"/>
          <p:cNvSpPr txBox="1"/>
          <p:nvPr/>
        </p:nvSpPr>
        <p:spPr>
          <a:xfrm>
            <a:off x="6362700" y="2174855"/>
            <a:ext cx="30649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γ</a:t>
            </a:r>
            <a:endParaRPr lang="en-US" i="1" dirty="0">
              <a:solidFill>
                <a:srgbClr val="000000"/>
              </a:solidFill>
              <a:latin typeface="Times New Roman" pitchFamily="18" charset="0"/>
              <a:cs typeface="Times New Roman" pitchFamily="18" charset="0"/>
            </a:endParaRPr>
          </a:p>
        </p:txBody>
      </p:sp>
      <p:sp>
        <p:nvSpPr>
          <p:cNvPr id="29" name="TextBox 28"/>
          <p:cNvSpPr txBox="1"/>
          <p:nvPr/>
        </p:nvSpPr>
        <p:spPr>
          <a:xfrm>
            <a:off x="4930934" y="799306"/>
            <a:ext cx="327334" cy="461665"/>
          </a:xfrm>
          <a:prstGeom prst="rect">
            <a:avLst/>
          </a:prstGeom>
          <a:noFill/>
        </p:spPr>
        <p:txBody>
          <a:bodyPr wrap="none" rtlCol="0">
            <a:spAutoFit/>
          </a:bodyPr>
          <a:lstStyle/>
          <a:p>
            <a:r>
              <a:rPr lang="el-GR" i="1" dirty="0" smtClean="0">
                <a:solidFill>
                  <a:srgbClr val="000000"/>
                </a:solidFill>
                <a:latin typeface="Times New Roman" pitchFamily="18" charset="0"/>
                <a:cs typeface="Times New Roman" pitchFamily="18" charset="0"/>
              </a:rPr>
              <a:t>δ</a:t>
            </a:r>
            <a:endParaRPr lang="en-US" i="1" dirty="0">
              <a:solidFill>
                <a:srgbClr val="000000"/>
              </a:solidFill>
              <a:latin typeface="Times New Roman" pitchFamily="18" charset="0"/>
              <a:cs typeface="Times New Roman" pitchFamily="18" charset="0"/>
            </a:endParaRPr>
          </a:p>
        </p:txBody>
      </p:sp>
      <p:sp>
        <p:nvSpPr>
          <p:cNvPr id="61" name="Freeform 60"/>
          <p:cNvSpPr/>
          <p:nvPr/>
        </p:nvSpPr>
        <p:spPr>
          <a:xfrm>
            <a:off x="1021080" y="1424940"/>
            <a:ext cx="419100"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810794" y="2437606"/>
            <a:ext cx="25908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886994" y="2437606"/>
            <a:ext cx="2438400" cy="1588"/>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rot="852239">
            <a:off x="1958057" y="1320157"/>
            <a:ext cx="259703" cy="464820"/>
          </a:xfrm>
          <a:custGeom>
            <a:avLst/>
            <a:gdLst>
              <a:gd name="connsiteX0" fmla="*/ 0 w 419100"/>
              <a:gd name="connsiteY0" fmla="*/ 175260 h 464820"/>
              <a:gd name="connsiteX1" fmla="*/ 403860 w 419100"/>
              <a:gd name="connsiteY1" fmla="*/ 0 h 464820"/>
              <a:gd name="connsiteX2" fmla="*/ 419100 w 419100"/>
              <a:gd name="connsiteY2" fmla="*/ 464820 h 464820"/>
              <a:gd name="connsiteX3" fmla="*/ 0 w 419100"/>
              <a:gd name="connsiteY3" fmla="*/ 175260 h 464820"/>
            </a:gdLst>
            <a:ahLst/>
            <a:cxnLst>
              <a:cxn ang="0">
                <a:pos x="connsiteX0" y="connsiteY0"/>
              </a:cxn>
              <a:cxn ang="0">
                <a:pos x="connsiteX1" y="connsiteY1"/>
              </a:cxn>
              <a:cxn ang="0">
                <a:pos x="connsiteX2" y="connsiteY2"/>
              </a:cxn>
              <a:cxn ang="0">
                <a:pos x="connsiteX3" y="connsiteY3"/>
              </a:cxn>
            </a:cxnLst>
            <a:rect l="l" t="t" r="r" b="b"/>
            <a:pathLst>
              <a:path w="419100" h="464820">
                <a:moveTo>
                  <a:pt x="0" y="175260"/>
                </a:moveTo>
                <a:lnTo>
                  <a:pt x="403860" y="0"/>
                </a:lnTo>
                <a:lnTo>
                  <a:pt x="419100" y="464820"/>
                </a:lnTo>
                <a:lnTo>
                  <a:pt x="0" y="17526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3810000" y="1600200"/>
            <a:ext cx="2590800" cy="1295400"/>
          </a:xfrm>
          <a:prstGeom prst="line">
            <a:avLst/>
          </a:prstGeom>
          <a:ln w="38100">
            <a:solidFill>
              <a:srgbClr val="0070C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790122" y="2272748"/>
            <a:ext cx="2604052" cy="1457739"/>
          </a:xfrm>
          <a:prstGeom prst="line">
            <a:avLst/>
          </a:prstGeom>
          <a:ln w="38100">
            <a:solidFill>
              <a:srgbClr val="0070C0"/>
            </a:solidFill>
            <a:prstDash val="solid"/>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60120" y="115062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46" name="TextBox 45"/>
          <p:cNvSpPr txBox="1"/>
          <p:nvPr/>
        </p:nvSpPr>
        <p:spPr>
          <a:xfrm>
            <a:off x="1882140" y="105156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cxnSp>
        <p:nvCxnSpPr>
          <p:cNvPr id="41" name="Straight Connector 40"/>
          <p:cNvCxnSpPr/>
          <p:nvPr/>
        </p:nvCxnSpPr>
        <p:spPr>
          <a:xfrm rot="16200000" flipH="1">
            <a:off x="501650" y="1339849"/>
            <a:ext cx="1517653" cy="679454"/>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796748" y="2087218"/>
            <a:ext cx="2604052" cy="1371600"/>
          </a:xfrm>
          <a:prstGeom prst="line">
            <a:avLst/>
          </a:prstGeom>
          <a:ln w="19050">
            <a:solidFill>
              <a:srgbClr val="0070C0"/>
            </a:solidFill>
            <a:prstDash val="dash"/>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419600" y="2393950"/>
            <a:ext cx="76200" cy="76200"/>
          </a:xfrm>
          <a:prstGeom prst="ellipse">
            <a:avLst/>
          </a:prstGeom>
          <a:solidFill>
            <a:schemeClr val="accent5"/>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rot="5400000" flipH="1" flipV="1">
            <a:off x="3467100" y="1943100"/>
            <a:ext cx="685800" cy="1588"/>
          </a:xfrm>
          <a:prstGeom prst="straightConnector1">
            <a:avLst/>
          </a:prstGeom>
          <a:ln w="12700">
            <a:solidFill>
              <a:schemeClr val="bg2"/>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flipH="1" flipV="1">
            <a:off x="5981700" y="3314700"/>
            <a:ext cx="838200" cy="1588"/>
          </a:xfrm>
          <a:prstGeom prst="straightConnector1">
            <a:avLst/>
          </a:prstGeom>
          <a:ln w="12700">
            <a:solidFill>
              <a:schemeClr val="bg2"/>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327176" y="2099846"/>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0</a:t>
            </a:r>
            <a:endParaRPr lang="en-US" sz="1600" dirty="0">
              <a:solidFill>
                <a:srgbClr val="000000"/>
              </a:solidFill>
              <a:latin typeface="Times New Roman" pitchFamily="18" charset="0"/>
              <a:cs typeface="Times New Roman" pitchFamily="18" charset="0"/>
            </a:endParaRPr>
          </a:p>
        </p:txBody>
      </p:sp>
      <p:sp>
        <p:nvSpPr>
          <p:cNvPr id="62" name="TextBox 61"/>
          <p:cNvSpPr txBox="1"/>
          <p:nvPr/>
        </p:nvSpPr>
        <p:spPr>
          <a:xfrm>
            <a:off x="3327176" y="13716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t>
            </a:r>
            <a:r>
              <a:rPr lang="fi-FI" sz="1600" dirty="0" smtClean="0">
                <a:solidFill>
                  <a:srgbClr val="000000"/>
                </a:solidFill>
                <a:latin typeface="Times New Roman" pitchFamily="18" charset="0"/>
                <a:cs typeface="Times New Roman" pitchFamily="18" charset="0"/>
              </a:rPr>
              <a:t>1</a:t>
            </a:r>
            <a:endParaRPr lang="en-US" sz="1600" dirty="0">
              <a:solidFill>
                <a:srgbClr val="000000"/>
              </a:solidFill>
              <a:latin typeface="Times New Roman" pitchFamily="18" charset="0"/>
              <a:cs typeface="Times New Roman" pitchFamily="18" charset="0"/>
            </a:endParaRPr>
          </a:p>
        </p:txBody>
      </p:sp>
      <p:sp>
        <p:nvSpPr>
          <p:cNvPr id="63" name="TextBox 62"/>
          <p:cNvSpPr txBox="1"/>
          <p:nvPr/>
        </p:nvSpPr>
        <p:spPr>
          <a:xfrm>
            <a:off x="3327176" y="1905000"/>
            <a:ext cx="482824"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t=a</a:t>
            </a:r>
            <a:endParaRPr lang="en-US" sz="1600" dirty="0">
              <a:solidFill>
                <a:srgbClr val="000000"/>
              </a:solidFill>
              <a:latin typeface="Times New Roman" pitchFamily="18" charset="0"/>
              <a:cs typeface="Times New Roman" pitchFamily="18" charset="0"/>
            </a:endParaRPr>
          </a:p>
        </p:txBody>
      </p:sp>
      <p:sp>
        <p:nvSpPr>
          <p:cNvPr id="64" name="Rectangle 63"/>
          <p:cNvSpPr/>
          <p:nvPr/>
        </p:nvSpPr>
        <p:spPr>
          <a:xfrm>
            <a:off x="1936679" y="3636624"/>
            <a:ext cx="3092521" cy="220894"/>
          </a:xfrm>
          <a:prstGeom prst="rect">
            <a:avLst/>
          </a:prstGeom>
          <a:solidFill>
            <a:schemeClr val="bg2"/>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Rectangle 22"/>
          <p:cNvSpPr>
            <a:spLocks noChangeArrowheads="1"/>
          </p:cNvSpPr>
          <p:nvPr/>
        </p:nvSpPr>
        <p:spPr bwMode="auto">
          <a:xfrm>
            <a:off x="1676400" y="3525078"/>
            <a:ext cx="255198" cy="400110"/>
          </a:xfrm>
          <a:prstGeom prst="rect">
            <a:avLst/>
          </a:prstGeom>
          <a:noFill/>
          <a:ln w="9525">
            <a:noFill/>
            <a:miter lim="800000"/>
            <a:headEnd/>
            <a:tailEnd/>
          </a:ln>
        </p:spPr>
        <p:txBody>
          <a:bodyPr wrap="none">
            <a:spAutoFit/>
          </a:bodyPr>
          <a:lstStyle/>
          <a:p>
            <a:r>
              <a:rPr lang="fi-FI" sz="2000" i="1" dirty="0">
                <a:solidFill>
                  <a:srgbClr val="000000"/>
                </a:solidFill>
                <a:latin typeface="Times New Roman" pitchFamily="18" charset="0"/>
                <a:cs typeface="Times New Roman" pitchFamily="18" charset="0"/>
              </a:rPr>
              <a:t>t</a:t>
            </a:r>
            <a:endParaRPr lang="en-US" sz="2000" dirty="0"/>
          </a:p>
        </p:txBody>
      </p:sp>
      <p:sp>
        <p:nvSpPr>
          <p:cNvPr id="66" name="Rectangle 65"/>
          <p:cNvSpPr/>
          <p:nvPr/>
        </p:nvSpPr>
        <p:spPr>
          <a:xfrm>
            <a:off x="1940943" y="3636624"/>
            <a:ext cx="483080" cy="220894"/>
          </a:xfrm>
          <a:prstGeom prst="rect">
            <a:avLst/>
          </a:prstGeom>
          <a:solidFill>
            <a:srgbClr val="FFC000"/>
          </a:solidFill>
          <a:ln w="9525">
            <a:solidFill>
              <a:srgbClr val="EAEAEA"/>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TextBox 67"/>
          <p:cNvSpPr txBox="1"/>
          <p:nvPr/>
        </p:nvSpPr>
        <p:spPr>
          <a:xfrm>
            <a:off x="2286000" y="3319046"/>
            <a:ext cx="287258" cy="338554"/>
          </a:xfrm>
          <a:prstGeom prst="rect">
            <a:avLst/>
          </a:prstGeom>
          <a:noFill/>
        </p:spPr>
        <p:txBody>
          <a:bodyPr wrap="none" rtlCol="0">
            <a:spAutoFit/>
          </a:bodyPr>
          <a:lstStyle/>
          <a:p>
            <a:r>
              <a:rPr lang="fi-FI" sz="1600" i="1" dirty="0" smtClean="0">
                <a:solidFill>
                  <a:srgbClr val="000000"/>
                </a:solidFill>
                <a:latin typeface="Times New Roman" pitchFamily="18" charset="0"/>
                <a:cs typeface="Times New Roman" pitchFamily="18" charset="0"/>
              </a:rPr>
              <a:t>a</a:t>
            </a:r>
            <a:endParaRPr lang="en-US" sz="1600" dirty="0">
              <a:solidFill>
                <a:srgbClr val="000000"/>
              </a:solidFill>
              <a:latin typeface="Times New Roman" pitchFamily="18" charset="0"/>
              <a:cs typeface="Times New Roman" pitchFamily="18" charset="0"/>
            </a:endParaRPr>
          </a:p>
        </p:txBody>
      </p:sp>
    </p:spTree>
  </p:cSld>
  <p:clrMapOvr>
    <a:masterClrMapping/>
  </p:clrMapOvr>
  <p:transition spd="med"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Time Bounds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 name="Rectangle 3"/>
          <p:cNvSpPr txBox="1">
            <a:spLocks noChangeArrowheads="1"/>
          </p:cNvSpPr>
          <p:nvPr/>
        </p:nvSpPr>
        <p:spPr bwMode="auto">
          <a:xfrm>
            <a:off x="279400" y="762000"/>
            <a:ext cx="6732588" cy="3043238"/>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lang="en-US" sz="2000" kern="0" dirty="0" smtClean="0">
                <a:solidFill>
                  <a:schemeClr val="bg1"/>
                </a:solidFill>
                <a:latin typeface="+mn-lt"/>
              </a:rPr>
              <a:t>Compute separately for </a:t>
            </a:r>
            <a:r>
              <a:rPr lang="en-US" sz="2000" i="1" kern="0" dirty="0" smtClean="0">
                <a:solidFill>
                  <a:schemeClr val="bg1"/>
                </a:solidFill>
                <a:latin typeface="+mn-lt"/>
              </a:rPr>
              <a:t>x</a:t>
            </a:r>
            <a:r>
              <a:rPr lang="en-US" sz="2000" kern="0" dirty="0" smtClean="0">
                <a:solidFill>
                  <a:schemeClr val="bg1"/>
                </a:solidFill>
                <a:latin typeface="+mn-lt"/>
              </a:rPr>
              <a:t> and </a:t>
            </a:r>
            <a:r>
              <a:rPr lang="en-US" sz="2000" i="1" kern="0" dirty="0" smtClean="0">
                <a:solidFill>
                  <a:schemeClr val="bg1"/>
                </a:solidFill>
                <a:latin typeface="+mn-lt"/>
              </a:rPr>
              <a:t>y</a:t>
            </a:r>
            <a:endParaRPr lang="fi-FI" sz="1800" i="1" kern="0" dirty="0">
              <a:solidFill>
                <a:schemeClr val="bg1"/>
              </a:solidFill>
              <a:latin typeface="+mn-lt"/>
            </a:endParaRPr>
          </a:p>
          <a:p>
            <a:pPr marL="638175" lvl="1" indent="-273050">
              <a:lnSpc>
                <a:spcPct val="110000"/>
              </a:lnSpc>
              <a:spcBef>
                <a:spcPts val="200"/>
              </a:spcBef>
              <a:spcAft>
                <a:spcPts val="200"/>
              </a:spcAft>
              <a:buClr>
                <a:srgbClr val="0C569E"/>
              </a:buClr>
              <a:buSzPct val="110000"/>
              <a:buFont typeface="Wingdings" pitchFamily="2" charset="2"/>
              <a:buChar char="§"/>
            </a:pPr>
            <a:r>
              <a:rPr lang="fi-FI" sz="1800" kern="0" dirty="0" smtClean="0">
                <a:solidFill>
                  <a:schemeClr val="bg1"/>
                </a:solidFill>
                <a:latin typeface="+mn-lt"/>
              </a:rPr>
              <a:t>Intersect resulting spans</a:t>
            </a:r>
          </a:p>
          <a:p>
            <a:pPr marL="638175" lvl="1" indent="-273050">
              <a:lnSpc>
                <a:spcPct val="110000"/>
              </a:lnSpc>
              <a:spcBef>
                <a:spcPts val="200"/>
              </a:spcBef>
              <a:spcAft>
                <a:spcPts val="200"/>
              </a:spcAft>
              <a:buClr>
                <a:srgbClr val="0C569E"/>
              </a:buClr>
              <a:buSzPct val="110000"/>
              <a:buFont typeface="Wingdings" pitchFamily="2" charset="2"/>
              <a:buChar char="§"/>
            </a:pPr>
            <a:r>
              <a:rPr lang="fi-FI" sz="1800" kern="0" dirty="0" smtClean="0">
                <a:solidFill>
                  <a:schemeClr val="bg1"/>
                </a:solidFill>
                <a:latin typeface="+mn-lt"/>
              </a:rPr>
              <a:t>If intersection is empty, skip pixel</a:t>
            </a:r>
          </a:p>
          <a:p>
            <a:pPr marL="638175" lvl="1" indent="-273050">
              <a:lnSpc>
                <a:spcPct val="110000"/>
              </a:lnSpc>
              <a:spcBef>
                <a:spcPts val="200"/>
              </a:spcBef>
              <a:spcAft>
                <a:spcPts val="200"/>
              </a:spcAft>
              <a:buClr>
                <a:srgbClr val="0C569E"/>
              </a:buClr>
              <a:buSzPct val="110000"/>
              <a:buFont typeface="Wingdings" pitchFamily="2" charset="2"/>
              <a:buChar char="§"/>
            </a:pPr>
            <a:endParaRPr lang="fi-FI" sz="1800" kern="0" dirty="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pPr>
            <a:endParaRPr lang="fi-FI" sz="1800" kern="0" dirty="0" smtClean="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pPr>
            <a:endParaRPr lang="fi-FI" sz="1800" kern="0" dirty="0" smtClean="0">
              <a:solidFill>
                <a:schemeClr val="bg1"/>
              </a:solidFill>
              <a:latin typeface="+mn-lt"/>
            </a:endParaRPr>
          </a:p>
        </p:txBody>
      </p:sp>
    </p:spTree>
  </p:cSld>
  <p:clrMapOvr>
    <a:masterClrMapping/>
  </p:clrMapOvr>
  <p:transition spd="med"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smtClean="0">
                <a:solidFill>
                  <a:schemeClr val="bg2"/>
                </a:solidFill>
                <a:effectLst>
                  <a:outerShdw blurRad="50800" dist="38100" dir="2700000" algn="tl" rotWithShape="0">
                    <a:schemeClr val="accent4">
                      <a:alpha val="43000"/>
                    </a:schemeClr>
                  </a:outerShdw>
                </a:effectLst>
                <a:latin typeface="Arial Bold" charset="0"/>
              </a:rPr>
              <a:t>Recap</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 name="Rectangle 3"/>
          <p:cNvSpPr txBox="1">
            <a:spLocks noChangeArrowheads="1"/>
          </p:cNvSpPr>
          <p:nvPr/>
        </p:nvSpPr>
        <p:spPr bwMode="auto">
          <a:xfrm>
            <a:off x="279400" y="762000"/>
            <a:ext cx="6732588" cy="3043238"/>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lang="fr-CA" sz="2000" kern="0" smtClean="0">
                <a:solidFill>
                  <a:schemeClr val="bg1"/>
                </a:solidFill>
                <a:latin typeface="+mn-lt"/>
              </a:rPr>
              <a:t>For each triangle</a:t>
            </a:r>
          </a:p>
          <a:p>
            <a:pPr marL="638175" lvl="1" indent="-273050">
              <a:lnSpc>
                <a:spcPct val="110000"/>
              </a:lnSpc>
              <a:spcBef>
                <a:spcPts val="200"/>
              </a:spcBef>
              <a:spcAft>
                <a:spcPts val="200"/>
              </a:spcAft>
              <a:buClr>
                <a:srgbClr val="0C569E"/>
              </a:buClr>
              <a:buSzPct val="110000"/>
              <a:buFont typeface="Wingdings" pitchFamily="2" charset="2"/>
              <a:buChar char="§"/>
              <a:defRPr/>
            </a:pPr>
            <a:r>
              <a:rPr lang="fr-CA" sz="1800" kern="0" smtClean="0">
                <a:solidFill>
                  <a:schemeClr val="bg1"/>
                </a:solidFill>
                <a:latin typeface="+mn-lt"/>
              </a:rPr>
              <a:t>For each pixel</a:t>
            </a:r>
          </a:p>
          <a:p>
            <a:pPr marL="1003300" lvl="2" indent="-273050">
              <a:lnSpc>
                <a:spcPct val="110000"/>
              </a:lnSpc>
              <a:spcBef>
                <a:spcPts val="200"/>
              </a:spcBef>
              <a:spcAft>
                <a:spcPts val="200"/>
              </a:spcAft>
              <a:buClr>
                <a:srgbClr val="0C569E"/>
              </a:buClr>
              <a:buSzPct val="110000"/>
              <a:buFont typeface="Wingdings" pitchFamily="2" charset="2"/>
              <a:buChar char="§"/>
              <a:defRPr/>
            </a:pPr>
            <a:r>
              <a:rPr lang="fr-CA" sz="1800" kern="0" smtClean="0">
                <a:solidFill>
                  <a:schemeClr val="bg1"/>
                </a:solidFill>
                <a:latin typeface="+mn-lt"/>
              </a:rPr>
              <a:t>Compute t, u, v bounds</a:t>
            </a:r>
          </a:p>
          <a:p>
            <a:pPr marL="1003300" lvl="2" indent="-273050">
              <a:lnSpc>
                <a:spcPct val="110000"/>
              </a:lnSpc>
              <a:spcBef>
                <a:spcPts val="200"/>
              </a:spcBef>
              <a:spcAft>
                <a:spcPts val="200"/>
              </a:spcAft>
              <a:buClr>
                <a:srgbClr val="0C569E"/>
              </a:buClr>
              <a:buSzPct val="110000"/>
              <a:buFont typeface="Wingdings" pitchFamily="2" charset="2"/>
              <a:buChar char="§"/>
              <a:defRPr/>
            </a:pPr>
            <a:r>
              <a:rPr lang="fr-CA" sz="1800" kern="0" smtClean="0">
                <a:solidFill>
                  <a:schemeClr val="bg1"/>
                </a:solidFill>
                <a:latin typeface="+mn-lt"/>
              </a:rPr>
              <a:t>Cull samples outside bounds</a:t>
            </a:r>
          </a:p>
          <a:p>
            <a:pPr marL="1003300" lvl="2" indent="-273050">
              <a:lnSpc>
                <a:spcPct val="110000"/>
              </a:lnSpc>
              <a:spcBef>
                <a:spcPts val="200"/>
              </a:spcBef>
              <a:spcAft>
                <a:spcPts val="200"/>
              </a:spcAft>
              <a:buClr>
                <a:srgbClr val="0C569E"/>
              </a:buClr>
              <a:buSzPct val="110000"/>
              <a:buFont typeface="Wingdings" pitchFamily="2" charset="2"/>
              <a:buChar char="§"/>
              <a:defRPr/>
            </a:pPr>
            <a:endParaRPr lang="fr-CA" sz="1800" kern="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defRPr/>
            </a:pPr>
            <a:endParaRPr lang="fr-CA" sz="1800" kern="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defRPr/>
            </a:pPr>
            <a:endParaRPr lang="fr-CA" sz="1800" kern="0" smtClean="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defRPr/>
            </a:pPr>
            <a:r>
              <a:rPr lang="fr-CA" sz="1800" kern="0" smtClean="0">
                <a:solidFill>
                  <a:schemeClr val="bg1"/>
                </a:solidFill>
                <a:latin typeface="+mn-lt"/>
              </a:rPr>
              <a:t>Profit</a:t>
            </a:r>
            <a:endParaRPr lang="fi-FI" sz="1800" kern="0" dirty="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pPr>
            <a:endParaRPr lang="fi-FI" sz="1800" kern="0" dirty="0" smtClean="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pPr>
            <a:endParaRPr lang="fi-FI" sz="1800" kern="0" dirty="0" smtClean="0">
              <a:solidFill>
                <a:schemeClr val="bg1"/>
              </a:solidFill>
              <a:latin typeface="+mn-lt"/>
            </a:endParaRPr>
          </a:p>
        </p:txBody>
      </p:sp>
    </p:spTree>
    <p:extLst>
      <p:ext uri="{BB962C8B-B14F-4D97-AF65-F5344CB8AC3E}">
        <p14:creationId xmlns:p14="http://schemas.microsoft.com/office/powerpoint/2010/main" xmlns="" val="1550735318"/>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7" end="7"/>
                                            </p:txEl>
                                          </p:spTgt>
                                        </p:tgtEl>
                                        <p:attrNameLst>
                                          <p:attrName>style.visibility</p:attrName>
                                        </p:attrNameLst>
                                      </p:cBhvr>
                                      <p:to>
                                        <p:strVal val="visible"/>
                                      </p:to>
                                    </p:set>
                                    <p:animEffect transition="in" filter="fade">
                                      <p:cBhvr>
                                        <p:cTn id="7" dur="500"/>
                                        <p:tgtEl>
                                          <p:spTgt spid="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work\lfreproj\fastforward\butterfly-sharp-16spp.png"/>
          <p:cNvPicPr>
            <a:picLocks noChangeAspect="1" noChangeArrowheads="1"/>
          </p:cNvPicPr>
          <p:nvPr/>
        </p:nvPicPr>
        <p:blipFill>
          <a:blip r:embed="rId3"/>
          <a:srcRect/>
          <a:stretch>
            <a:fillRect/>
          </a:stretch>
        </p:blipFill>
        <p:spPr bwMode="auto">
          <a:xfrm>
            <a:off x="0" y="0"/>
            <a:ext cx="7315200" cy="4129088"/>
          </a:xfrm>
          <a:prstGeom prst="rect">
            <a:avLst/>
          </a:prstGeom>
          <a:noFill/>
          <a:ln w="9525">
            <a:noFill/>
            <a:miter lim="800000"/>
            <a:headEnd/>
            <a:tailEnd/>
          </a:ln>
        </p:spPr>
      </p:pic>
      <p:sp>
        <p:nvSpPr>
          <p:cNvPr id="5" name="Rectangle 4"/>
          <p:cNvSpPr/>
          <p:nvPr/>
        </p:nvSpPr>
        <p:spPr>
          <a:xfrm flipV="1">
            <a:off x="1676400" y="2743200"/>
            <a:ext cx="46038" cy="46038"/>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rot="5400000" flipH="1" flipV="1">
            <a:off x="1295400" y="1828800"/>
            <a:ext cx="1295400" cy="533400"/>
          </a:xfrm>
          <a:prstGeom prst="line">
            <a:avLst/>
          </a:prstGeom>
          <a:ln w="9525">
            <a:solidFill>
              <a:srgbClr val="EAEAEA"/>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722438" y="2362200"/>
            <a:ext cx="1401762" cy="427038"/>
          </a:xfrm>
          <a:prstGeom prst="line">
            <a:avLst/>
          </a:prstGeom>
          <a:ln w="9525">
            <a:solidFill>
              <a:srgbClr val="EAEAEA"/>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209800" y="1447800"/>
            <a:ext cx="914400" cy="914400"/>
          </a:xfrm>
          <a:prstGeom prst="rect">
            <a:avLst/>
          </a:prstGeom>
          <a:solidFill>
            <a:srgbClr val="00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2286000" y="1524000"/>
            <a:ext cx="76200" cy="76200"/>
          </a:xfrm>
          <a:prstGeom prst="ellipse">
            <a:avLst/>
          </a:prstGeom>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2590800" y="1600200"/>
            <a:ext cx="76200" cy="76200"/>
          </a:xfrm>
          <a:prstGeom prst="ellipse">
            <a:avLst/>
          </a:prstGeom>
          <a:solidFill>
            <a:srgbClr val="92D050"/>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2514600" y="1905000"/>
            <a:ext cx="76200" cy="76200"/>
          </a:xfrm>
          <a:prstGeom prst="ellipse">
            <a:avLst/>
          </a:prstGeom>
          <a:solidFill>
            <a:srgbClr val="92D050"/>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p:cNvSpPr/>
          <p:nvPr/>
        </p:nvSpPr>
        <p:spPr>
          <a:xfrm>
            <a:off x="2286000" y="1981200"/>
            <a:ext cx="76200" cy="76200"/>
          </a:xfrm>
          <a:prstGeom prst="ellipse">
            <a:avLst/>
          </a:prstGeom>
          <a:solidFill>
            <a:schemeClr val="accent1">
              <a:lumMod val="7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p:cNvSpPr/>
          <p:nvPr/>
        </p:nvSpPr>
        <p:spPr>
          <a:xfrm>
            <a:off x="2667000" y="2133600"/>
            <a:ext cx="76200" cy="76200"/>
          </a:xfrm>
          <a:prstGeom prst="ellipse">
            <a:avLst/>
          </a:prstGeom>
          <a:solidFill>
            <a:schemeClr val="tx2">
              <a:lumMod val="7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2743200" y="1752600"/>
            <a:ext cx="76200" cy="76200"/>
          </a:xfrm>
          <a:prstGeom prst="ellipse">
            <a:avLst/>
          </a:prstGeom>
          <a:solidFill>
            <a:schemeClr val="tx2">
              <a:lumMod val="7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2971800" y="1524000"/>
            <a:ext cx="76200" cy="76200"/>
          </a:xfrm>
          <a:prstGeom prst="ellipse">
            <a:avLst/>
          </a:prstGeom>
          <a:solidFill>
            <a:schemeClr val="tx1">
              <a:lumMod val="7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2895600" y="2057400"/>
            <a:ext cx="76200" cy="76200"/>
          </a:xfrm>
          <a:prstGeom prst="ellipse">
            <a:avLst/>
          </a:prstGeom>
          <a:solidFill>
            <a:schemeClr val="tx1">
              <a:lumMod val="7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31" name="TextBox 36"/>
          <p:cNvSpPr txBox="1">
            <a:spLocks noChangeArrowheads="1"/>
          </p:cNvSpPr>
          <p:nvPr/>
        </p:nvSpPr>
        <p:spPr bwMode="auto">
          <a:xfrm>
            <a:off x="3200400" y="1676400"/>
            <a:ext cx="685800" cy="400050"/>
          </a:xfrm>
          <a:prstGeom prst="rect">
            <a:avLst/>
          </a:prstGeom>
          <a:solidFill>
            <a:srgbClr val="000000">
              <a:alpha val="59999"/>
            </a:srgbClr>
          </a:solidFill>
          <a:ln w="9525">
            <a:noFill/>
            <a:miter lim="800000"/>
            <a:headEnd/>
            <a:tailEnd/>
          </a:ln>
        </p:spPr>
        <p:txBody>
          <a:bodyPr>
            <a:spAutoFit/>
          </a:bodyPr>
          <a:lstStyle/>
          <a:p>
            <a:endParaRPr lang="en-US" sz="2000">
              <a:solidFill>
                <a:srgbClr val="FFFFFF"/>
              </a:solidFill>
              <a:latin typeface="Times New Roman" pitchFamily="18" charset="0"/>
              <a:cs typeface="Times New Roman" pitchFamily="18" charset="0"/>
            </a:endParaRPr>
          </a:p>
        </p:txBody>
      </p:sp>
      <p:sp>
        <p:nvSpPr>
          <p:cNvPr id="9232" name="TextBox 35"/>
          <p:cNvSpPr txBox="1">
            <a:spLocks noChangeArrowheads="1"/>
          </p:cNvSpPr>
          <p:nvPr/>
        </p:nvSpPr>
        <p:spPr bwMode="auto">
          <a:xfrm>
            <a:off x="3219450" y="1638300"/>
            <a:ext cx="914400" cy="400050"/>
          </a:xfrm>
          <a:prstGeom prst="rect">
            <a:avLst/>
          </a:prstGeom>
          <a:noFill/>
          <a:ln w="9525">
            <a:noFill/>
            <a:miter lim="800000"/>
            <a:headEnd/>
            <a:tailEnd/>
          </a:ln>
        </p:spPr>
        <p:txBody>
          <a:bodyPr>
            <a:spAutoFit/>
          </a:bodyPr>
          <a:lstStyle/>
          <a:p>
            <a:r>
              <a:rPr lang="fi-FI" sz="2000">
                <a:solidFill>
                  <a:srgbClr val="FFFFFF"/>
                </a:solidFill>
                <a:latin typeface="Times New Roman" pitchFamily="18" charset="0"/>
                <a:cs typeface="Times New Roman" pitchFamily="18" charset="0"/>
              </a:rPr>
              <a:t>(</a:t>
            </a:r>
            <a:r>
              <a:rPr lang="fi-FI" sz="2000" i="1">
                <a:solidFill>
                  <a:srgbClr val="FFFFFF"/>
                </a:solidFill>
                <a:latin typeface="Times New Roman" pitchFamily="18" charset="0"/>
                <a:cs typeface="Times New Roman" pitchFamily="18" charset="0"/>
              </a:rPr>
              <a:t>x,y</a:t>
            </a:r>
            <a:r>
              <a:rPr lang="fi-FI" sz="2000">
                <a:solidFill>
                  <a:srgbClr val="FFFFFF"/>
                </a:solidFill>
                <a:latin typeface="Times New Roman" pitchFamily="18" charset="0"/>
                <a:cs typeface="Times New Roman" pitchFamily="18" charset="0"/>
              </a:rPr>
              <a:t>)</a:t>
            </a:r>
            <a:endParaRPr lang="en-US" sz="2000">
              <a:solidFill>
                <a:srgbClr val="FFFFFF"/>
              </a:solidFill>
              <a:latin typeface="Times New Roman" pitchFamily="18" charset="0"/>
              <a:cs typeface="Times New Roman" pitchFamily="18" charset="0"/>
            </a:endParaRPr>
          </a:p>
        </p:txBody>
      </p:sp>
    </p:spTree>
  </p:cSld>
  <p:clrMapOvr>
    <a:masterClrMapping/>
  </p:clrMapOvr>
  <p:transition spd="med"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 name="Rectangle 3"/>
          <p:cNvSpPr txBox="1">
            <a:spLocks noChangeArrowheads="1"/>
          </p:cNvSpPr>
          <p:nvPr/>
        </p:nvSpPr>
        <p:spPr bwMode="auto">
          <a:xfrm>
            <a:off x="279400" y="762000"/>
            <a:ext cx="6732588" cy="3043238"/>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lang="en-US" sz="2000" kern="0" dirty="0" smtClean="0">
                <a:solidFill>
                  <a:schemeClr val="bg1"/>
                </a:solidFill>
                <a:latin typeface="+mn-lt"/>
              </a:rPr>
              <a:t>Measure sample test efficiency (STE)</a:t>
            </a:r>
          </a:p>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endParaRPr lang="en-US" sz="2000" kern="0" dirty="0">
              <a:solidFill>
                <a:schemeClr val="bg1"/>
              </a:solidFill>
              <a:latin typeface="+mn-lt"/>
            </a:endParaRPr>
          </a:p>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endParaRPr lang="en-US" sz="2000" kern="0" dirty="0" smtClean="0">
              <a:solidFill>
                <a:schemeClr val="bg1"/>
              </a:solidFill>
              <a:latin typeface="+mn-lt"/>
            </a:endParaRPr>
          </a:p>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endParaRPr lang="en-US" sz="2000" kern="0" dirty="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pPr>
            <a:r>
              <a:rPr lang="en-US" sz="2000" kern="0" dirty="0" smtClean="0">
                <a:solidFill>
                  <a:schemeClr val="bg1"/>
                </a:solidFill>
              </a:rPr>
              <a:t>Compare </a:t>
            </a:r>
            <a:r>
              <a:rPr lang="en-US" sz="2000" kern="0" dirty="0">
                <a:solidFill>
                  <a:schemeClr val="bg1"/>
                </a:solidFill>
              </a:rPr>
              <a:t>against methods that allow arbitrary sampling patterns</a:t>
            </a:r>
            <a:endParaRPr lang="en-US" sz="1800" kern="0" dirty="0">
              <a:solidFill>
                <a:schemeClr val="bg1"/>
              </a:solidFill>
            </a:endParaRPr>
          </a:p>
          <a:p>
            <a:pPr marL="273050" indent="-273050">
              <a:lnSpc>
                <a:spcPct val="110000"/>
              </a:lnSpc>
              <a:spcBef>
                <a:spcPts val="200"/>
              </a:spcBef>
              <a:spcAft>
                <a:spcPts val="200"/>
              </a:spcAft>
              <a:buClr>
                <a:srgbClr val="0C569E"/>
              </a:buClr>
              <a:buSzPct val="110000"/>
            </a:pPr>
            <a:endParaRPr lang="fi-FI" sz="1800" kern="0" dirty="0" smtClean="0">
              <a:solidFill>
                <a:schemeClr val="bg1"/>
              </a:solidFill>
              <a:latin typeface="+mn-lt"/>
            </a:endParaRPr>
          </a:p>
          <a:p>
            <a:pPr marL="273050" indent="-273050">
              <a:lnSpc>
                <a:spcPct val="110000"/>
              </a:lnSpc>
              <a:spcBef>
                <a:spcPts val="200"/>
              </a:spcBef>
              <a:spcAft>
                <a:spcPts val="200"/>
              </a:spcAft>
              <a:buClr>
                <a:srgbClr val="0C569E"/>
              </a:buClr>
              <a:buSzPct val="110000"/>
              <a:buFont typeface="Wingdings" pitchFamily="2" charset="2"/>
              <a:buChar char="§"/>
            </a:pPr>
            <a:endParaRPr lang="fi-FI" sz="1800" kern="0" dirty="0">
              <a:solidFill>
                <a:schemeClr val="bg1"/>
              </a:solidFill>
              <a:latin typeface="+mn-lt"/>
            </a:endParaRPr>
          </a:p>
        </p:txBody>
      </p:sp>
      <p:grpSp>
        <p:nvGrpSpPr>
          <p:cNvPr id="12" name="Group 11"/>
          <p:cNvGrpSpPr/>
          <p:nvPr/>
        </p:nvGrpSpPr>
        <p:grpSpPr>
          <a:xfrm>
            <a:off x="1371600" y="1448936"/>
            <a:ext cx="4065104" cy="657002"/>
            <a:chOff x="964096" y="1372736"/>
            <a:chExt cx="4065104" cy="657002"/>
          </a:xfrm>
        </p:grpSpPr>
        <p:sp>
          <p:nvSpPr>
            <p:cNvPr id="5" name="TextBox 4"/>
            <p:cNvSpPr txBox="1"/>
            <p:nvPr/>
          </p:nvSpPr>
          <p:spPr>
            <a:xfrm>
              <a:off x="1752600" y="1691184"/>
              <a:ext cx="3276600" cy="338554"/>
            </a:xfrm>
            <a:prstGeom prst="rect">
              <a:avLst/>
            </a:prstGeom>
            <a:noFill/>
          </p:spPr>
          <p:txBody>
            <a:bodyPr wrap="square" rtlCol="0">
              <a:spAutoFit/>
            </a:bodyPr>
            <a:lstStyle/>
            <a:p>
              <a:pPr algn="ctr"/>
              <a:r>
                <a:rPr lang="en-US" sz="1600" dirty="0" smtClean="0">
                  <a:solidFill>
                    <a:srgbClr val="000000"/>
                  </a:solidFill>
                </a:rPr>
                <a:t># samples tested with full 5D test</a:t>
              </a:r>
              <a:endParaRPr lang="en-US" sz="1600" dirty="0">
                <a:solidFill>
                  <a:srgbClr val="000000"/>
                </a:solidFill>
              </a:endParaRPr>
            </a:p>
          </p:txBody>
        </p:sp>
        <p:sp>
          <p:nvSpPr>
            <p:cNvPr id="6" name="TextBox 5"/>
            <p:cNvSpPr txBox="1"/>
            <p:nvPr/>
          </p:nvSpPr>
          <p:spPr>
            <a:xfrm>
              <a:off x="1752600" y="1372736"/>
              <a:ext cx="3276600" cy="338554"/>
            </a:xfrm>
            <a:prstGeom prst="rect">
              <a:avLst/>
            </a:prstGeom>
            <a:noFill/>
          </p:spPr>
          <p:txBody>
            <a:bodyPr wrap="square" rtlCol="0">
              <a:spAutoFit/>
            </a:bodyPr>
            <a:lstStyle/>
            <a:p>
              <a:pPr algn="ctr"/>
              <a:r>
                <a:rPr lang="en-US" sz="1600" dirty="0" smtClean="0">
                  <a:solidFill>
                    <a:srgbClr val="000000"/>
                  </a:solidFill>
                </a:rPr>
                <a:t># samples hit</a:t>
              </a:r>
              <a:endParaRPr lang="en-US" sz="1600" dirty="0">
                <a:solidFill>
                  <a:srgbClr val="000000"/>
                </a:solidFill>
              </a:endParaRPr>
            </a:p>
          </p:txBody>
        </p:sp>
        <p:cxnSp>
          <p:nvCxnSpPr>
            <p:cNvPr id="8" name="Straight Connector 7"/>
            <p:cNvCxnSpPr/>
            <p:nvPr/>
          </p:nvCxnSpPr>
          <p:spPr>
            <a:xfrm>
              <a:off x="1752600" y="1696278"/>
              <a:ext cx="32766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64096" y="1524000"/>
              <a:ext cx="914400" cy="338554"/>
            </a:xfrm>
            <a:prstGeom prst="rect">
              <a:avLst/>
            </a:prstGeom>
            <a:noFill/>
          </p:spPr>
          <p:txBody>
            <a:bodyPr wrap="square" rtlCol="0">
              <a:spAutoFit/>
            </a:bodyPr>
            <a:lstStyle/>
            <a:p>
              <a:pPr algn="ctr"/>
              <a:r>
                <a:rPr lang="en-US" sz="1600" dirty="0" smtClean="0">
                  <a:solidFill>
                    <a:srgbClr val="000000"/>
                  </a:solidFill>
                </a:rPr>
                <a:t>STE =</a:t>
              </a:r>
              <a:endParaRPr lang="en-US" sz="1600" dirty="0">
                <a:solidFill>
                  <a:srgbClr val="000000"/>
                </a:solidFill>
              </a:endParaRPr>
            </a:p>
          </p:txBody>
        </p:sp>
      </p:grpSp>
    </p:spTree>
  </p:cSld>
  <p:clrMapOvr>
    <a:masterClrMapping/>
  </p:clrMapOvr>
  <p:transition spd="med"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9" name="Picture 8" descr="661n-motion.jpg"/>
          <p:cNvPicPr>
            <a:picLocks noChangeAspect="1"/>
          </p:cNvPicPr>
          <p:nvPr/>
        </p:nvPicPr>
        <p:blipFill>
          <a:blip r:embed="rId3"/>
          <a:stretch>
            <a:fillRect/>
          </a:stretch>
        </p:blipFill>
        <p:spPr>
          <a:xfrm>
            <a:off x="304800" y="838200"/>
            <a:ext cx="2514600" cy="1414463"/>
          </a:xfrm>
          <a:prstGeom prst="rect">
            <a:avLst/>
          </a:prstGeom>
          <a:effectLst>
            <a:outerShdw blurRad="50800" dist="38100" dir="2700000" algn="tl" rotWithShape="0">
              <a:prstClr val="black">
                <a:alpha val="40000"/>
              </a:prstClr>
            </a:outerShdw>
          </a:effectLst>
        </p:spPr>
      </p:pic>
      <p:sp>
        <p:nvSpPr>
          <p:cNvPr id="5" name="TextBox 53"/>
          <p:cNvSpPr txBox="1">
            <a:spLocks noChangeArrowheads="1"/>
          </p:cNvSpPr>
          <p:nvPr/>
        </p:nvSpPr>
        <p:spPr bwMode="auto">
          <a:xfrm>
            <a:off x="228600" y="3810000"/>
            <a:ext cx="2667000" cy="200025"/>
          </a:xfrm>
          <a:prstGeom prst="rect">
            <a:avLst/>
          </a:prstGeom>
          <a:noFill/>
          <a:ln w="9525">
            <a:noFill/>
            <a:miter lim="800000"/>
            <a:headEnd/>
            <a:tailEnd/>
          </a:ln>
        </p:spPr>
        <p:txBody>
          <a:bodyPr>
            <a:spAutoFit/>
          </a:bodyPr>
          <a:lstStyle/>
          <a:p>
            <a:r>
              <a:rPr lang="en-US" sz="700" dirty="0">
                <a:solidFill>
                  <a:srgbClr val="494834"/>
                </a:solidFill>
              </a:rPr>
              <a:t>Scene: </a:t>
            </a:r>
            <a:r>
              <a:rPr lang="en-US" sz="700" dirty="0" smtClean="0">
                <a:solidFill>
                  <a:srgbClr val="494834"/>
                </a:solidFill>
              </a:rPr>
              <a:t>Age of Conan PC MMO, </a:t>
            </a:r>
            <a:r>
              <a:rPr lang="en-US" sz="700" dirty="0">
                <a:solidFill>
                  <a:srgbClr val="494834"/>
                </a:solidFill>
              </a:rPr>
              <a:t>courtesy of </a:t>
            </a:r>
            <a:r>
              <a:rPr lang="en-US" sz="700" dirty="0" err="1" smtClean="0">
                <a:solidFill>
                  <a:srgbClr val="494834"/>
                </a:solidFill>
              </a:rPr>
              <a:t>Funcom</a:t>
            </a:r>
            <a:endParaRPr lang="en-US" sz="700" dirty="0">
              <a:solidFill>
                <a:srgbClr val="494834"/>
              </a:solidFill>
            </a:endParaRPr>
          </a:p>
        </p:txBody>
      </p:sp>
      <p:pic>
        <p:nvPicPr>
          <p:cNvPr id="8" name="Picture 7" descr="661n-dof-fixed.png"/>
          <p:cNvPicPr>
            <a:picLocks noChangeAspect="1"/>
          </p:cNvPicPr>
          <p:nvPr/>
        </p:nvPicPr>
        <p:blipFill>
          <a:blip r:embed="rId4"/>
          <a:stretch>
            <a:fillRect/>
          </a:stretch>
        </p:blipFill>
        <p:spPr>
          <a:xfrm>
            <a:off x="304800" y="2362200"/>
            <a:ext cx="2514600" cy="1414462"/>
          </a:xfrm>
          <a:prstGeom prst="rect">
            <a:avLst/>
          </a:prstGeom>
          <a:effectLst>
            <a:outerShdw blurRad="50800" dist="38100" dir="2700000" algn="tl" rotWithShape="0">
              <a:prstClr val="black">
                <a:alpha val="40000"/>
              </a:prstClr>
            </a:outerShdw>
          </a:effectLst>
        </p:spPr>
      </p:pic>
      <p:graphicFrame>
        <p:nvGraphicFramePr>
          <p:cNvPr id="12" name="Table 11"/>
          <p:cNvGraphicFramePr>
            <a:graphicFrameLocks noGrp="1"/>
          </p:cNvGraphicFramePr>
          <p:nvPr/>
        </p:nvGraphicFramePr>
        <p:xfrm>
          <a:off x="3124200" y="838200"/>
          <a:ext cx="3886200" cy="2513775"/>
        </p:xfrm>
        <a:graphic>
          <a:graphicData uri="http://schemas.openxmlformats.org/drawingml/2006/table">
            <a:tbl>
              <a:tblPr firstRow="1" bandRow="1">
                <a:tableStyleId>{5C22544A-7EE6-4342-B048-85BDC9FD1C3A}</a:tableStyleId>
              </a:tblPr>
              <a:tblGrid>
                <a:gridCol w="1212753"/>
                <a:gridCol w="565951"/>
                <a:gridCol w="431096"/>
                <a:gridCol w="458257"/>
                <a:gridCol w="456143"/>
                <a:gridCol w="762000"/>
              </a:tblGrid>
              <a:tr h="152400">
                <a:tc rowSpan="2">
                  <a:txBody>
                    <a:bodyPr/>
                    <a:lstStyle/>
                    <a:p>
                      <a:pPr algn="l"/>
                      <a:endParaRPr lang="en-US" sz="1100" dirty="0">
                        <a:solidFill>
                          <a:srgbClr val="000000"/>
                        </a:solidFill>
                      </a:endParaRPr>
                    </a:p>
                  </a:txBody>
                  <a:tcPr marL="72000" marR="0" marT="468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rowSpan="2">
                  <a:txBody>
                    <a:bodyPr/>
                    <a:lstStyle/>
                    <a:p>
                      <a:pPr algn="ctr"/>
                      <a:r>
                        <a:rPr lang="en-US" sz="1100" b="0" dirty="0" err="1" smtClean="0">
                          <a:solidFill>
                            <a:srgbClr val="000000"/>
                          </a:solidFill>
                        </a:rPr>
                        <a:t>Bbox</a:t>
                      </a:r>
                      <a:endParaRPr lang="en-US" sz="1100" b="0" dirty="0" smtClean="0">
                        <a:solidFill>
                          <a:srgbClr val="000000"/>
                        </a:solidFill>
                      </a:endParaRPr>
                    </a:p>
                    <a:p>
                      <a:pPr algn="ctr"/>
                      <a:r>
                        <a:rPr lang="en-US" sz="1100" b="0" dirty="0" smtClean="0">
                          <a:solidFill>
                            <a:srgbClr val="000000"/>
                          </a:solidFill>
                        </a:rPr>
                        <a:t>scan</a:t>
                      </a:r>
                      <a:endParaRPr lang="en-US" sz="1100" b="0" dirty="0">
                        <a:solidFill>
                          <a:srgbClr val="000000"/>
                        </a:solidFill>
                      </a:endParaRPr>
                    </a:p>
                  </a:txBody>
                  <a:tcPr marL="0" marR="0" marT="720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gridSpan="3">
                  <a:txBody>
                    <a:bodyPr/>
                    <a:lstStyle/>
                    <a:p>
                      <a:pPr algn="ctr"/>
                      <a:r>
                        <a:rPr lang="en-US" sz="1100" b="0" dirty="0" smtClean="0">
                          <a:solidFill>
                            <a:srgbClr val="000000"/>
                          </a:solidFill>
                        </a:rPr>
                        <a:t>Pixar</a:t>
                      </a:r>
                      <a:endParaRPr lang="en-US" sz="1100" b="0" dirty="0">
                        <a:solidFill>
                          <a:srgbClr val="000000"/>
                        </a:solidFill>
                      </a:endParaRPr>
                    </a:p>
                  </a:txBody>
                  <a:tcPr marL="0" marR="0" marT="468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en-US"/>
                    </a:p>
                  </a:txBody>
                  <a:tcPr/>
                </a:tc>
                <a:tc hMerge="1">
                  <a:txBody>
                    <a:bodyPr/>
                    <a:lstStyle/>
                    <a:p>
                      <a:endParaRPr lang="en-US" dirty="0"/>
                    </a:p>
                  </a:txBody>
                  <a:tcPr/>
                </a:tc>
                <a:tc rowSpan="2">
                  <a:txBody>
                    <a:bodyPr/>
                    <a:lstStyle/>
                    <a:p>
                      <a:pPr algn="ctr"/>
                      <a:r>
                        <a:rPr lang="en-US" sz="1100" b="0" dirty="0" smtClean="0">
                          <a:solidFill>
                            <a:srgbClr val="000000"/>
                          </a:solidFill>
                        </a:rPr>
                        <a:t>Our</a:t>
                      </a:r>
                    </a:p>
                    <a:p>
                      <a:pPr algn="ctr"/>
                      <a:r>
                        <a:rPr lang="en-US" sz="1100" b="0" dirty="0" smtClean="0">
                          <a:solidFill>
                            <a:srgbClr val="000000"/>
                          </a:solidFill>
                        </a:rPr>
                        <a:t>method</a:t>
                      </a:r>
                      <a:endParaRPr lang="en-US" sz="1100" b="0" dirty="0">
                        <a:solidFill>
                          <a:srgbClr val="000000"/>
                        </a:solidFill>
                      </a:endParaRPr>
                    </a:p>
                  </a:txBody>
                  <a:tcPr marL="0" marR="0" marT="720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0">
                <a:tc vMerge="1">
                  <a:txBody>
                    <a:bodyPr/>
                    <a:lstStyle/>
                    <a:p>
                      <a:endParaRPr lang="en-US"/>
                    </a:p>
                  </a:txBody>
                  <a:tcPr/>
                </a:tc>
                <a:tc vMerge="1">
                  <a:txBody>
                    <a:bodyPr/>
                    <a:lstStyle/>
                    <a:p>
                      <a:endParaRPr lang="en-US"/>
                    </a:p>
                  </a:txBody>
                  <a:tcPr/>
                </a:tc>
                <a:tc>
                  <a:txBody>
                    <a:bodyPr/>
                    <a:lstStyle/>
                    <a:p>
                      <a:pPr algn="ctr"/>
                      <a:r>
                        <a:rPr lang="en-US" sz="1100" dirty="0" smtClean="0">
                          <a:solidFill>
                            <a:srgbClr val="000000"/>
                          </a:solidFill>
                        </a:rPr>
                        <a:t>4</a:t>
                      </a:r>
                      <a:endParaRPr lang="en-US" sz="1100" dirty="0">
                        <a:solidFill>
                          <a:srgbClr val="000000"/>
                        </a:solidFill>
                      </a:endParaRPr>
                    </a:p>
                  </a:txBody>
                  <a:tcPr marL="0" marR="0" marT="0">
                    <a:lnL w="12700" cap="flat" cmpd="sng" algn="ctr">
                      <a:solidFill>
                        <a:srgbClr val="B0AD8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100" dirty="0" smtClean="0">
                          <a:solidFill>
                            <a:srgbClr val="000000"/>
                          </a:solidFill>
                        </a:rPr>
                        <a:t>16</a:t>
                      </a:r>
                      <a:endParaRPr lang="en-US" sz="1100" dirty="0">
                        <a:solidFill>
                          <a:srgbClr val="000000"/>
                        </a:solidFill>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100" dirty="0" smtClean="0">
                          <a:solidFill>
                            <a:srgbClr val="000000"/>
                          </a:solidFill>
                        </a:rPr>
                        <a:t>64</a:t>
                      </a:r>
                      <a:endParaRPr lang="en-US" sz="1100" dirty="0">
                        <a:solidFill>
                          <a:srgbClr val="000000"/>
                        </a:solidFill>
                      </a:endParaRPr>
                    </a:p>
                  </a:txBody>
                  <a:tcPr marL="0" marR="0" marT="0">
                    <a:lnL w="12700" cap="flat" cmpd="sng" algn="ctr">
                      <a:no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vMerge="1">
                  <a:txBody>
                    <a:bodyPr/>
                    <a:lstStyle/>
                    <a:p>
                      <a:endParaRPr lang="en-US"/>
                    </a:p>
                  </a:txBody>
                  <a:tcPr/>
                </a:tc>
              </a:tr>
              <a:tr h="291465">
                <a:tc>
                  <a:txBody>
                    <a:bodyPr/>
                    <a:lstStyle/>
                    <a:p>
                      <a:pPr algn="l"/>
                      <a:r>
                        <a:rPr lang="en-US" sz="1100" dirty="0" smtClean="0">
                          <a:solidFill>
                            <a:srgbClr val="000000"/>
                          </a:solidFill>
                        </a:rPr>
                        <a:t>static</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motion</a:t>
                      </a: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9.5</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17.7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21.9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motion</a:t>
                      </a:r>
                      <a:r>
                        <a:rPr lang="en-US" sz="1100" baseline="0" dirty="0" smtClean="0">
                          <a:solidFill>
                            <a:srgbClr val="000000"/>
                          </a:solidFill>
                        </a:rPr>
                        <a:t>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6.0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14.6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20.9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24.0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defocus</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4.4</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8.8</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13.9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defocus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1.8</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4.4</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8.8</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21.9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both</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4.3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5.6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both</a:t>
                      </a:r>
                      <a:r>
                        <a:rPr lang="en-US" sz="1100" baseline="0" dirty="0" smtClean="0">
                          <a:solidFill>
                            <a:srgbClr val="000000"/>
                          </a:solidFill>
                        </a:rPr>
                        <a:t>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0.4</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Rectangle 12"/>
          <p:cNvSpPr/>
          <p:nvPr/>
        </p:nvSpPr>
        <p:spPr>
          <a:xfrm>
            <a:off x="4341042" y="1315038"/>
            <a:ext cx="2672500" cy="287519"/>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124200" y="3429000"/>
            <a:ext cx="3886200" cy="261610"/>
          </a:xfrm>
          <a:prstGeom prst="rect">
            <a:avLst/>
          </a:prstGeom>
          <a:noFill/>
        </p:spPr>
        <p:txBody>
          <a:bodyPr wrap="square" rtlCol="0">
            <a:spAutoFit/>
          </a:bodyPr>
          <a:lstStyle/>
          <a:p>
            <a:pPr algn="ctr"/>
            <a:r>
              <a:rPr lang="en-US" sz="1100" dirty="0" smtClean="0">
                <a:solidFill>
                  <a:srgbClr val="000000"/>
                </a:solidFill>
              </a:rPr>
              <a:t>STE in %, scene Conan</a:t>
            </a:r>
            <a:endParaRPr lang="en-US" sz="1100" dirty="0">
              <a:solidFill>
                <a:srgbClr val="000000"/>
              </a:solidFill>
            </a:endParaRPr>
          </a:p>
        </p:txBody>
      </p:sp>
      <p:cxnSp>
        <p:nvCxnSpPr>
          <p:cNvPr id="16" name="Straight Arrow Connector 15"/>
          <p:cNvCxnSpPr/>
          <p:nvPr/>
        </p:nvCxnSpPr>
        <p:spPr>
          <a:xfrm rot="10800000">
            <a:off x="2590800" y="1676400"/>
            <a:ext cx="6096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flipV="1">
            <a:off x="2667000" y="2362200"/>
            <a:ext cx="5334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337729" y="1313095"/>
            <a:ext cx="558949" cy="2041149"/>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898255" y="1319801"/>
            <a:ext cx="1354908" cy="2032999"/>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253163" y="1315039"/>
            <a:ext cx="762000" cy="2032999"/>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253163" y="2771775"/>
            <a:ext cx="762000" cy="576263"/>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5" grpId="0" animBg="1"/>
      <p:bldP spid="25" grpId="1" animBg="1"/>
      <p:bldP spid="27" grpId="0" animBg="1"/>
      <p:bldP spid="27" grpId="1" animBg="1"/>
      <p:bldP spid="28" grpId="0" animBg="1"/>
      <p:bldP spid="28" grpId="1" animBg="1"/>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 name="TextBox 53"/>
          <p:cNvSpPr txBox="1">
            <a:spLocks noChangeArrowheads="1"/>
          </p:cNvSpPr>
          <p:nvPr/>
        </p:nvSpPr>
        <p:spPr bwMode="auto">
          <a:xfrm>
            <a:off x="228600" y="3810000"/>
            <a:ext cx="2667000" cy="200025"/>
          </a:xfrm>
          <a:prstGeom prst="rect">
            <a:avLst/>
          </a:prstGeom>
          <a:noFill/>
          <a:ln w="9525">
            <a:noFill/>
            <a:miter lim="800000"/>
            <a:headEnd/>
            <a:tailEnd/>
          </a:ln>
        </p:spPr>
        <p:txBody>
          <a:bodyPr>
            <a:spAutoFit/>
          </a:bodyPr>
          <a:lstStyle/>
          <a:p>
            <a:r>
              <a:rPr lang="en-US" sz="700" dirty="0">
                <a:solidFill>
                  <a:srgbClr val="494834"/>
                </a:solidFill>
              </a:rPr>
              <a:t>Scene: </a:t>
            </a:r>
            <a:r>
              <a:rPr lang="en-US" sz="700" dirty="0" smtClean="0">
                <a:solidFill>
                  <a:srgbClr val="494834"/>
                </a:solidFill>
              </a:rPr>
              <a:t>Assassin’s Creed, </a:t>
            </a:r>
            <a:r>
              <a:rPr lang="en-US" sz="700" dirty="0">
                <a:solidFill>
                  <a:srgbClr val="494834"/>
                </a:solidFill>
              </a:rPr>
              <a:t>courtesy of </a:t>
            </a:r>
            <a:r>
              <a:rPr lang="en-US" sz="700" dirty="0" err="1" smtClean="0">
                <a:solidFill>
                  <a:srgbClr val="494834"/>
                </a:solidFill>
              </a:rPr>
              <a:t>Ubisoft</a:t>
            </a:r>
            <a:endParaRPr lang="en-US" sz="700" dirty="0">
              <a:solidFill>
                <a:srgbClr val="494834"/>
              </a:solidFill>
            </a:endParaRPr>
          </a:p>
        </p:txBody>
      </p:sp>
      <p:graphicFrame>
        <p:nvGraphicFramePr>
          <p:cNvPr id="12" name="Table 11"/>
          <p:cNvGraphicFramePr>
            <a:graphicFrameLocks noGrp="1"/>
          </p:cNvGraphicFramePr>
          <p:nvPr/>
        </p:nvGraphicFramePr>
        <p:xfrm>
          <a:off x="3124200" y="838200"/>
          <a:ext cx="3886200" cy="2513775"/>
        </p:xfrm>
        <a:graphic>
          <a:graphicData uri="http://schemas.openxmlformats.org/drawingml/2006/table">
            <a:tbl>
              <a:tblPr firstRow="1" bandRow="1">
                <a:tableStyleId>{5C22544A-7EE6-4342-B048-85BDC9FD1C3A}</a:tableStyleId>
              </a:tblPr>
              <a:tblGrid>
                <a:gridCol w="1212753"/>
                <a:gridCol w="565951"/>
                <a:gridCol w="431096"/>
                <a:gridCol w="458257"/>
                <a:gridCol w="456143"/>
                <a:gridCol w="762000"/>
              </a:tblGrid>
              <a:tr h="152400">
                <a:tc rowSpan="2">
                  <a:txBody>
                    <a:bodyPr/>
                    <a:lstStyle/>
                    <a:p>
                      <a:pPr algn="l"/>
                      <a:endParaRPr lang="en-US" sz="1100" dirty="0">
                        <a:solidFill>
                          <a:srgbClr val="000000"/>
                        </a:solidFill>
                      </a:endParaRPr>
                    </a:p>
                  </a:txBody>
                  <a:tcPr marL="72000" marR="0" marT="468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rowSpan="2">
                  <a:txBody>
                    <a:bodyPr/>
                    <a:lstStyle/>
                    <a:p>
                      <a:pPr algn="ctr"/>
                      <a:r>
                        <a:rPr lang="en-US" sz="1100" b="0" dirty="0" err="1" smtClean="0">
                          <a:solidFill>
                            <a:srgbClr val="000000"/>
                          </a:solidFill>
                        </a:rPr>
                        <a:t>Bbox</a:t>
                      </a:r>
                      <a:endParaRPr lang="en-US" sz="1100" b="0" dirty="0" smtClean="0">
                        <a:solidFill>
                          <a:srgbClr val="000000"/>
                        </a:solidFill>
                      </a:endParaRPr>
                    </a:p>
                    <a:p>
                      <a:pPr algn="ctr"/>
                      <a:r>
                        <a:rPr lang="en-US" sz="1100" b="0" dirty="0" smtClean="0">
                          <a:solidFill>
                            <a:srgbClr val="000000"/>
                          </a:solidFill>
                        </a:rPr>
                        <a:t>scan</a:t>
                      </a:r>
                      <a:endParaRPr lang="en-US" sz="1100" b="0" dirty="0">
                        <a:solidFill>
                          <a:srgbClr val="000000"/>
                        </a:solidFill>
                      </a:endParaRPr>
                    </a:p>
                  </a:txBody>
                  <a:tcPr marL="0" marR="0" marT="720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gridSpan="3">
                  <a:txBody>
                    <a:bodyPr/>
                    <a:lstStyle/>
                    <a:p>
                      <a:pPr algn="ctr"/>
                      <a:r>
                        <a:rPr lang="en-US" sz="1100" b="0" dirty="0" smtClean="0">
                          <a:solidFill>
                            <a:srgbClr val="000000"/>
                          </a:solidFill>
                        </a:rPr>
                        <a:t>Pixar</a:t>
                      </a:r>
                      <a:endParaRPr lang="en-US" sz="1100" b="0" dirty="0">
                        <a:solidFill>
                          <a:srgbClr val="000000"/>
                        </a:solidFill>
                      </a:endParaRPr>
                    </a:p>
                  </a:txBody>
                  <a:tcPr marL="0" marR="0" marT="468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en-US"/>
                    </a:p>
                  </a:txBody>
                  <a:tcPr/>
                </a:tc>
                <a:tc hMerge="1">
                  <a:txBody>
                    <a:bodyPr/>
                    <a:lstStyle/>
                    <a:p>
                      <a:endParaRPr lang="en-US" dirty="0"/>
                    </a:p>
                  </a:txBody>
                  <a:tcPr/>
                </a:tc>
                <a:tc rowSpan="2">
                  <a:txBody>
                    <a:bodyPr/>
                    <a:lstStyle/>
                    <a:p>
                      <a:pPr algn="ctr"/>
                      <a:r>
                        <a:rPr lang="en-US" sz="1100" b="0" dirty="0" smtClean="0">
                          <a:solidFill>
                            <a:srgbClr val="000000"/>
                          </a:solidFill>
                        </a:rPr>
                        <a:t>Our</a:t>
                      </a:r>
                    </a:p>
                    <a:p>
                      <a:pPr algn="ctr"/>
                      <a:r>
                        <a:rPr lang="en-US" sz="1100" b="0" dirty="0" smtClean="0">
                          <a:solidFill>
                            <a:srgbClr val="000000"/>
                          </a:solidFill>
                        </a:rPr>
                        <a:t>method</a:t>
                      </a:r>
                      <a:endParaRPr lang="en-US" sz="1100" b="0" dirty="0">
                        <a:solidFill>
                          <a:srgbClr val="000000"/>
                        </a:solidFill>
                      </a:endParaRPr>
                    </a:p>
                  </a:txBody>
                  <a:tcPr marL="0" marR="0" marT="720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0">
                <a:tc vMerge="1">
                  <a:txBody>
                    <a:bodyPr/>
                    <a:lstStyle/>
                    <a:p>
                      <a:endParaRPr lang="en-US"/>
                    </a:p>
                  </a:txBody>
                  <a:tcPr/>
                </a:tc>
                <a:tc vMerge="1">
                  <a:txBody>
                    <a:bodyPr/>
                    <a:lstStyle/>
                    <a:p>
                      <a:endParaRPr lang="en-US"/>
                    </a:p>
                  </a:txBody>
                  <a:tcPr/>
                </a:tc>
                <a:tc>
                  <a:txBody>
                    <a:bodyPr/>
                    <a:lstStyle/>
                    <a:p>
                      <a:pPr algn="ctr"/>
                      <a:r>
                        <a:rPr lang="en-US" sz="1100" dirty="0" smtClean="0">
                          <a:solidFill>
                            <a:srgbClr val="000000"/>
                          </a:solidFill>
                        </a:rPr>
                        <a:t>4</a:t>
                      </a:r>
                      <a:endParaRPr lang="en-US" sz="1100" dirty="0">
                        <a:solidFill>
                          <a:srgbClr val="000000"/>
                        </a:solidFill>
                      </a:endParaRPr>
                    </a:p>
                  </a:txBody>
                  <a:tcPr marL="0" marR="0" marT="0">
                    <a:lnL w="12700" cap="flat" cmpd="sng" algn="ctr">
                      <a:solidFill>
                        <a:srgbClr val="B0AD8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100" dirty="0" smtClean="0">
                          <a:solidFill>
                            <a:srgbClr val="000000"/>
                          </a:solidFill>
                        </a:rPr>
                        <a:t>16</a:t>
                      </a:r>
                      <a:endParaRPr lang="en-US" sz="1100" dirty="0">
                        <a:solidFill>
                          <a:srgbClr val="000000"/>
                        </a:solidFill>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100" dirty="0" smtClean="0">
                          <a:solidFill>
                            <a:srgbClr val="000000"/>
                          </a:solidFill>
                        </a:rPr>
                        <a:t>64</a:t>
                      </a:r>
                      <a:endParaRPr lang="en-US" sz="1100" dirty="0">
                        <a:solidFill>
                          <a:srgbClr val="000000"/>
                        </a:solidFill>
                      </a:endParaRPr>
                    </a:p>
                  </a:txBody>
                  <a:tcPr marL="0" marR="0" marT="0">
                    <a:lnL w="12700" cap="flat" cmpd="sng" algn="ctr">
                      <a:no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vMerge="1">
                  <a:txBody>
                    <a:bodyPr/>
                    <a:lstStyle/>
                    <a:p>
                      <a:endParaRPr lang="en-US"/>
                    </a:p>
                  </a:txBody>
                  <a:tcPr/>
                </a:tc>
              </a:tr>
              <a:tr h="291465">
                <a:tc>
                  <a:txBody>
                    <a:bodyPr/>
                    <a:lstStyle/>
                    <a:p>
                      <a:pPr algn="l"/>
                      <a:r>
                        <a:rPr lang="en-US" sz="1100" dirty="0" smtClean="0">
                          <a:solidFill>
                            <a:srgbClr val="000000"/>
                          </a:solidFill>
                        </a:rPr>
                        <a:t>static</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motion</a:t>
                      </a: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10.8</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19.5</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22.4</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23.4</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motion</a:t>
                      </a:r>
                      <a:r>
                        <a:rPr lang="en-US" sz="1100" baseline="0" dirty="0" smtClean="0">
                          <a:solidFill>
                            <a:srgbClr val="000000"/>
                          </a:solidFill>
                        </a:rPr>
                        <a:t>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4.3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14.8</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21.2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defocus</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9.5</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15.1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19.0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21.1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defocus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4.3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9.5</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15.1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19.0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23.0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both</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4.5</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6.8</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7.2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10.1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14.1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both</a:t>
                      </a:r>
                      <a:r>
                        <a:rPr lang="en-US" sz="1100" baseline="0" dirty="0" smtClean="0">
                          <a:solidFill>
                            <a:srgbClr val="000000"/>
                          </a:solidFill>
                        </a:rPr>
                        <a:t>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3.9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6.7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6.9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Box 13"/>
          <p:cNvSpPr txBox="1"/>
          <p:nvPr/>
        </p:nvSpPr>
        <p:spPr>
          <a:xfrm>
            <a:off x="3124200" y="3429000"/>
            <a:ext cx="3886200" cy="261610"/>
          </a:xfrm>
          <a:prstGeom prst="rect">
            <a:avLst/>
          </a:prstGeom>
          <a:noFill/>
        </p:spPr>
        <p:txBody>
          <a:bodyPr wrap="square" rtlCol="0">
            <a:spAutoFit/>
          </a:bodyPr>
          <a:lstStyle/>
          <a:p>
            <a:pPr algn="ctr"/>
            <a:r>
              <a:rPr lang="en-US" sz="1100" dirty="0" smtClean="0">
                <a:solidFill>
                  <a:srgbClr val="000000"/>
                </a:solidFill>
              </a:rPr>
              <a:t>STE in %, scene Assassin</a:t>
            </a:r>
            <a:endParaRPr lang="en-US" sz="1100" dirty="0">
              <a:solidFill>
                <a:srgbClr val="000000"/>
              </a:solidFill>
            </a:endParaRPr>
          </a:p>
        </p:txBody>
      </p:sp>
      <p:sp>
        <p:nvSpPr>
          <p:cNvPr id="28" name="Rectangle 27"/>
          <p:cNvSpPr/>
          <p:nvPr/>
        </p:nvSpPr>
        <p:spPr>
          <a:xfrm>
            <a:off x="6253163" y="1315039"/>
            <a:ext cx="762000" cy="2032999"/>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671f-motion.jpg"/>
          <p:cNvPicPr>
            <a:picLocks noChangeAspect="1"/>
          </p:cNvPicPr>
          <p:nvPr/>
        </p:nvPicPr>
        <p:blipFill>
          <a:blip r:embed="rId3"/>
          <a:stretch>
            <a:fillRect/>
          </a:stretch>
        </p:blipFill>
        <p:spPr>
          <a:xfrm>
            <a:off x="304800" y="838199"/>
            <a:ext cx="2514600" cy="1414463"/>
          </a:xfrm>
          <a:prstGeom prst="rect">
            <a:avLst/>
          </a:prstGeom>
          <a:effectLst>
            <a:outerShdw blurRad="50800" dist="38100" dir="2700000" algn="tl" rotWithShape="0">
              <a:prstClr val="black">
                <a:alpha val="40000"/>
              </a:prstClr>
            </a:outerShdw>
          </a:effectLst>
        </p:spPr>
      </p:pic>
      <p:pic>
        <p:nvPicPr>
          <p:cNvPr id="17" name="Picture 16" descr="671f-dof-fixed.png"/>
          <p:cNvPicPr>
            <a:picLocks noChangeAspect="1"/>
          </p:cNvPicPr>
          <p:nvPr/>
        </p:nvPicPr>
        <p:blipFill>
          <a:blip r:embed="rId4"/>
          <a:stretch>
            <a:fillRect/>
          </a:stretch>
        </p:blipFill>
        <p:spPr>
          <a:xfrm>
            <a:off x="304800" y="2362200"/>
            <a:ext cx="2514600" cy="1414461"/>
          </a:xfrm>
          <a:prstGeom prst="rect">
            <a:avLst/>
          </a:prstGeom>
          <a:effectLst>
            <a:outerShdw blurRad="50800" dist="38100" dir="2700000" algn="tl" rotWithShape="0">
              <a:prstClr val="black">
                <a:alpha val="40000"/>
              </a:prstClr>
            </a:outerShdw>
          </a:effectLst>
        </p:spPr>
      </p:pic>
    </p:spTree>
  </p:cSld>
  <p:clrMapOvr>
    <a:masterClrMapping/>
  </p:clrMapOvr>
  <p:transition spd="med"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Results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graphicFrame>
        <p:nvGraphicFramePr>
          <p:cNvPr id="12" name="Table 11"/>
          <p:cNvGraphicFramePr>
            <a:graphicFrameLocks noGrp="1"/>
          </p:cNvGraphicFramePr>
          <p:nvPr/>
        </p:nvGraphicFramePr>
        <p:xfrm>
          <a:off x="3124200" y="838200"/>
          <a:ext cx="3886200" cy="2513775"/>
        </p:xfrm>
        <a:graphic>
          <a:graphicData uri="http://schemas.openxmlformats.org/drawingml/2006/table">
            <a:tbl>
              <a:tblPr firstRow="1" bandRow="1">
                <a:tableStyleId>{5C22544A-7EE6-4342-B048-85BDC9FD1C3A}</a:tableStyleId>
              </a:tblPr>
              <a:tblGrid>
                <a:gridCol w="1212753"/>
                <a:gridCol w="565951"/>
                <a:gridCol w="431096"/>
                <a:gridCol w="458257"/>
                <a:gridCol w="456143"/>
                <a:gridCol w="762000"/>
              </a:tblGrid>
              <a:tr h="152400">
                <a:tc rowSpan="2">
                  <a:txBody>
                    <a:bodyPr/>
                    <a:lstStyle/>
                    <a:p>
                      <a:pPr algn="l"/>
                      <a:endParaRPr lang="en-US" sz="1100" dirty="0">
                        <a:solidFill>
                          <a:srgbClr val="000000"/>
                        </a:solidFill>
                      </a:endParaRPr>
                    </a:p>
                  </a:txBody>
                  <a:tcPr marL="72000" marR="0" marT="468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rowSpan="2">
                  <a:txBody>
                    <a:bodyPr/>
                    <a:lstStyle/>
                    <a:p>
                      <a:pPr algn="ctr"/>
                      <a:r>
                        <a:rPr lang="en-US" sz="1100" b="0" dirty="0" err="1" smtClean="0">
                          <a:solidFill>
                            <a:srgbClr val="000000"/>
                          </a:solidFill>
                        </a:rPr>
                        <a:t>Bbox</a:t>
                      </a:r>
                      <a:endParaRPr lang="en-US" sz="1100" b="0" dirty="0" smtClean="0">
                        <a:solidFill>
                          <a:srgbClr val="000000"/>
                        </a:solidFill>
                      </a:endParaRPr>
                    </a:p>
                    <a:p>
                      <a:pPr algn="ctr"/>
                      <a:r>
                        <a:rPr lang="en-US" sz="1100" b="0" dirty="0" smtClean="0">
                          <a:solidFill>
                            <a:srgbClr val="000000"/>
                          </a:solidFill>
                        </a:rPr>
                        <a:t>scan</a:t>
                      </a:r>
                      <a:endParaRPr lang="en-US" sz="1100" b="0" dirty="0">
                        <a:solidFill>
                          <a:srgbClr val="000000"/>
                        </a:solidFill>
                      </a:endParaRPr>
                    </a:p>
                  </a:txBody>
                  <a:tcPr marL="0" marR="0" marT="720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gridSpan="3">
                  <a:txBody>
                    <a:bodyPr/>
                    <a:lstStyle/>
                    <a:p>
                      <a:pPr algn="ctr"/>
                      <a:r>
                        <a:rPr lang="en-US" sz="1100" b="0" dirty="0" smtClean="0">
                          <a:solidFill>
                            <a:srgbClr val="000000"/>
                          </a:solidFill>
                        </a:rPr>
                        <a:t>Pixar</a:t>
                      </a:r>
                      <a:endParaRPr lang="en-US" sz="1100" b="0" dirty="0">
                        <a:solidFill>
                          <a:srgbClr val="000000"/>
                        </a:solidFill>
                      </a:endParaRPr>
                    </a:p>
                  </a:txBody>
                  <a:tcPr marL="0" marR="0" marT="468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en-US"/>
                    </a:p>
                  </a:txBody>
                  <a:tcPr/>
                </a:tc>
                <a:tc hMerge="1">
                  <a:txBody>
                    <a:bodyPr/>
                    <a:lstStyle/>
                    <a:p>
                      <a:endParaRPr lang="en-US" dirty="0"/>
                    </a:p>
                  </a:txBody>
                  <a:tcPr/>
                </a:tc>
                <a:tc rowSpan="2">
                  <a:txBody>
                    <a:bodyPr/>
                    <a:lstStyle/>
                    <a:p>
                      <a:pPr algn="ctr"/>
                      <a:r>
                        <a:rPr lang="en-US" sz="1100" b="0" dirty="0" smtClean="0">
                          <a:solidFill>
                            <a:srgbClr val="000000"/>
                          </a:solidFill>
                        </a:rPr>
                        <a:t>Our</a:t>
                      </a:r>
                    </a:p>
                    <a:p>
                      <a:pPr algn="ctr"/>
                      <a:r>
                        <a:rPr lang="en-US" sz="1100" b="0" dirty="0" smtClean="0">
                          <a:solidFill>
                            <a:srgbClr val="000000"/>
                          </a:solidFill>
                        </a:rPr>
                        <a:t>method</a:t>
                      </a:r>
                      <a:endParaRPr lang="en-US" sz="1100" b="0" dirty="0">
                        <a:solidFill>
                          <a:srgbClr val="000000"/>
                        </a:solidFill>
                      </a:endParaRPr>
                    </a:p>
                  </a:txBody>
                  <a:tcPr marL="0" marR="0" marT="7200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0">
                <a:tc vMerge="1">
                  <a:txBody>
                    <a:bodyPr/>
                    <a:lstStyle/>
                    <a:p>
                      <a:endParaRPr lang="en-US"/>
                    </a:p>
                  </a:txBody>
                  <a:tcPr/>
                </a:tc>
                <a:tc vMerge="1">
                  <a:txBody>
                    <a:bodyPr/>
                    <a:lstStyle/>
                    <a:p>
                      <a:endParaRPr lang="en-US"/>
                    </a:p>
                  </a:txBody>
                  <a:tcPr/>
                </a:tc>
                <a:tc>
                  <a:txBody>
                    <a:bodyPr/>
                    <a:lstStyle/>
                    <a:p>
                      <a:pPr algn="ctr"/>
                      <a:r>
                        <a:rPr lang="en-US" sz="1100" dirty="0" smtClean="0">
                          <a:solidFill>
                            <a:srgbClr val="000000"/>
                          </a:solidFill>
                        </a:rPr>
                        <a:t>4</a:t>
                      </a:r>
                      <a:endParaRPr lang="en-US" sz="1100" dirty="0">
                        <a:solidFill>
                          <a:srgbClr val="000000"/>
                        </a:solidFill>
                      </a:endParaRPr>
                    </a:p>
                  </a:txBody>
                  <a:tcPr marL="0" marR="0" marT="0">
                    <a:lnL w="12700" cap="flat" cmpd="sng" algn="ctr">
                      <a:solidFill>
                        <a:srgbClr val="B0AD8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100" dirty="0" smtClean="0">
                          <a:solidFill>
                            <a:srgbClr val="000000"/>
                          </a:solidFill>
                        </a:rPr>
                        <a:t>16</a:t>
                      </a:r>
                      <a:endParaRPr lang="en-US" sz="1100" dirty="0">
                        <a:solidFill>
                          <a:srgbClr val="000000"/>
                        </a:solidFill>
                      </a:endParaRPr>
                    </a:p>
                  </a:txBody>
                  <a:tcPr marL="0" marR="0" marT="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100" dirty="0" smtClean="0">
                          <a:solidFill>
                            <a:srgbClr val="000000"/>
                          </a:solidFill>
                        </a:rPr>
                        <a:t>64</a:t>
                      </a:r>
                      <a:endParaRPr lang="en-US" sz="1100" dirty="0">
                        <a:solidFill>
                          <a:srgbClr val="000000"/>
                        </a:solidFill>
                      </a:endParaRPr>
                    </a:p>
                  </a:txBody>
                  <a:tcPr marL="0" marR="0" marT="0">
                    <a:lnL w="12700" cap="flat" cmpd="sng" algn="ctr">
                      <a:no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vMerge="1">
                  <a:txBody>
                    <a:bodyPr/>
                    <a:lstStyle/>
                    <a:p>
                      <a:endParaRPr lang="en-US"/>
                    </a:p>
                  </a:txBody>
                  <a:tcPr/>
                </a:tc>
              </a:tr>
              <a:tr h="291465">
                <a:tc>
                  <a:txBody>
                    <a:bodyPr/>
                    <a:lstStyle/>
                    <a:p>
                      <a:pPr algn="l"/>
                      <a:r>
                        <a:rPr lang="en-US" sz="1100" dirty="0" smtClean="0">
                          <a:solidFill>
                            <a:srgbClr val="000000"/>
                          </a:solidFill>
                        </a:rPr>
                        <a:t>static</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8.59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8.60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8.59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8.60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8.59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motion</a:t>
                      </a: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0.50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2.97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6.43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8.02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8.63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motion</a:t>
                      </a:r>
                      <a:r>
                        <a:rPr lang="en-US" sz="1100" baseline="0" dirty="0" smtClean="0">
                          <a:solidFill>
                            <a:srgbClr val="000000"/>
                          </a:solidFill>
                        </a:rPr>
                        <a:t>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0.14</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1.27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4.70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7.40</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8.69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defocus</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0.19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0.59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1.53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3.13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8.57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defocus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0.05</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0.19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0.59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1.53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8.51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both</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0.12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0.25</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0.49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1.08</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4.51</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r h="291465">
                <a:tc>
                  <a:txBody>
                    <a:bodyPr/>
                    <a:lstStyle/>
                    <a:p>
                      <a:pPr algn="l"/>
                      <a:r>
                        <a:rPr lang="en-US" sz="1100" dirty="0" smtClean="0">
                          <a:solidFill>
                            <a:srgbClr val="000000"/>
                          </a:solidFill>
                        </a:rPr>
                        <a:t>both</a:t>
                      </a:r>
                      <a:r>
                        <a:rPr lang="en-US" sz="1100" baseline="0" dirty="0" smtClean="0">
                          <a:solidFill>
                            <a:srgbClr val="000000"/>
                          </a:solidFill>
                        </a:rPr>
                        <a:t> x 2</a:t>
                      </a:r>
                      <a:endParaRPr lang="en-US" sz="1100" dirty="0">
                        <a:solidFill>
                          <a:srgbClr val="000000"/>
                        </a:solidFill>
                      </a:endParaRPr>
                    </a:p>
                  </a:txBody>
                  <a:tcPr marL="7200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0.03</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0.07</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0.16</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0.39</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smtClean="0">
                          <a:solidFill>
                            <a:srgbClr val="000000"/>
                          </a:solidFill>
                        </a:rPr>
                        <a:t>2.42</a:t>
                      </a:r>
                      <a:endParaRPr lang="en-US" sz="1100" dirty="0">
                        <a:solidFill>
                          <a:srgbClr val="000000"/>
                        </a:solidFill>
                      </a:endParaRPr>
                    </a:p>
                  </a:txBody>
                  <a:tcPr marL="0" marR="0" marT="54000" marB="0">
                    <a:lnL w="12700" cap="flat" cmpd="sng" algn="ctr">
                      <a:solidFill>
                        <a:srgbClr val="B0AD8A"/>
                      </a:solidFill>
                      <a:prstDash val="solid"/>
                      <a:round/>
                      <a:headEnd type="none" w="med" len="med"/>
                      <a:tailEnd type="none" w="med" len="med"/>
                    </a:lnL>
                    <a:lnR w="12700" cap="flat" cmpd="sng" algn="ctr">
                      <a:solidFill>
                        <a:srgbClr val="B0AD8A"/>
                      </a:solidFill>
                      <a:prstDash val="solid"/>
                      <a:round/>
                      <a:headEnd type="none" w="med" len="med"/>
                      <a:tailEnd type="none" w="med" len="med"/>
                    </a:lnR>
                    <a:lnT w="12700" cap="flat" cmpd="sng" algn="ctr">
                      <a:solidFill>
                        <a:srgbClr val="B0AD8A"/>
                      </a:solidFill>
                      <a:prstDash val="solid"/>
                      <a:round/>
                      <a:headEnd type="none" w="med" len="med"/>
                      <a:tailEnd type="none" w="med" len="med"/>
                    </a:lnT>
                    <a:lnB w="12700" cap="flat" cmpd="sng" algn="ctr">
                      <a:solidFill>
                        <a:srgbClr val="B0AD8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Box 13"/>
          <p:cNvSpPr txBox="1"/>
          <p:nvPr/>
        </p:nvSpPr>
        <p:spPr>
          <a:xfrm>
            <a:off x="3124200" y="3429000"/>
            <a:ext cx="3886200" cy="261610"/>
          </a:xfrm>
          <a:prstGeom prst="rect">
            <a:avLst/>
          </a:prstGeom>
          <a:noFill/>
        </p:spPr>
        <p:txBody>
          <a:bodyPr wrap="square" rtlCol="0">
            <a:spAutoFit/>
          </a:bodyPr>
          <a:lstStyle/>
          <a:p>
            <a:pPr algn="ctr"/>
            <a:r>
              <a:rPr lang="en-US" sz="1100" dirty="0" smtClean="0">
                <a:solidFill>
                  <a:srgbClr val="000000"/>
                </a:solidFill>
              </a:rPr>
              <a:t>STE in %, scene Cars</a:t>
            </a:r>
            <a:endParaRPr lang="en-US" sz="1100" dirty="0">
              <a:solidFill>
                <a:srgbClr val="000000"/>
              </a:solidFill>
            </a:endParaRPr>
          </a:p>
        </p:txBody>
      </p:sp>
      <p:pic>
        <p:nvPicPr>
          <p:cNvPr id="9" name="Picture 8" descr="gayron2-dof.png"/>
          <p:cNvPicPr>
            <a:picLocks noChangeAspect="1"/>
          </p:cNvPicPr>
          <p:nvPr/>
        </p:nvPicPr>
        <p:blipFill>
          <a:blip r:embed="rId3"/>
          <a:stretch>
            <a:fillRect/>
          </a:stretch>
        </p:blipFill>
        <p:spPr>
          <a:xfrm>
            <a:off x="304800" y="2362199"/>
            <a:ext cx="2514600" cy="1414463"/>
          </a:xfrm>
          <a:prstGeom prst="rect">
            <a:avLst/>
          </a:prstGeom>
          <a:effectLst>
            <a:outerShdw blurRad="50800" dist="38100" dir="2700000" algn="tl" rotWithShape="0">
              <a:prstClr val="black">
                <a:alpha val="40000"/>
              </a:prstClr>
            </a:outerShdw>
          </a:effectLst>
        </p:spPr>
      </p:pic>
      <p:pic>
        <p:nvPicPr>
          <p:cNvPr id="10" name="Picture 9" descr="gayron2-motion.png"/>
          <p:cNvPicPr>
            <a:picLocks noChangeAspect="1"/>
          </p:cNvPicPr>
          <p:nvPr/>
        </p:nvPicPr>
        <p:blipFill>
          <a:blip r:embed="rId4"/>
          <a:stretch>
            <a:fillRect/>
          </a:stretch>
        </p:blipFill>
        <p:spPr>
          <a:xfrm>
            <a:off x="304800" y="838199"/>
            <a:ext cx="2514600" cy="1414463"/>
          </a:xfrm>
          <a:prstGeom prst="rect">
            <a:avLst/>
          </a:prstGeom>
          <a:effectLst>
            <a:outerShdw blurRad="50800" dist="38100" dir="2700000" algn="tl" rotWithShape="0">
              <a:prstClr val="black">
                <a:alpha val="40000"/>
              </a:prstClr>
            </a:outerShdw>
          </a:effectLst>
        </p:spPr>
      </p:pic>
      <p:sp>
        <p:nvSpPr>
          <p:cNvPr id="13" name="Rectangle 12"/>
          <p:cNvSpPr/>
          <p:nvPr/>
        </p:nvSpPr>
        <p:spPr>
          <a:xfrm>
            <a:off x="4337729" y="1603829"/>
            <a:ext cx="558949" cy="1750415"/>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898255" y="1603829"/>
            <a:ext cx="1358166" cy="1748971"/>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253163" y="1315039"/>
            <a:ext cx="762000" cy="2032999"/>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341042" y="1315038"/>
            <a:ext cx="2672500" cy="287519"/>
          </a:xfrm>
          <a:prstGeom prst="rect">
            <a:avLst/>
          </a:prstGeom>
          <a:solidFill>
            <a:srgbClr val="FF0000">
              <a:alpha val="20000"/>
            </a:srgbClr>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P spid="18" grpId="0" animBg="1"/>
      <p:bldP spid="20" grpId="0" animBg="1"/>
      <p:bldP spid="20"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Conclusions</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1" name="Rectangle 3"/>
          <p:cNvSpPr txBox="1">
            <a:spLocks noChangeArrowheads="1"/>
          </p:cNvSpPr>
          <p:nvPr/>
        </p:nvSpPr>
        <p:spPr bwMode="auto">
          <a:xfrm>
            <a:off x="279400" y="762000"/>
            <a:ext cx="6732588" cy="3043238"/>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marL="273050" indent="-273050">
              <a:lnSpc>
                <a:spcPct val="110000"/>
              </a:lnSpc>
              <a:spcBef>
                <a:spcPts val="200"/>
              </a:spcBef>
              <a:spcAft>
                <a:spcPts val="200"/>
              </a:spcAft>
              <a:buClr>
                <a:srgbClr val="0C569E"/>
              </a:buClr>
              <a:buSzPct val="110000"/>
              <a:buFont typeface="Wingdings" pitchFamily="2" charset="2"/>
              <a:buChar char="§"/>
              <a:defRPr/>
            </a:pPr>
            <a:r>
              <a:rPr lang="fi-FI" sz="2000" kern="0" smtClean="0">
                <a:solidFill>
                  <a:schemeClr val="bg1"/>
                </a:solidFill>
                <a:latin typeface="+mn-lt"/>
              </a:rPr>
              <a:t>Each </a:t>
            </a:r>
            <a:r>
              <a:rPr lang="fi-FI" sz="2000" kern="0" dirty="0" smtClean="0">
                <a:solidFill>
                  <a:schemeClr val="bg1"/>
                </a:solidFill>
                <a:latin typeface="+mn-lt"/>
              </a:rPr>
              <a:t>triangle processed once</a:t>
            </a:r>
          </a:p>
          <a:p>
            <a:pPr marL="273050" indent="-273050">
              <a:lnSpc>
                <a:spcPct val="110000"/>
              </a:lnSpc>
              <a:spcBef>
                <a:spcPts val="200"/>
              </a:spcBef>
              <a:spcAft>
                <a:spcPts val="200"/>
              </a:spcAft>
              <a:buClr>
                <a:srgbClr val="0C569E"/>
              </a:buClr>
              <a:buSzPct val="110000"/>
              <a:buFont typeface="Wingdings" pitchFamily="2" charset="2"/>
              <a:buChar char="§"/>
              <a:defRPr/>
            </a:pPr>
            <a:r>
              <a:rPr lang="fi-FI" sz="2000" kern="0" dirty="0" smtClean="0">
                <a:solidFill>
                  <a:schemeClr val="bg1"/>
                </a:solidFill>
                <a:latin typeface="+mn-lt"/>
              </a:rPr>
              <a:t>Arbitrary sampling patterns</a:t>
            </a:r>
          </a:p>
          <a:p>
            <a:pPr marL="273050" indent="-273050">
              <a:lnSpc>
                <a:spcPct val="110000"/>
              </a:lnSpc>
              <a:spcBef>
                <a:spcPts val="200"/>
              </a:spcBef>
              <a:spcAft>
                <a:spcPts val="200"/>
              </a:spcAft>
              <a:buClr>
                <a:srgbClr val="0C569E"/>
              </a:buClr>
              <a:buSzPct val="110000"/>
              <a:buFont typeface="Wingdings" pitchFamily="2" charset="2"/>
              <a:buChar char="§"/>
              <a:defRPr/>
            </a:pPr>
            <a:r>
              <a:rPr lang="fi-FI" sz="2000" kern="0" dirty="0" smtClean="0">
                <a:solidFill>
                  <a:schemeClr val="bg1"/>
                </a:solidFill>
                <a:latin typeface="+mn-lt"/>
              </a:rPr>
              <a:t>High STE</a:t>
            </a:r>
          </a:p>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endParaRPr lang="fi-FI" sz="2000" kern="0" dirty="0" smtClean="0">
              <a:solidFill>
                <a:schemeClr val="bg1"/>
              </a:solidFill>
              <a:latin typeface="+mn-lt"/>
            </a:endParaRPr>
          </a:p>
          <a:p>
            <a:pPr marL="273050" marR="0" lvl="0" indent="-273050" algn="l" defTabSz="914400" rtl="0" eaLnBrk="1" fontAlgn="base" latinLnBrk="0" hangingPunct="1">
              <a:lnSpc>
                <a:spcPct val="110000"/>
              </a:lnSpc>
              <a:spcBef>
                <a:spcPts val="200"/>
              </a:spcBef>
              <a:spcAft>
                <a:spcPts val="200"/>
              </a:spcAft>
              <a:buClr>
                <a:srgbClr val="0C569E"/>
              </a:buClr>
              <a:buSzPct val="110000"/>
              <a:buFont typeface="Wingdings" pitchFamily="2" charset="2"/>
              <a:buChar char="§"/>
              <a:tabLst/>
              <a:defRPr/>
            </a:pPr>
            <a:r>
              <a:rPr lang="fi-FI" sz="2000" kern="0" dirty="0" smtClean="0">
                <a:solidFill>
                  <a:schemeClr val="bg1"/>
                </a:solidFill>
                <a:latin typeface="+mn-lt"/>
              </a:rPr>
              <a:t>Future work</a:t>
            </a:r>
          </a:p>
          <a:p>
            <a:pPr marL="638175" lvl="1" indent="-273050">
              <a:lnSpc>
                <a:spcPct val="110000"/>
              </a:lnSpc>
              <a:spcBef>
                <a:spcPts val="200"/>
              </a:spcBef>
              <a:spcAft>
                <a:spcPts val="200"/>
              </a:spcAft>
              <a:buClr>
                <a:srgbClr val="0C569E"/>
              </a:buClr>
              <a:buSzPct val="110000"/>
              <a:buFont typeface="Wingdings" pitchFamily="2" charset="2"/>
              <a:buChar char="§"/>
            </a:pPr>
            <a:r>
              <a:rPr lang="fi-FI" sz="1800" kern="0" dirty="0" smtClean="0">
                <a:solidFill>
                  <a:schemeClr val="bg1"/>
                </a:solidFill>
                <a:latin typeface="+mn-lt"/>
              </a:rPr>
              <a:t>Combined motion + defocus case</a:t>
            </a:r>
            <a:endParaRPr lang="fi-FI" sz="1800" kern="0" dirty="0">
              <a:solidFill>
                <a:schemeClr val="bg1"/>
              </a:solidFill>
              <a:latin typeface="+mn-lt"/>
            </a:endParaRPr>
          </a:p>
        </p:txBody>
      </p:sp>
    </p:spTree>
  </p:cSld>
  <p:clrMapOvr>
    <a:masterClrMapping/>
  </p:clrMapOvr>
  <p:transition spd="med"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1219200"/>
            <a:ext cx="7315200" cy="520142"/>
          </a:xfrm>
          <a:prstGeom prst="rect">
            <a:avLst/>
          </a:prstGeom>
          <a:noFill/>
          <a:ln>
            <a:noFill/>
          </a:ln>
          <a:extLst/>
        </p:spPr>
        <p:txBody>
          <a:bodyPr wrap="square"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900" dirty="0" smtClean="0">
                <a:solidFill>
                  <a:schemeClr val="bg2"/>
                </a:solidFill>
                <a:effectLst>
                  <a:outerShdw blurRad="50800" dist="38100" dir="2700000" algn="tl" rotWithShape="0">
                    <a:schemeClr val="accent4">
                      <a:alpha val="43000"/>
                    </a:schemeClr>
                  </a:outerShdw>
                </a:effectLst>
                <a:latin typeface="Arial Bold" charset="0"/>
              </a:rPr>
              <a:t>Thank You</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pic>
        <p:nvPicPr>
          <p:cNvPr id="5124" name="Picture 4" descr="nvidia-logo.png"/>
          <p:cNvPicPr>
            <a:picLocks noChangeAspect="1"/>
          </p:cNvPicPr>
          <p:nvPr/>
        </p:nvPicPr>
        <p:blipFill>
          <a:blip r:embed="rId3"/>
          <a:srcRect/>
          <a:stretch>
            <a:fillRect/>
          </a:stretch>
        </p:blipFill>
        <p:spPr bwMode="auto">
          <a:xfrm>
            <a:off x="6096000" y="3124200"/>
            <a:ext cx="11430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work\lfreproj\fastforward\sanmiguel_cam20-butterfly_gt128.png"/>
          <p:cNvPicPr>
            <a:picLocks noChangeAspect="1" noChangeArrowheads="1"/>
          </p:cNvPicPr>
          <p:nvPr/>
        </p:nvPicPr>
        <p:blipFill>
          <a:blip r:embed="rId3"/>
          <a:srcRect/>
          <a:stretch>
            <a:fillRect/>
          </a:stretch>
        </p:blipFill>
        <p:spPr bwMode="auto">
          <a:xfrm>
            <a:off x="0" y="0"/>
            <a:ext cx="7315200" cy="4129088"/>
          </a:xfrm>
          <a:prstGeom prst="rect">
            <a:avLst/>
          </a:prstGeom>
          <a:noFill/>
          <a:ln w="9525">
            <a:noFill/>
            <a:miter lim="800000"/>
            <a:headEnd/>
            <a:tailEnd/>
          </a:ln>
        </p:spPr>
      </p:pic>
      <p:sp>
        <p:nvSpPr>
          <p:cNvPr id="5" name="Rectangle 4"/>
          <p:cNvSpPr/>
          <p:nvPr/>
        </p:nvSpPr>
        <p:spPr>
          <a:xfrm flipV="1">
            <a:off x="1676400" y="2743200"/>
            <a:ext cx="46038" cy="46038"/>
          </a:xfrm>
          <a:prstGeom prst="rect">
            <a:avLst/>
          </a:prstGeom>
          <a:solidFill>
            <a:srgbClr val="FF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rot="5400000" flipH="1" flipV="1">
            <a:off x="1295400" y="1828800"/>
            <a:ext cx="1295400" cy="533400"/>
          </a:xfrm>
          <a:prstGeom prst="line">
            <a:avLst/>
          </a:prstGeom>
          <a:ln w="9525">
            <a:solidFill>
              <a:srgbClr val="EAEAEA"/>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1722438" y="2362200"/>
            <a:ext cx="1401762" cy="427038"/>
          </a:xfrm>
          <a:prstGeom prst="line">
            <a:avLst/>
          </a:prstGeom>
          <a:ln w="9525">
            <a:solidFill>
              <a:srgbClr val="EAEAEA"/>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209800" y="1447800"/>
            <a:ext cx="914400" cy="914400"/>
          </a:xfrm>
          <a:prstGeom prst="rect">
            <a:avLst/>
          </a:prstGeom>
          <a:solidFill>
            <a:srgbClr val="000000"/>
          </a:solidFill>
          <a:ln w="9525">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2286000" y="1524000"/>
            <a:ext cx="76200" cy="76200"/>
          </a:xfrm>
          <a:prstGeom prst="ellipse">
            <a:avLst/>
          </a:prstGeom>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2590800" y="1600200"/>
            <a:ext cx="76200" cy="76200"/>
          </a:xfrm>
          <a:prstGeom prst="ellipse">
            <a:avLst/>
          </a:prstGeom>
          <a:solidFill>
            <a:schemeClr val="bg2">
              <a:lumMod val="75000"/>
              <a:lumOff val="2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2514600" y="1905000"/>
            <a:ext cx="76200" cy="76200"/>
          </a:xfrm>
          <a:prstGeom prst="ellipse">
            <a:avLst/>
          </a:prstGeom>
          <a:solidFill>
            <a:srgbClr val="DDDDDD"/>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p:cNvSpPr/>
          <p:nvPr/>
        </p:nvSpPr>
        <p:spPr>
          <a:xfrm>
            <a:off x="2286000" y="1981200"/>
            <a:ext cx="76200" cy="76200"/>
          </a:xfrm>
          <a:prstGeom prst="ellipse">
            <a:avLst/>
          </a:prstGeom>
          <a:solidFill>
            <a:srgbClr val="FFC000"/>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p:cNvSpPr/>
          <p:nvPr/>
        </p:nvSpPr>
        <p:spPr>
          <a:xfrm>
            <a:off x="2667000" y="2133600"/>
            <a:ext cx="76200" cy="76200"/>
          </a:xfrm>
          <a:prstGeom prst="ellipse">
            <a:avLst/>
          </a:prstGeom>
          <a:solidFill>
            <a:schemeClr val="bg2">
              <a:lumMod val="75000"/>
              <a:lumOff val="25000"/>
            </a:schemeClr>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2743200" y="1752600"/>
            <a:ext cx="76200" cy="76200"/>
          </a:xfrm>
          <a:prstGeom prst="ellipse">
            <a:avLst/>
          </a:prstGeom>
          <a:solidFill>
            <a:srgbClr val="FFC000"/>
          </a:solidFill>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2971800" y="1524000"/>
            <a:ext cx="76200" cy="76200"/>
          </a:xfrm>
          <a:prstGeom prst="ellipse">
            <a:avLst/>
          </a:prstGeom>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p:cNvSpPr/>
          <p:nvPr/>
        </p:nvSpPr>
        <p:spPr>
          <a:xfrm>
            <a:off x="2895600" y="2057400"/>
            <a:ext cx="76200" cy="76200"/>
          </a:xfrm>
          <a:prstGeom prst="ellipse">
            <a:avLst/>
          </a:prstGeom>
          <a:ln>
            <a:solidFill>
              <a:srgbClr val="EAEAE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55" name="TextBox 18"/>
          <p:cNvSpPr txBox="1">
            <a:spLocks noChangeArrowheads="1"/>
          </p:cNvSpPr>
          <p:nvPr/>
        </p:nvSpPr>
        <p:spPr bwMode="auto">
          <a:xfrm>
            <a:off x="3200400" y="1676400"/>
            <a:ext cx="1143000" cy="400050"/>
          </a:xfrm>
          <a:prstGeom prst="rect">
            <a:avLst/>
          </a:prstGeom>
          <a:solidFill>
            <a:srgbClr val="000000">
              <a:alpha val="59999"/>
            </a:srgbClr>
          </a:solidFill>
          <a:ln w="9525">
            <a:noFill/>
            <a:miter lim="800000"/>
            <a:headEnd/>
            <a:tailEnd/>
          </a:ln>
        </p:spPr>
        <p:txBody>
          <a:bodyPr>
            <a:spAutoFit/>
          </a:bodyPr>
          <a:lstStyle/>
          <a:p>
            <a:endParaRPr lang="en-US" sz="2000">
              <a:solidFill>
                <a:srgbClr val="FFFFFF"/>
              </a:solidFill>
              <a:latin typeface="Times New Roman" pitchFamily="18" charset="0"/>
              <a:cs typeface="Times New Roman" pitchFamily="18" charset="0"/>
            </a:endParaRPr>
          </a:p>
        </p:txBody>
      </p:sp>
      <p:sp>
        <p:nvSpPr>
          <p:cNvPr id="10256" name="TextBox 19"/>
          <p:cNvSpPr txBox="1">
            <a:spLocks noChangeArrowheads="1"/>
          </p:cNvSpPr>
          <p:nvPr/>
        </p:nvSpPr>
        <p:spPr bwMode="auto">
          <a:xfrm>
            <a:off x="3219450" y="1638300"/>
            <a:ext cx="1352550" cy="400050"/>
          </a:xfrm>
          <a:prstGeom prst="rect">
            <a:avLst/>
          </a:prstGeom>
          <a:noFill/>
          <a:ln w="9525">
            <a:noFill/>
            <a:miter lim="800000"/>
            <a:headEnd/>
            <a:tailEnd/>
          </a:ln>
        </p:spPr>
        <p:txBody>
          <a:bodyPr>
            <a:spAutoFit/>
          </a:bodyPr>
          <a:lstStyle/>
          <a:p>
            <a:r>
              <a:rPr lang="fi-FI" sz="2000">
                <a:solidFill>
                  <a:srgbClr val="FFFFFF"/>
                </a:solidFill>
                <a:latin typeface="Times New Roman" pitchFamily="18" charset="0"/>
                <a:cs typeface="Times New Roman" pitchFamily="18" charset="0"/>
              </a:rPr>
              <a:t>(</a:t>
            </a:r>
            <a:r>
              <a:rPr lang="fi-FI" sz="2000" i="1">
                <a:solidFill>
                  <a:srgbClr val="FFFFFF"/>
                </a:solidFill>
                <a:latin typeface="Times New Roman" pitchFamily="18" charset="0"/>
                <a:cs typeface="Times New Roman" pitchFamily="18" charset="0"/>
              </a:rPr>
              <a:t>x,y,</a:t>
            </a:r>
            <a:r>
              <a:rPr lang="fi-FI" sz="2000" i="1">
                <a:solidFill>
                  <a:srgbClr val="FFFF00"/>
                </a:solidFill>
                <a:latin typeface="Times New Roman" pitchFamily="18" charset="0"/>
                <a:cs typeface="Times New Roman" pitchFamily="18" charset="0"/>
              </a:rPr>
              <a:t>u,v,t</a:t>
            </a:r>
            <a:r>
              <a:rPr lang="fi-FI" sz="2000">
                <a:solidFill>
                  <a:srgbClr val="FFFFFF"/>
                </a:solidFill>
                <a:latin typeface="Times New Roman" pitchFamily="18" charset="0"/>
                <a:cs typeface="Times New Roman" pitchFamily="18" charset="0"/>
              </a:rPr>
              <a:t>)</a:t>
            </a:r>
            <a:endParaRPr lang="en-US" sz="2000">
              <a:solidFill>
                <a:srgbClr val="FFFFFF"/>
              </a:solidFill>
              <a:latin typeface="Times New Roman" pitchFamily="18" charset="0"/>
              <a:cs typeface="Times New Roman" pitchFamily="18" charset="0"/>
            </a:endParaRPr>
          </a:p>
        </p:txBody>
      </p:sp>
    </p:spTree>
  </p:cSld>
  <p:clrMapOvr>
    <a:masterClrMapping/>
  </p:clrMapOvr>
  <p:transition spd="med"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Motion Blur</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4.19753E-6 L 0.54471 -0.0027 " pathEditMode="fixed" rAng="0" ptsTypes="AA">
                                      <p:cBhvr>
                                        <p:cTn id="6" dur="2000" fill="hold"/>
                                        <p:tgtEl>
                                          <p:spTgt spid="34"/>
                                        </p:tgtEl>
                                        <p:attrNameLst>
                                          <p:attrName>ppt_x</p:attrName>
                                          <p:attrName>ppt_y</p:attrName>
                                        </p:attrNameLst>
                                      </p:cBhvr>
                                      <p:rCtr x="272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i-FI" b="1" dirty="0" smtClean="0">
                <a:solidFill>
                  <a:schemeClr val="bg2"/>
                </a:solidFill>
                <a:effectLst>
                  <a:outerShdw blurRad="50800" dist="38100" dir="2700000" algn="tl" rotWithShape="0">
                    <a:schemeClr val="accent4">
                      <a:alpha val="43000"/>
                    </a:schemeClr>
                  </a:outerShdw>
                </a:effectLst>
                <a:latin typeface="Arial Bold" charset="0"/>
              </a:rPr>
              <a:t>Motion Blur</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Freeform 33"/>
          <p:cNvSpPr/>
          <p:nvPr/>
        </p:nvSpPr>
        <p:spPr>
          <a:xfrm>
            <a:off x="1050925" y="1836738"/>
            <a:ext cx="1022350" cy="12112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Freeform 4"/>
          <p:cNvSpPr/>
          <p:nvPr/>
        </p:nvSpPr>
        <p:spPr>
          <a:xfrm>
            <a:off x="5029200" y="1828800"/>
            <a:ext cx="1020763" cy="1211263"/>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Lst>
            <a:ahLst/>
            <a:cxnLst>
              <a:cxn ang="0">
                <a:pos x="connsiteX0" y="connsiteY0"/>
              </a:cxn>
              <a:cxn ang="0">
                <a:pos x="connsiteX1" y="connsiteY1"/>
              </a:cxn>
              <a:cxn ang="0">
                <a:pos x="connsiteX2" y="connsiteY2"/>
              </a:cxn>
              <a:cxn ang="0">
                <a:pos x="connsiteX3" y="connsiteY3"/>
              </a:cxn>
            </a:cxnLst>
            <a:rect l="l" t="t" r="r" b="b"/>
            <a:pathLst>
              <a:path w="1021080" h="1211580">
                <a:moveTo>
                  <a:pt x="0" y="1211580"/>
                </a:moveTo>
                <a:lnTo>
                  <a:pt x="563880" y="0"/>
                </a:lnTo>
                <a:lnTo>
                  <a:pt x="1021080" y="1028700"/>
                </a:lnTo>
                <a:lnTo>
                  <a:pt x="0" y="1211580"/>
                </a:lnTo>
                <a:close/>
              </a:path>
            </a:pathLst>
          </a:custGeom>
          <a:gradFill>
            <a:gsLst>
              <a:gs pos="0">
                <a:schemeClr val="accent1">
                  <a:tint val="100000"/>
                  <a:shade val="100000"/>
                  <a:satMod val="130000"/>
                  <a:alpha val="42000"/>
                </a:schemeClr>
              </a:gs>
              <a:gs pos="100000">
                <a:schemeClr val="accent1">
                  <a:tint val="50000"/>
                  <a:shade val="100000"/>
                  <a:satMod val="350000"/>
                  <a:alpha val="49000"/>
                </a:schemeClr>
              </a:gs>
            </a:gsLst>
          </a:gra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4" name="Rectangle 5"/>
          <p:cNvSpPr>
            <a:spLocks noChangeArrowheads="1"/>
          </p:cNvSpPr>
          <p:nvPr/>
        </p:nvSpPr>
        <p:spPr bwMode="auto">
          <a:xfrm>
            <a:off x="12954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0</a:t>
            </a:r>
            <a:endParaRPr lang="en-US"/>
          </a:p>
        </p:txBody>
      </p:sp>
      <p:sp>
        <p:nvSpPr>
          <p:cNvPr id="12295" name="Rectangle 6"/>
          <p:cNvSpPr>
            <a:spLocks noChangeArrowheads="1"/>
          </p:cNvSpPr>
          <p:nvPr/>
        </p:nvSpPr>
        <p:spPr bwMode="auto">
          <a:xfrm>
            <a:off x="5257800" y="2438400"/>
            <a:ext cx="631825" cy="461963"/>
          </a:xfrm>
          <a:prstGeom prst="rect">
            <a:avLst/>
          </a:prstGeom>
          <a:noFill/>
          <a:ln w="9525">
            <a:noFill/>
            <a:miter lim="800000"/>
            <a:headEnd/>
            <a:tailEnd/>
          </a:ln>
        </p:spPr>
        <p:txBody>
          <a:bodyPr wrap="none">
            <a:spAutoFit/>
          </a:bodyPr>
          <a:lstStyle/>
          <a:p>
            <a:r>
              <a:rPr lang="fi-FI" i="1">
                <a:solidFill>
                  <a:srgbClr val="000000"/>
                </a:solidFill>
                <a:latin typeface="Times New Roman" pitchFamily="18" charset="0"/>
                <a:cs typeface="Times New Roman" pitchFamily="18" charset="0"/>
              </a:rPr>
              <a:t>t=</a:t>
            </a:r>
            <a:r>
              <a:rPr lang="fi-FI">
                <a:solidFill>
                  <a:srgbClr val="000000"/>
                </a:solidFill>
                <a:latin typeface="Times New Roman" pitchFamily="18" charset="0"/>
                <a:cs typeface="Times New Roman" pitchFamily="18" charset="0"/>
              </a:rPr>
              <a:t>1</a:t>
            </a:r>
            <a:endParaRPr lang="en-US"/>
          </a:p>
        </p:txBody>
      </p:sp>
      <p:sp>
        <p:nvSpPr>
          <p:cNvPr id="8" name="Oval 7"/>
          <p:cNvSpPr/>
          <p:nvPr/>
        </p:nvSpPr>
        <p:spPr>
          <a:xfrm>
            <a:off x="1573213" y="1798638"/>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33588" y="282892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011238" y="30099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561013" y="1789113"/>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6019800" y="2819400"/>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999038" y="3000375"/>
            <a:ext cx="76200" cy="76200"/>
          </a:xfrm>
          <a:prstGeom prst="ellips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81000" y="1447800"/>
            <a:ext cx="6553200" cy="2286000"/>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Freeform 35"/>
          <p:cNvSpPr/>
          <p:nvPr/>
        </p:nvSpPr>
        <p:spPr>
          <a:xfrm>
            <a:off x="1044575" y="1828800"/>
            <a:ext cx="4997450" cy="1235075"/>
          </a:xfrm>
          <a:custGeom>
            <a:avLst/>
            <a:gdLst>
              <a:gd name="connsiteX0" fmla="*/ 0 w 4998720"/>
              <a:gd name="connsiteY0" fmla="*/ 1234440 h 1234440"/>
              <a:gd name="connsiteX1" fmla="*/ 571500 w 4998720"/>
              <a:gd name="connsiteY1" fmla="*/ 15240 h 1234440"/>
              <a:gd name="connsiteX2" fmla="*/ 4556760 w 4998720"/>
              <a:gd name="connsiteY2" fmla="*/ 0 h 1234440"/>
              <a:gd name="connsiteX3" fmla="*/ 4998720 w 4998720"/>
              <a:gd name="connsiteY3" fmla="*/ 1028700 h 1234440"/>
              <a:gd name="connsiteX4" fmla="*/ 3977640 w 4998720"/>
              <a:gd name="connsiteY4" fmla="*/ 1226820 h 1234440"/>
              <a:gd name="connsiteX5" fmla="*/ 0 w 4998720"/>
              <a:gd name="connsiteY5" fmla="*/ 123444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8720" h="1234440">
                <a:moveTo>
                  <a:pt x="0" y="1234440"/>
                </a:moveTo>
                <a:lnTo>
                  <a:pt x="571500" y="15240"/>
                </a:lnTo>
                <a:lnTo>
                  <a:pt x="4556760" y="0"/>
                </a:lnTo>
                <a:lnTo>
                  <a:pt x="4998720" y="1028700"/>
                </a:lnTo>
                <a:lnTo>
                  <a:pt x="3977640" y="1226820"/>
                </a:lnTo>
                <a:lnTo>
                  <a:pt x="0" y="1234440"/>
                </a:lnTo>
                <a:close/>
              </a:path>
            </a:pathLst>
          </a:custGeom>
          <a:gradFill>
            <a:gsLst>
              <a:gs pos="0">
                <a:schemeClr val="accent1">
                  <a:tint val="100000"/>
                  <a:shade val="100000"/>
                  <a:satMod val="130000"/>
                  <a:alpha val="36000"/>
                </a:schemeClr>
              </a:gs>
              <a:gs pos="100000">
                <a:schemeClr val="accent1">
                  <a:tint val="50000"/>
                  <a:shade val="100000"/>
                  <a:satMod val="350000"/>
                  <a:alpha val="38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 Box 10"/>
          <p:cNvSpPr txBox="1">
            <a:spLocks noChangeArrowheads="1"/>
          </p:cNvSpPr>
          <p:nvPr/>
        </p:nvSpPr>
        <p:spPr bwMode="auto">
          <a:xfrm>
            <a:off x="295275" y="152400"/>
            <a:ext cx="6345238" cy="442913"/>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dirty="0" smtClean="0">
                <a:solidFill>
                  <a:schemeClr val="bg2"/>
                </a:solidFill>
                <a:effectLst>
                  <a:outerShdw blurRad="50800" dist="38100" dir="2700000" algn="tl" rotWithShape="0">
                    <a:schemeClr val="accent4">
                      <a:alpha val="43000"/>
                    </a:schemeClr>
                  </a:outerShdw>
                </a:effectLst>
                <a:latin typeface="Arial Bold" charset="0"/>
              </a:rPr>
              <a:t>Motion Blur</a:t>
            </a:r>
            <a:endParaRPr lang="en-US"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7" name="Freeform 36"/>
          <p:cNvSpPr/>
          <p:nvPr/>
        </p:nvSpPr>
        <p:spPr>
          <a:xfrm rot="1541582">
            <a:off x="1235075" y="1624013"/>
            <a:ext cx="839788" cy="16684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 name="connsiteX0" fmla="*/ 0 w 1021080"/>
              <a:gd name="connsiteY0" fmla="*/ 1219200 h 1219200"/>
              <a:gd name="connsiteX1" fmla="*/ 575256 w 1021080"/>
              <a:gd name="connsiteY1" fmla="*/ 0 h 1219200"/>
              <a:gd name="connsiteX2" fmla="*/ 1021080 w 1021080"/>
              <a:gd name="connsiteY2" fmla="*/ 1036320 h 1219200"/>
              <a:gd name="connsiteX3" fmla="*/ 0 w 1021080"/>
              <a:gd name="connsiteY3" fmla="*/ 1219200 h 1219200"/>
              <a:gd name="connsiteX0" fmla="*/ 0 w 1021080"/>
              <a:gd name="connsiteY0" fmla="*/ 1295400 h 1295400"/>
              <a:gd name="connsiteX1" fmla="*/ 503349 w 1021080"/>
              <a:gd name="connsiteY1" fmla="*/ 0 h 1295400"/>
              <a:gd name="connsiteX2" fmla="*/ 1021080 w 1021080"/>
              <a:gd name="connsiteY2" fmla="*/ 1112520 h 1295400"/>
              <a:gd name="connsiteX3" fmla="*/ 0 w 1021080"/>
              <a:gd name="connsiteY3" fmla="*/ 1295400 h 1295400"/>
              <a:gd name="connsiteX0" fmla="*/ 0 w 589638"/>
              <a:gd name="connsiteY0" fmla="*/ 1447800 h 1447800"/>
              <a:gd name="connsiteX1" fmla="*/ 71907 w 589638"/>
              <a:gd name="connsiteY1" fmla="*/ 0 h 1447800"/>
              <a:gd name="connsiteX2" fmla="*/ 589638 w 589638"/>
              <a:gd name="connsiteY2" fmla="*/ 1112520 h 1447800"/>
              <a:gd name="connsiteX3" fmla="*/ 0 w 589638"/>
              <a:gd name="connsiteY3" fmla="*/ 1447800 h 1447800"/>
              <a:gd name="connsiteX0" fmla="*/ 0 w 719071"/>
              <a:gd name="connsiteY0" fmla="*/ 1447800 h 1447800"/>
              <a:gd name="connsiteX1" fmla="*/ 71907 w 719071"/>
              <a:gd name="connsiteY1" fmla="*/ 0 h 1447800"/>
              <a:gd name="connsiteX2" fmla="*/ 719071 w 719071"/>
              <a:gd name="connsiteY2" fmla="*/ 1447800 h 1447800"/>
              <a:gd name="connsiteX3" fmla="*/ 0 w 719071"/>
              <a:gd name="connsiteY3" fmla="*/ 1447800 h 1447800"/>
              <a:gd name="connsiteX0" fmla="*/ 0 w 719071"/>
              <a:gd name="connsiteY0" fmla="*/ 1447800 h 1447800"/>
              <a:gd name="connsiteX1" fmla="*/ 71907 w 719071"/>
              <a:gd name="connsiteY1" fmla="*/ 0 h 1447800"/>
              <a:gd name="connsiteX2" fmla="*/ 545296 w 719071"/>
              <a:gd name="connsiteY2" fmla="*/ 1041400 h 1447800"/>
              <a:gd name="connsiteX3" fmla="*/ 719071 w 719071"/>
              <a:gd name="connsiteY3" fmla="*/ 1447800 h 1447800"/>
              <a:gd name="connsiteX4" fmla="*/ 0 w 719071"/>
              <a:gd name="connsiteY4" fmla="*/ 1447800 h 1447800"/>
              <a:gd name="connsiteX0" fmla="*/ 0 w 719071"/>
              <a:gd name="connsiteY0" fmla="*/ 1447800 h 1447800"/>
              <a:gd name="connsiteX1" fmla="*/ 71907 w 719071"/>
              <a:gd name="connsiteY1" fmla="*/ 0 h 1447800"/>
              <a:gd name="connsiteX2" fmla="*/ 719071 w 719071"/>
              <a:gd name="connsiteY2" fmla="*/ 0 h 1447800"/>
              <a:gd name="connsiteX3" fmla="*/ 719071 w 719071"/>
              <a:gd name="connsiteY3" fmla="*/ 1447800 h 1447800"/>
              <a:gd name="connsiteX4" fmla="*/ 0 w 719071"/>
              <a:gd name="connsiteY4" fmla="*/ 1447800 h 1447800"/>
              <a:gd name="connsiteX0" fmla="*/ 0 w 719071"/>
              <a:gd name="connsiteY0" fmla="*/ 1447800 h 1447800"/>
              <a:gd name="connsiteX1" fmla="*/ 0 w 719071"/>
              <a:gd name="connsiteY1" fmla="*/ 0 h 1447800"/>
              <a:gd name="connsiteX2" fmla="*/ 719071 w 719071"/>
              <a:gd name="connsiteY2" fmla="*/ 0 h 1447800"/>
              <a:gd name="connsiteX3" fmla="*/ 719071 w 719071"/>
              <a:gd name="connsiteY3" fmla="*/ 1447800 h 1447800"/>
              <a:gd name="connsiteX4" fmla="*/ 0 w 719071"/>
              <a:gd name="connsiteY4" fmla="*/ 1447800 h 1447800"/>
              <a:gd name="connsiteX0" fmla="*/ 0 w 1078607"/>
              <a:gd name="connsiteY0" fmla="*/ 1447800 h 1447800"/>
              <a:gd name="connsiteX1" fmla="*/ 0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06700"/>
              <a:gd name="connsiteY0" fmla="*/ 1447800 h 1447800"/>
              <a:gd name="connsiteX1" fmla="*/ 647164 w 1006700"/>
              <a:gd name="connsiteY1" fmla="*/ 0 h 1447800"/>
              <a:gd name="connsiteX2" fmla="*/ 1006700 w 1006700"/>
              <a:gd name="connsiteY2" fmla="*/ 0 h 1447800"/>
              <a:gd name="connsiteX3" fmla="*/ 647164 w 1006700"/>
              <a:gd name="connsiteY3" fmla="*/ 1447800 h 1447800"/>
              <a:gd name="connsiteX4" fmla="*/ 0 w 1006700"/>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1078606 w 1078607"/>
              <a:gd name="connsiteY3" fmla="*/ 1447800 h 1447800"/>
              <a:gd name="connsiteX4" fmla="*/ 0 w 1078607"/>
              <a:gd name="connsiteY4" fmla="*/ 1447800 h 1447800"/>
              <a:gd name="connsiteX0" fmla="*/ 0 w 1078607"/>
              <a:gd name="connsiteY0" fmla="*/ 1447800 h 1447800"/>
              <a:gd name="connsiteX1" fmla="*/ 0 w 1078607"/>
              <a:gd name="connsiteY1" fmla="*/ 0 h 1447800"/>
              <a:gd name="connsiteX2" fmla="*/ 1078607 w 1078607"/>
              <a:gd name="connsiteY2" fmla="*/ 0 h 1447800"/>
              <a:gd name="connsiteX3" fmla="*/ 1078606 w 1078607"/>
              <a:gd name="connsiteY3" fmla="*/ 1447800 h 1447800"/>
              <a:gd name="connsiteX4" fmla="*/ 0 w 1078607"/>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607" h="1447800">
                <a:moveTo>
                  <a:pt x="0" y="1447800"/>
                </a:moveTo>
                <a:lnTo>
                  <a:pt x="0" y="0"/>
                </a:lnTo>
                <a:lnTo>
                  <a:pt x="1078607" y="0"/>
                </a:lnTo>
                <a:cubicBezTo>
                  <a:pt x="1078607" y="482600"/>
                  <a:pt x="1078606" y="965200"/>
                  <a:pt x="1078606" y="1447800"/>
                </a:cubicBezTo>
                <a:lnTo>
                  <a:pt x="0" y="1447800"/>
                </a:lnTo>
                <a:close/>
              </a:path>
            </a:pathLst>
          </a:custGeom>
          <a:gradFill flip="none" rotWithShape="1">
            <a:gsLst>
              <a:gs pos="0">
                <a:schemeClr val="accent6">
                  <a:lumMod val="20000"/>
                  <a:lumOff val="80000"/>
                </a:schemeClr>
              </a:gs>
              <a:gs pos="100000">
                <a:schemeClr val="accent6">
                  <a:lumMod val="20000"/>
                  <a:lumOff val="80000"/>
                  <a:alpha val="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Freeform 40"/>
          <p:cNvSpPr/>
          <p:nvPr/>
        </p:nvSpPr>
        <p:spPr>
          <a:xfrm rot="11370826">
            <a:off x="4802188" y="1725613"/>
            <a:ext cx="1303337" cy="1668462"/>
          </a:xfrm>
          <a:custGeom>
            <a:avLst/>
            <a:gdLst>
              <a:gd name="connsiteX0" fmla="*/ 0 w 1021080"/>
              <a:gd name="connsiteY0" fmla="*/ 1211580 h 1211580"/>
              <a:gd name="connsiteX1" fmla="*/ 563880 w 1021080"/>
              <a:gd name="connsiteY1" fmla="*/ 0 h 1211580"/>
              <a:gd name="connsiteX2" fmla="*/ 1021080 w 1021080"/>
              <a:gd name="connsiteY2" fmla="*/ 1028700 h 1211580"/>
              <a:gd name="connsiteX3" fmla="*/ 0 w 1021080"/>
              <a:gd name="connsiteY3" fmla="*/ 1211580 h 1211580"/>
              <a:gd name="connsiteX0" fmla="*/ 0 w 1021080"/>
              <a:gd name="connsiteY0" fmla="*/ 1219200 h 1219200"/>
              <a:gd name="connsiteX1" fmla="*/ 575256 w 1021080"/>
              <a:gd name="connsiteY1" fmla="*/ 0 h 1219200"/>
              <a:gd name="connsiteX2" fmla="*/ 1021080 w 1021080"/>
              <a:gd name="connsiteY2" fmla="*/ 1036320 h 1219200"/>
              <a:gd name="connsiteX3" fmla="*/ 0 w 1021080"/>
              <a:gd name="connsiteY3" fmla="*/ 1219200 h 1219200"/>
              <a:gd name="connsiteX0" fmla="*/ 0 w 1021080"/>
              <a:gd name="connsiteY0" fmla="*/ 1295400 h 1295400"/>
              <a:gd name="connsiteX1" fmla="*/ 503349 w 1021080"/>
              <a:gd name="connsiteY1" fmla="*/ 0 h 1295400"/>
              <a:gd name="connsiteX2" fmla="*/ 1021080 w 1021080"/>
              <a:gd name="connsiteY2" fmla="*/ 1112520 h 1295400"/>
              <a:gd name="connsiteX3" fmla="*/ 0 w 1021080"/>
              <a:gd name="connsiteY3" fmla="*/ 1295400 h 1295400"/>
              <a:gd name="connsiteX0" fmla="*/ 0 w 589638"/>
              <a:gd name="connsiteY0" fmla="*/ 1447800 h 1447800"/>
              <a:gd name="connsiteX1" fmla="*/ 71907 w 589638"/>
              <a:gd name="connsiteY1" fmla="*/ 0 h 1447800"/>
              <a:gd name="connsiteX2" fmla="*/ 589638 w 589638"/>
              <a:gd name="connsiteY2" fmla="*/ 1112520 h 1447800"/>
              <a:gd name="connsiteX3" fmla="*/ 0 w 589638"/>
              <a:gd name="connsiteY3" fmla="*/ 1447800 h 1447800"/>
              <a:gd name="connsiteX0" fmla="*/ 0 w 719071"/>
              <a:gd name="connsiteY0" fmla="*/ 1447800 h 1447800"/>
              <a:gd name="connsiteX1" fmla="*/ 71907 w 719071"/>
              <a:gd name="connsiteY1" fmla="*/ 0 h 1447800"/>
              <a:gd name="connsiteX2" fmla="*/ 719071 w 719071"/>
              <a:gd name="connsiteY2" fmla="*/ 1447800 h 1447800"/>
              <a:gd name="connsiteX3" fmla="*/ 0 w 719071"/>
              <a:gd name="connsiteY3" fmla="*/ 1447800 h 1447800"/>
              <a:gd name="connsiteX0" fmla="*/ 0 w 719071"/>
              <a:gd name="connsiteY0" fmla="*/ 1447800 h 1447800"/>
              <a:gd name="connsiteX1" fmla="*/ 71907 w 719071"/>
              <a:gd name="connsiteY1" fmla="*/ 0 h 1447800"/>
              <a:gd name="connsiteX2" fmla="*/ 545296 w 719071"/>
              <a:gd name="connsiteY2" fmla="*/ 1041400 h 1447800"/>
              <a:gd name="connsiteX3" fmla="*/ 719071 w 719071"/>
              <a:gd name="connsiteY3" fmla="*/ 1447800 h 1447800"/>
              <a:gd name="connsiteX4" fmla="*/ 0 w 719071"/>
              <a:gd name="connsiteY4" fmla="*/ 1447800 h 1447800"/>
              <a:gd name="connsiteX0" fmla="*/ 0 w 719071"/>
              <a:gd name="connsiteY0" fmla="*/ 1447800 h 1447800"/>
              <a:gd name="connsiteX1" fmla="*/ 71907 w 719071"/>
              <a:gd name="connsiteY1" fmla="*/ 0 h 1447800"/>
              <a:gd name="connsiteX2" fmla="*/ 719071 w 719071"/>
              <a:gd name="connsiteY2" fmla="*/ 0 h 1447800"/>
              <a:gd name="connsiteX3" fmla="*/ 719071 w 719071"/>
              <a:gd name="connsiteY3" fmla="*/ 1447800 h 1447800"/>
              <a:gd name="connsiteX4" fmla="*/ 0 w 719071"/>
              <a:gd name="connsiteY4" fmla="*/ 1447800 h 1447800"/>
              <a:gd name="connsiteX0" fmla="*/ 0 w 719071"/>
              <a:gd name="connsiteY0" fmla="*/ 1447800 h 1447800"/>
              <a:gd name="connsiteX1" fmla="*/ 0 w 719071"/>
              <a:gd name="connsiteY1" fmla="*/ 0 h 1447800"/>
              <a:gd name="connsiteX2" fmla="*/ 719071 w 719071"/>
              <a:gd name="connsiteY2" fmla="*/ 0 h 1447800"/>
              <a:gd name="connsiteX3" fmla="*/ 719071 w 719071"/>
              <a:gd name="connsiteY3" fmla="*/ 1447800 h 1447800"/>
              <a:gd name="connsiteX4" fmla="*/ 0 w 719071"/>
              <a:gd name="connsiteY4" fmla="*/ 1447800 h 1447800"/>
              <a:gd name="connsiteX0" fmla="*/ 0 w 1078607"/>
              <a:gd name="connsiteY0" fmla="*/ 1447800 h 1447800"/>
              <a:gd name="connsiteX1" fmla="*/ 0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06700"/>
              <a:gd name="connsiteY0" fmla="*/ 1447800 h 1447800"/>
              <a:gd name="connsiteX1" fmla="*/ 647164 w 1006700"/>
              <a:gd name="connsiteY1" fmla="*/ 0 h 1447800"/>
              <a:gd name="connsiteX2" fmla="*/ 1006700 w 1006700"/>
              <a:gd name="connsiteY2" fmla="*/ 0 h 1447800"/>
              <a:gd name="connsiteX3" fmla="*/ 647164 w 1006700"/>
              <a:gd name="connsiteY3" fmla="*/ 1447800 h 1447800"/>
              <a:gd name="connsiteX4" fmla="*/ 0 w 1006700"/>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719071 w 1078607"/>
              <a:gd name="connsiteY3" fmla="*/ 1447800 h 1447800"/>
              <a:gd name="connsiteX4" fmla="*/ 0 w 1078607"/>
              <a:gd name="connsiteY4" fmla="*/ 1447800 h 1447800"/>
              <a:gd name="connsiteX0" fmla="*/ 0 w 1078607"/>
              <a:gd name="connsiteY0" fmla="*/ 1447800 h 1447800"/>
              <a:gd name="connsiteX1" fmla="*/ 719071 w 1078607"/>
              <a:gd name="connsiteY1" fmla="*/ 0 h 1447800"/>
              <a:gd name="connsiteX2" fmla="*/ 1078607 w 1078607"/>
              <a:gd name="connsiteY2" fmla="*/ 0 h 1447800"/>
              <a:gd name="connsiteX3" fmla="*/ 1078606 w 1078607"/>
              <a:gd name="connsiteY3" fmla="*/ 1447800 h 1447800"/>
              <a:gd name="connsiteX4" fmla="*/ 0 w 1078607"/>
              <a:gd name="connsiteY4" fmla="*/ 1447800 h 1447800"/>
              <a:gd name="connsiteX0" fmla="*/ 0 w 1078607"/>
              <a:gd name="connsiteY0" fmla="*/ 1447800 h 1447800"/>
              <a:gd name="connsiteX1" fmla="*/ 0 w 1078607"/>
              <a:gd name="connsiteY1" fmla="*/ 0 h 1447800"/>
              <a:gd name="connsiteX2" fmla="*/ 1078607 w 1078607"/>
              <a:gd name="connsiteY2" fmla="*/ 0 h 1447800"/>
              <a:gd name="connsiteX3" fmla="*/ 1078606 w 1078607"/>
              <a:gd name="connsiteY3" fmla="*/ 1447800 h 1447800"/>
              <a:gd name="connsiteX4" fmla="*/ 0 w 1078607"/>
              <a:gd name="connsiteY4" fmla="*/ 144780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607" h="1447800">
                <a:moveTo>
                  <a:pt x="0" y="1447800"/>
                </a:moveTo>
                <a:lnTo>
                  <a:pt x="0" y="0"/>
                </a:lnTo>
                <a:lnTo>
                  <a:pt x="1078607" y="0"/>
                </a:lnTo>
                <a:cubicBezTo>
                  <a:pt x="1078607" y="482600"/>
                  <a:pt x="1078606" y="965200"/>
                  <a:pt x="1078606" y="1447800"/>
                </a:cubicBezTo>
                <a:lnTo>
                  <a:pt x="0" y="1447800"/>
                </a:lnTo>
                <a:close/>
              </a:path>
            </a:pathLst>
          </a:custGeom>
          <a:gradFill flip="none" rotWithShape="1">
            <a:gsLst>
              <a:gs pos="0">
                <a:schemeClr val="accent6">
                  <a:lumMod val="20000"/>
                  <a:lumOff val="80000"/>
                </a:schemeClr>
              </a:gs>
              <a:gs pos="100000">
                <a:schemeClr val="accent6">
                  <a:lumMod val="20000"/>
                  <a:lumOff val="80000"/>
                  <a:alpha val="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med" advClick="0"/>
  <p:timing>
    <p:tnLst>
      <p:par>
        <p:cTn id="1" dur="indefinite" restart="never" nodeType="tmRoot"/>
      </p:par>
    </p:tnLst>
  </p:timing>
</p:sld>
</file>

<file path=ppt/theme/theme1.xml><?xml version="1.0" encoding="utf-8"?>
<a:theme xmlns:a="http://schemas.openxmlformats.org/drawingml/2006/main" name="Custom Design">
  <a:themeElements>
    <a:clrScheme name="SIGGRAPH 2011">
      <a:dk1>
        <a:srgbClr val="532903"/>
      </a:dk1>
      <a:lt1>
        <a:srgbClr val="784A2B"/>
      </a:lt1>
      <a:dk2>
        <a:srgbClr val="784A2B"/>
      </a:dk2>
      <a:lt2>
        <a:srgbClr val="96714E"/>
      </a:lt2>
      <a:accent1>
        <a:srgbClr val="78BD57"/>
      </a:accent1>
      <a:accent2>
        <a:srgbClr val="26A85C"/>
      </a:accent2>
      <a:accent3>
        <a:srgbClr val="117D7D"/>
      </a:accent3>
      <a:accent4>
        <a:srgbClr val="78BD57"/>
      </a:accent4>
      <a:accent5>
        <a:srgbClr val="43A7D7"/>
      </a:accent5>
      <a:accent6>
        <a:srgbClr val="0C569E"/>
      </a:accent6>
      <a:hlink>
        <a:srgbClr val="0C569E"/>
      </a:hlink>
      <a:folHlink>
        <a:srgbClr val="117D7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4118</Words>
  <Application>Microsoft Office PowerPoint</Application>
  <PresentationFormat>Custom</PresentationFormat>
  <Paragraphs>662</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2011-08-25T09:41:25Z</dcterms:created>
  <dcterms:modified xsi:type="dcterms:W3CDTF">2011-08-25T09:42:08Z</dcterms:modified>
</cp:coreProperties>
</file>