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1"/>
  </p:notesMasterIdLst>
  <p:handoutMasterIdLst>
    <p:handoutMasterId r:id="rId32"/>
  </p:handoutMasterIdLst>
  <p:sldIdLst>
    <p:sldId id="259" r:id="rId2"/>
    <p:sldId id="365" r:id="rId3"/>
    <p:sldId id="358" r:id="rId4"/>
    <p:sldId id="359" r:id="rId5"/>
    <p:sldId id="360" r:id="rId6"/>
    <p:sldId id="329" r:id="rId7"/>
    <p:sldId id="339" r:id="rId8"/>
    <p:sldId id="361" r:id="rId9"/>
    <p:sldId id="362" r:id="rId10"/>
    <p:sldId id="364" r:id="rId11"/>
    <p:sldId id="330" r:id="rId12"/>
    <p:sldId id="331" r:id="rId13"/>
    <p:sldId id="343" r:id="rId14"/>
    <p:sldId id="368" r:id="rId15"/>
    <p:sldId id="341" r:id="rId16"/>
    <p:sldId id="369" r:id="rId17"/>
    <p:sldId id="344" r:id="rId18"/>
    <p:sldId id="335" r:id="rId19"/>
    <p:sldId id="336" r:id="rId20"/>
    <p:sldId id="346" r:id="rId21"/>
    <p:sldId id="348" r:id="rId22"/>
    <p:sldId id="347" r:id="rId23"/>
    <p:sldId id="370" r:id="rId24"/>
    <p:sldId id="349" r:id="rId25"/>
    <p:sldId id="354" r:id="rId26"/>
    <p:sldId id="350" r:id="rId27"/>
    <p:sldId id="353" r:id="rId28"/>
    <p:sldId id="352" r:id="rId29"/>
    <p:sldId id="357" r:id="rId30"/>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94">
          <p15:clr>
            <a:srgbClr val="A4A3A4"/>
          </p15:clr>
        </p15:guide>
        <p15:guide id="2" orient="horz" pos="3990">
          <p15:clr>
            <a:srgbClr val="A4A3A4"/>
          </p15:clr>
        </p15:guide>
        <p15:guide id="3" pos="360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76B900"/>
    <a:srgbClr val="D0FF7D"/>
    <a:srgbClr val="A25F5D"/>
    <a:srgbClr val="91413F"/>
    <a:srgbClr val="385D8A"/>
    <a:srgbClr val="8C3836"/>
    <a:srgbClr val="4F81BD"/>
    <a:srgbClr val="6E2D2B"/>
    <a:srgbClr val="4097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16" autoAdjust="0"/>
  </p:normalViewPr>
  <p:slideViewPr>
    <p:cSldViewPr snapToObjects="1">
      <p:cViewPr varScale="1">
        <p:scale>
          <a:sx n="105" d="100"/>
          <a:sy n="105" d="100"/>
        </p:scale>
        <p:origin x="1794" y="120"/>
      </p:cViewPr>
      <p:guideLst>
        <p:guide orient="horz" pos="3294"/>
        <p:guide orient="horz" pos="3990"/>
        <p:guide pos="3606"/>
      </p:guideLst>
    </p:cSldViewPr>
  </p:slid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99" d="100"/>
          <a:sy n="99" d="100"/>
        </p:scale>
        <p:origin x="263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211CC1-2AC0-45FE-BCB7-D616B3201EB5}" type="datetimeFigureOut">
              <a:rPr lang="en-US" smtClean="0"/>
              <a:pPr/>
              <a:t>2/28/2016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154963-2FCD-4733-8657-98D6246A5628}" type="slidenum">
              <a:rPr lang="en-US" smtClean="0"/>
              <a:pPr/>
              <a:t>‹#›</a:t>
            </a:fld>
            <a:endParaRPr lang="en-US"/>
          </a:p>
        </p:txBody>
      </p:sp>
    </p:spTree>
    <p:extLst>
      <p:ext uri="{BB962C8B-B14F-4D97-AF65-F5344CB8AC3E}">
        <p14:creationId xmlns:p14="http://schemas.microsoft.com/office/powerpoint/2010/main" val="2387628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348641-7D10-4A4D-A2D9-028F233AE576}" type="datetimeFigureOut">
              <a:rPr lang="de-DE" smtClean="0"/>
              <a:pPr/>
              <a:t>28.02.2016</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5B0F0C-65A7-4CA1-99FD-5DA51561A4DE}" type="slidenum">
              <a:rPr lang="de-DE" smtClean="0"/>
              <a:pPr/>
              <a:t>‹#›</a:t>
            </a:fld>
            <a:endParaRPr lang="de-DE"/>
          </a:p>
        </p:txBody>
      </p:sp>
    </p:spTree>
    <p:extLst>
      <p:ext uri="{BB962C8B-B14F-4D97-AF65-F5344CB8AC3E}">
        <p14:creationId xmlns:p14="http://schemas.microsoft.com/office/powerpoint/2010/main" val="174427799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Materials</a:t>
            </a:r>
            <a:r>
              <a:rPr lang="en-US" baseline="0" dirty="0"/>
              <a:t> with scale-dependent appearance come up in various contexts and have been subject to intensive research. Seen from a distance, pretty much all structured materials degenerate to some kind of softer appearance. A lot of focus has been put on the proper reproduction of this phenomenon. However, in-between close-up views and wide-angle views, the characteristic appearance of some materials is defined by another phenomenon, which is glinting, caused by a non-uniform, non-smooth distribution of small structural detail across material surfaces. Such materials include snow, glitter and brushed metal, as can be seen on this slide.</a:t>
            </a:r>
          </a:p>
        </p:txBody>
      </p:sp>
      <p:sp>
        <p:nvSpPr>
          <p:cNvPr id="4" name="Slide Number Placeholder 3"/>
          <p:cNvSpPr>
            <a:spLocks noGrp="1"/>
          </p:cNvSpPr>
          <p:nvPr>
            <p:ph type="sldNum" sz="quarter" idx="10"/>
          </p:nvPr>
        </p:nvSpPr>
        <p:spPr/>
        <p:txBody>
          <a:bodyPr/>
          <a:lstStyle/>
          <a:p>
            <a:fld id="{2C5B0F0C-65A7-4CA1-99FD-5DA51561A4DE}" type="slidenum">
              <a:rPr lang="de-DE" smtClean="0"/>
              <a:pPr/>
              <a:t>1</a:t>
            </a:fld>
            <a:endParaRPr lang="de-DE"/>
          </a:p>
        </p:txBody>
      </p:sp>
    </p:spTree>
    <p:extLst>
      <p:ext uri="{BB962C8B-B14F-4D97-AF65-F5344CB8AC3E}">
        <p14:creationId xmlns:p14="http://schemas.microsoft.com/office/powerpoint/2010/main" val="3370110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However, doing the 4D </a:t>
            </a:r>
            <a:r>
              <a:rPr lang="en-US" dirty="0"/>
              <a:t>hierarchy traversal for every pixel in order to </a:t>
            </a:r>
            <a:r>
              <a:rPr lang="en-US" baseline="0" dirty="0"/>
              <a:t>distribute microflakes is also too expensive for real-time.</a:t>
            </a:r>
            <a:endParaRPr lang="en-US" dirty="0"/>
          </a:p>
          <a:p>
            <a:r>
              <a:rPr lang="en-US" dirty="0"/>
              <a:t>Therefore,</a:t>
            </a:r>
            <a:r>
              <a:rPr lang="en-US" baseline="0" dirty="0"/>
              <a:t> b</a:t>
            </a:r>
            <a:r>
              <a:rPr lang="en-US" dirty="0"/>
              <a:t>ased</a:t>
            </a:r>
            <a:r>
              <a:rPr lang="en-US" baseline="0" dirty="0"/>
              <a:t> on the ideas of “Stochastic </a:t>
            </a:r>
            <a:r>
              <a:rPr lang="en-US" baseline="0" dirty="0" err="1"/>
              <a:t>Microfacet</a:t>
            </a:r>
            <a:r>
              <a:rPr lang="en-US" baseline="0" dirty="0"/>
              <a:t> Models”, we will now derive a stochastic </a:t>
            </a:r>
            <a:r>
              <a:rPr lang="en-US" baseline="0" dirty="0" err="1"/>
              <a:t>biscale</a:t>
            </a:r>
            <a:r>
              <a:rPr lang="en-US" baseline="0" dirty="0"/>
              <a:t> </a:t>
            </a:r>
            <a:r>
              <a:rPr lang="en-US" baseline="0" dirty="0" err="1"/>
              <a:t>microfacet</a:t>
            </a:r>
            <a:r>
              <a:rPr lang="en-US" baseline="0" dirty="0"/>
              <a:t> model that allows for a simplified real-time evaluation.</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10</a:t>
            </a:fld>
            <a:endParaRPr lang="de-DE"/>
          </a:p>
        </p:txBody>
      </p:sp>
    </p:spTree>
    <p:extLst>
      <p:ext uri="{BB962C8B-B14F-4D97-AF65-F5344CB8AC3E}">
        <p14:creationId xmlns:p14="http://schemas.microsoft.com/office/powerpoint/2010/main" val="5765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our model, the basic goal remains the same: In close-ups, the NDF needs to vary with respect to </a:t>
            </a:r>
            <a:r>
              <a:rPr lang="en-US" baseline="0" dirty="0" err="1"/>
              <a:t>locaton</a:t>
            </a:r>
            <a:r>
              <a:rPr lang="en-US" baseline="0" dirty="0"/>
              <a:t>, and with increasing distance, the NDFs need to converge to the global/</a:t>
            </a:r>
            <a:r>
              <a:rPr lang="en-US" baseline="0" dirty="0" err="1"/>
              <a:t>macroscropic</a:t>
            </a:r>
            <a:r>
              <a:rPr lang="en-US" baseline="0" dirty="0"/>
              <a:t> NDF.</a:t>
            </a:r>
          </a:p>
          <a:p>
            <a:r>
              <a:rPr lang="en-US" baseline="0" dirty="0"/>
              <a:t>However, to get more control over both glint and overall material appearance, we actually compose the global NDF out of local NDFs:</a:t>
            </a:r>
          </a:p>
          <a:p>
            <a:r>
              <a:rPr lang="en-US" baseline="0" dirty="0"/>
              <a:t>Graphically, we consider macroscopic surfaces to be made up of patches with a certain local NDF. We call these patches </a:t>
            </a:r>
            <a:r>
              <a:rPr lang="en-US" baseline="0" dirty="0" err="1"/>
              <a:t>microdetails</a:t>
            </a:r>
            <a:r>
              <a:rPr lang="en-US" baseline="0" dirty="0"/>
              <a:t>. </a:t>
            </a:r>
          </a:p>
          <a:p>
            <a:r>
              <a:rPr lang="en-US" baseline="0" dirty="0"/>
              <a:t>We then randomly instantiate microdetail patches using another mesoscale distribution of microdetails (MDDF).</a:t>
            </a:r>
          </a:p>
          <a:p>
            <a:r>
              <a:rPr lang="en-US" baseline="0" dirty="0"/>
              <a:t>The aggregation of all microdetails forms the global microsurface. Note that microdetail NDFs are generally narrower, i.e. the surface of one microdetail is more flat than in the overall macroscopic surface.</a:t>
            </a:r>
          </a:p>
          <a:p>
            <a:r>
              <a:rPr lang="en-US" baseline="0" dirty="0"/>
              <a:t>This accounts for the fact that glints are caused by </a:t>
            </a:r>
            <a:r>
              <a:rPr lang="en-US" baseline="0" dirty="0" err="1"/>
              <a:t>mesoscopically</a:t>
            </a:r>
            <a:r>
              <a:rPr lang="en-US" baseline="0" dirty="0"/>
              <a:t> more clustered, locally similar microfacets.</a:t>
            </a:r>
          </a:p>
        </p:txBody>
      </p:sp>
      <p:sp>
        <p:nvSpPr>
          <p:cNvPr id="4" name="Slide Number Placeholder 3"/>
          <p:cNvSpPr>
            <a:spLocks noGrp="1"/>
          </p:cNvSpPr>
          <p:nvPr>
            <p:ph type="sldNum" sz="quarter" idx="10"/>
          </p:nvPr>
        </p:nvSpPr>
        <p:spPr/>
        <p:txBody>
          <a:bodyPr/>
          <a:lstStyle/>
          <a:p>
            <a:fld id="{2C5B0F0C-65A7-4CA1-99FD-5DA51561A4DE}" type="slidenum">
              <a:rPr lang="de-DE" smtClean="0"/>
              <a:pPr/>
              <a:t>11</a:t>
            </a:fld>
            <a:endParaRPr lang="de-DE"/>
          </a:p>
        </p:txBody>
      </p:sp>
    </p:spTree>
    <p:extLst>
      <p:ext uri="{BB962C8B-B14F-4D97-AF65-F5344CB8AC3E}">
        <p14:creationId xmlns:p14="http://schemas.microsoft.com/office/powerpoint/2010/main" val="4069264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a:t>
            </a:r>
            <a:r>
              <a:rPr lang="en-US" baseline="0" dirty="0"/>
              <a:t> Our surfaces are made out of randomly instantiated microdetails, which are local microsurface patches described by the microdetail NDF </a:t>
            </a:r>
            <a:r>
              <a:rPr lang="en-US" baseline="0" dirty="0" err="1"/>
              <a:t>D_l</a:t>
            </a:r>
            <a:endParaRPr lang="en-US" baseline="0" dirty="0"/>
          </a:p>
          <a:p>
            <a:r>
              <a:rPr lang="en-US" baseline="0" dirty="0"/>
              <a:t>The randomized instantiation of microdetails follows the microdetail distribution </a:t>
            </a:r>
            <a:r>
              <a:rPr lang="en-US" baseline="0" dirty="0" err="1"/>
              <a:t>functon</a:t>
            </a:r>
            <a:r>
              <a:rPr lang="en-US" baseline="0" dirty="0"/>
              <a:t> D_\mu</a:t>
            </a:r>
          </a:p>
          <a:p>
            <a:r>
              <a:rPr lang="en-US" baseline="0" dirty="0"/>
              <a:t>[[ This means that we can first draw a microdetail orientation from </a:t>
            </a:r>
            <a:r>
              <a:rPr lang="en-US" baseline="0" dirty="0" err="1"/>
              <a:t>D_mu</a:t>
            </a:r>
            <a:r>
              <a:rPr lang="en-US" baseline="0" dirty="0"/>
              <a:t>, and then sample a </a:t>
            </a:r>
            <a:r>
              <a:rPr lang="en-US" baseline="0" dirty="0" err="1"/>
              <a:t>microfacet</a:t>
            </a:r>
            <a:r>
              <a:rPr lang="en-US" baseline="0" dirty="0"/>
              <a:t> direction from the local NDF </a:t>
            </a:r>
            <a:r>
              <a:rPr lang="en-US" baseline="0" dirty="0" err="1"/>
              <a:t>D_l</a:t>
            </a:r>
            <a:r>
              <a:rPr lang="en-US" baseline="0" dirty="0"/>
              <a:t> centered around this orientation. ]]</a:t>
            </a:r>
          </a:p>
          <a:p>
            <a:r>
              <a:rPr lang="en-US" baseline="0" dirty="0"/>
              <a:t>The corresponding global microsurface is then made up of all microdetails, and by design, its NDF </a:t>
            </a:r>
            <a:r>
              <a:rPr lang="en-US" baseline="0" dirty="0" err="1"/>
              <a:t>D_g</a:t>
            </a:r>
            <a:r>
              <a:rPr lang="en-US" baseline="0" dirty="0"/>
              <a:t> is simply the convolution of the two distributions D_\mu and </a:t>
            </a:r>
            <a:r>
              <a:rPr lang="en-US" baseline="0" dirty="0" err="1"/>
              <a:t>D_l</a:t>
            </a:r>
            <a:r>
              <a:rPr lang="en-US" baseline="0" dirty="0"/>
              <a:t>.</a:t>
            </a:r>
          </a:p>
          <a:p>
            <a:r>
              <a:rPr lang="en-US" dirty="0"/>
              <a:t>Conversely,</a:t>
            </a:r>
            <a:r>
              <a:rPr lang="en-US" baseline="0" dirty="0"/>
              <a:t> this means that we can decompose any single-scale macroscopic NDF into a </a:t>
            </a:r>
            <a:r>
              <a:rPr lang="en-US" baseline="0" dirty="0" err="1"/>
              <a:t>biscale</a:t>
            </a:r>
            <a:r>
              <a:rPr lang="en-US" baseline="0" dirty="0"/>
              <a:t> NDF:</a:t>
            </a:r>
          </a:p>
          <a:p>
            <a:r>
              <a:rPr lang="en-US" baseline="0" dirty="0"/>
              <a:t>-&gt; For example, choosing a microdetail MDF </a:t>
            </a:r>
            <a:r>
              <a:rPr lang="en-US" baseline="0" dirty="0" err="1"/>
              <a:t>D_l</a:t>
            </a:r>
            <a:r>
              <a:rPr lang="en-US" baseline="0" dirty="0"/>
              <a:t> to control the appearance of individual glints, the MDDF is implicitly defined in such a way that the convolution of the two equals the desired original macroscopic NDF and thus appearance.</a:t>
            </a:r>
          </a:p>
          <a:p>
            <a:r>
              <a:rPr lang="en-US" dirty="0"/>
              <a:t>//</a:t>
            </a:r>
          </a:p>
          <a:p>
            <a:r>
              <a:rPr lang="en-US" dirty="0"/>
              <a:t>MNDF: Micro-NDF</a:t>
            </a:r>
            <a:r>
              <a:rPr lang="en-US" baseline="0" dirty="0"/>
              <a:t> / </a:t>
            </a:r>
            <a:r>
              <a:rPr lang="en-US" dirty="0"/>
              <a:t>Micro-Normal Distribution Function</a:t>
            </a:r>
          </a:p>
          <a:p>
            <a:r>
              <a:rPr lang="en-US" dirty="0"/>
              <a:t>MDDF: Microdetail</a:t>
            </a:r>
            <a:r>
              <a:rPr lang="en-US" baseline="0" dirty="0"/>
              <a:t> Distribution Function</a:t>
            </a:r>
          </a:p>
          <a:p>
            <a:r>
              <a:rPr lang="en-US" baseline="0" dirty="0"/>
              <a:t>(Global) NDF: (Global) Normal Distribution Function</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12</a:t>
            </a:fld>
            <a:endParaRPr lang="de-DE"/>
          </a:p>
        </p:txBody>
      </p:sp>
    </p:spTree>
    <p:extLst>
      <p:ext uri="{BB962C8B-B14F-4D97-AF65-F5344CB8AC3E}">
        <p14:creationId xmlns:p14="http://schemas.microsoft.com/office/powerpoint/2010/main" val="2908422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a:t>This model slightly adds to the models used by previous work:</a:t>
            </a:r>
          </a:p>
          <a:p>
            <a:r>
              <a:rPr lang="en-US" dirty="0"/>
              <a:t>Both in </a:t>
            </a:r>
            <a:r>
              <a:rPr lang="en-US" dirty="0" err="1"/>
              <a:t>Jabob</a:t>
            </a:r>
            <a:r>
              <a:rPr lang="en-US" baseline="0" dirty="0"/>
              <a:t> et al.’s and Yan et al.’s paper, there is no notion of </a:t>
            </a:r>
            <a:r>
              <a:rPr lang="en-US" baseline="0" dirty="0" err="1"/>
              <a:t>microdetails</a:t>
            </a:r>
            <a:r>
              <a:rPr lang="en-US" baseline="0" dirty="0"/>
              <a:t>, but rather, both assume such </a:t>
            </a:r>
            <a:r>
              <a:rPr lang="en-US" baseline="0" dirty="0" err="1"/>
              <a:t>microdetails</a:t>
            </a:r>
            <a:r>
              <a:rPr lang="en-US" baseline="0" dirty="0"/>
              <a:t> to be made up of exactly one almost specular </a:t>
            </a:r>
            <a:r>
              <a:rPr lang="en-US" baseline="0" dirty="0" err="1"/>
              <a:t>microfacet</a:t>
            </a:r>
            <a:r>
              <a:rPr lang="en-US" baseline="0" dirty="0"/>
              <a:t>.</a:t>
            </a:r>
          </a:p>
          <a:p>
            <a:r>
              <a:rPr lang="en-US" baseline="0" dirty="0"/>
              <a:t>//</a:t>
            </a:r>
          </a:p>
          <a:p>
            <a:r>
              <a:rPr lang="en-US" baseline="0" dirty="0"/>
              <a:t>This is problematic in two ways: For one, their microfacets also cannot be purely specular, since then discretization always nulls the set of reflecting microfacets per area.</a:t>
            </a:r>
          </a:p>
          <a:p>
            <a:r>
              <a:rPr lang="en-US" baseline="0" dirty="0"/>
              <a:t>Moreover, both solutions counteract this problem by choice of rather arbitrary parameters that effectively add a small amount of roughness to microfacets, changing the macroscopic appearance in a rather uncontrolled way.</a:t>
            </a:r>
          </a:p>
          <a:p>
            <a:r>
              <a:rPr lang="en-US" baseline="0" dirty="0"/>
              <a:t>Neither of them gives true control over the NDF and thus appearance of individual glints, while also stably maintaining the macroscopic appearance of the material.</a:t>
            </a:r>
          </a:p>
        </p:txBody>
      </p:sp>
      <p:sp>
        <p:nvSpPr>
          <p:cNvPr id="4" name="Foliennummernplatzhalter 3"/>
          <p:cNvSpPr>
            <a:spLocks noGrp="1"/>
          </p:cNvSpPr>
          <p:nvPr>
            <p:ph type="sldNum" sz="quarter" idx="10"/>
          </p:nvPr>
        </p:nvSpPr>
        <p:spPr/>
        <p:txBody>
          <a:bodyPr/>
          <a:lstStyle/>
          <a:p>
            <a:fld id="{2C5B0F0C-65A7-4CA1-99FD-5DA51561A4DE}" type="slidenum">
              <a:rPr lang="de-DE" smtClean="0"/>
              <a:pPr/>
              <a:t>13</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baseline="0" dirty="0"/>
              <a:t>In our work, </a:t>
            </a:r>
            <a:r>
              <a:rPr lang="en-US" baseline="0" dirty="0" err="1"/>
              <a:t>microdetails</a:t>
            </a:r>
            <a:r>
              <a:rPr lang="en-US" baseline="0" dirty="0"/>
              <a:t> can be controlled to be arbitrary glossy without affecting macroscopic appearance.</a:t>
            </a:r>
          </a:p>
          <a:p>
            <a:r>
              <a:rPr lang="en-US" baseline="0" dirty="0"/>
              <a:t>This makes a discretization of the problem that allows for discrete counting of reflecting </a:t>
            </a:r>
            <a:r>
              <a:rPr lang="en-US" baseline="0" dirty="0" err="1"/>
              <a:t>microdetails</a:t>
            </a:r>
            <a:r>
              <a:rPr lang="en-US" baseline="0" dirty="0"/>
              <a:t> slightly harder:</a:t>
            </a:r>
          </a:p>
          <a:p>
            <a:r>
              <a:rPr lang="en-US" baseline="0" dirty="0"/>
              <a:t>Every microdetail has a full-fledged NDF with infinite support in the space of slopes, which means that all microdetails always reflect at least some small fraction of the light towards the viewer.</a:t>
            </a:r>
          </a:p>
          <a:p>
            <a:r>
              <a:rPr lang="en-US" baseline="0" dirty="0"/>
              <a:t>To solve this issue, we choose to convert the continuous reflectivity of each individual microdetail into a discrete probability for each microdetail to either contribute with its maximum reflectivity defined by </a:t>
            </a:r>
            <a:r>
              <a:rPr lang="en-US" baseline="0" dirty="0" err="1"/>
              <a:t>D_l</a:t>
            </a:r>
            <a:r>
              <a:rPr lang="en-US" baseline="0" dirty="0"/>
              <a:t>(0) or not at all.</a:t>
            </a:r>
          </a:p>
          <a:p>
            <a:r>
              <a:rPr lang="en-US" baseline="0" dirty="0"/>
              <a:t>This probability </a:t>
            </a:r>
            <a:r>
              <a:rPr lang="en-US" baseline="0" dirty="0" err="1"/>
              <a:t>P_x</a:t>
            </a:r>
            <a:r>
              <a:rPr lang="en-US" baseline="0" dirty="0"/>
              <a:t> is straight-forward to compute as </a:t>
            </a:r>
            <a:r>
              <a:rPr lang="en-US" baseline="0" dirty="0" err="1"/>
              <a:t>D_l</a:t>
            </a:r>
            <a:r>
              <a:rPr lang="en-US" baseline="0" dirty="0"/>
              <a:t> of the actual reflection half vector (transformed to the local space of the microdetail), divided by its local peak intensity.</a:t>
            </a:r>
          </a:p>
          <a:p>
            <a:r>
              <a:rPr lang="en-US" baseline="0" dirty="0"/>
              <a:t>It is clear that the expected value of such a stochastic view still equals the actual local reflectivity: </a:t>
            </a:r>
            <a:r>
              <a:rPr lang="en-US" baseline="0" dirty="0" err="1"/>
              <a:t>P_x</a:t>
            </a:r>
            <a:r>
              <a:rPr lang="en-US" baseline="0" dirty="0"/>
              <a:t> multiplied by </a:t>
            </a:r>
            <a:r>
              <a:rPr lang="en-US" baseline="0" dirty="0" err="1"/>
              <a:t>D_l</a:t>
            </a:r>
            <a:r>
              <a:rPr lang="en-US" baseline="0" dirty="0"/>
              <a:t>(0) equals </a:t>
            </a:r>
            <a:r>
              <a:rPr lang="en-US" baseline="0" dirty="0" err="1"/>
              <a:t>D_l</a:t>
            </a:r>
            <a:r>
              <a:rPr lang="en-US" baseline="0" dirty="0"/>
              <a:t>(m-x)</a:t>
            </a:r>
          </a:p>
        </p:txBody>
      </p:sp>
      <p:sp>
        <p:nvSpPr>
          <p:cNvPr id="4" name="Foliennummernplatzhalter 3"/>
          <p:cNvSpPr>
            <a:spLocks noGrp="1"/>
          </p:cNvSpPr>
          <p:nvPr>
            <p:ph type="sldNum" sz="quarter" idx="10"/>
          </p:nvPr>
        </p:nvSpPr>
        <p:spPr/>
        <p:txBody>
          <a:bodyPr/>
          <a:lstStyle/>
          <a:p>
            <a:fld id="{2C5B0F0C-65A7-4CA1-99FD-5DA51561A4DE}" type="slidenum">
              <a:rPr lang="de-DE" smtClean="0"/>
              <a:pPr/>
              <a:t>14</a:t>
            </a:fld>
            <a:endParaRPr lang="de-DE"/>
          </a:p>
        </p:txBody>
      </p:sp>
    </p:spTree>
    <p:extLst>
      <p:ext uri="{BB962C8B-B14F-4D97-AF65-F5344CB8AC3E}">
        <p14:creationId xmlns:p14="http://schemas.microsoft.com/office/powerpoint/2010/main" val="2282242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a:t>Using this approach,</a:t>
            </a:r>
            <a:r>
              <a:rPr lang="en-US" baseline="0" dirty="0"/>
              <a:t> the overall expected probability mass </a:t>
            </a:r>
            <a:r>
              <a:rPr lang="en-US" baseline="0" dirty="0" err="1"/>
              <a:t>P_g</a:t>
            </a:r>
            <a:r>
              <a:rPr lang="en-US" baseline="0" dirty="0"/>
              <a:t> of all reflecting </a:t>
            </a:r>
            <a:r>
              <a:rPr lang="en-US" baseline="0" dirty="0" err="1"/>
              <a:t>microdetails</a:t>
            </a:r>
            <a:r>
              <a:rPr lang="en-US" baseline="0" dirty="0"/>
              <a:t> instantiated by the macroscopic surface can again be computed using a simple convolution,</a:t>
            </a:r>
          </a:p>
          <a:p>
            <a:r>
              <a:rPr lang="en-US" baseline="0" dirty="0"/>
              <a:t>and results in a nice and simple quotient of the macroscopic NDF, divided by the peak intensity of the microdetail NDF.</a:t>
            </a:r>
          </a:p>
          <a:p>
            <a:r>
              <a:rPr lang="en-US" baseline="0" dirty="0"/>
              <a:t>This probability mass can be directly used to sample a discrete number of contributing </a:t>
            </a:r>
            <a:r>
              <a:rPr lang="en-US" baseline="0" dirty="0" err="1"/>
              <a:t>microdetails</a:t>
            </a:r>
            <a:r>
              <a:rPr lang="en-US" baseline="0" dirty="0"/>
              <a:t>,</a:t>
            </a:r>
          </a:p>
          <a:p>
            <a:r>
              <a:rPr lang="en-US" baseline="0" dirty="0"/>
              <a:t>e.g. using a stochastic process that partitions </a:t>
            </a:r>
            <a:r>
              <a:rPr lang="en-US" baseline="0" dirty="0" err="1"/>
              <a:t>microdetails</a:t>
            </a:r>
            <a:r>
              <a:rPr lang="en-US" baseline="0" dirty="0"/>
              <a:t> into contributing and non-contributing ones.</a:t>
            </a:r>
          </a:p>
          <a:p>
            <a:r>
              <a:rPr lang="en-US" baseline="0" dirty="0"/>
              <a:t>//</a:t>
            </a:r>
          </a:p>
          <a:p>
            <a:r>
              <a:rPr lang="en-US" baseline="0" dirty="0"/>
              <a:t>The expected number of reflecting microdetails is simply the probability mass </a:t>
            </a:r>
            <a:r>
              <a:rPr lang="en-US" baseline="0" dirty="0" err="1"/>
              <a:t>P_g</a:t>
            </a:r>
            <a:r>
              <a:rPr lang="en-US" baseline="0" dirty="0"/>
              <a:t> times microdetail density N_\mu times surface area A.</a:t>
            </a:r>
          </a:p>
        </p:txBody>
      </p:sp>
      <p:sp>
        <p:nvSpPr>
          <p:cNvPr id="4" name="Foliennummernplatzhalter 3"/>
          <p:cNvSpPr>
            <a:spLocks noGrp="1"/>
          </p:cNvSpPr>
          <p:nvPr>
            <p:ph type="sldNum" sz="quarter" idx="10"/>
          </p:nvPr>
        </p:nvSpPr>
        <p:spPr/>
        <p:txBody>
          <a:bodyPr/>
          <a:lstStyle/>
          <a:p>
            <a:fld id="{2C5B0F0C-65A7-4CA1-99FD-5DA51561A4DE}" type="slidenum">
              <a:rPr lang="de-DE" smtClean="0"/>
              <a:pPr/>
              <a:t>15</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baseline="0" dirty="0"/>
              <a:t>The ratio between the sampled and the expected number of reflecting </a:t>
            </a:r>
            <a:r>
              <a:rPr lang="en-US" baseline="0" dirty="0" err="1"/>
              <a:t>microdetails</a:t>
            </a:r>
            <a:r>
              <a:rPr lang="en-US" baseline="0" dirty="0"/>
              <a:t> can be multiplied by </a:t>
            </a:r>
            <a:r>
              <a:rPr lang="en-US" baseline="0" dirty="0" err="1"/>
              <a:t>D_l</a:t>
            </a:r>
            <a:r>
              <a:rPr lang="en-US" baseline="0" dirty="0"/>
              <a:t>(0) to convert back to actual reflectivity.</a:t>
            </a:r>
          </a:p>
          <a:p>
            <a:r>
              <a:rPr lang="en-US" baseline="0" dirty="0"/>
              <a:t>It is clear that this locally has the dynamic range of the microdetail NDF </a:t>
            </a:r>
            <a:r>
              <a:rPr lang="en-US" baseline="0" dirty="0" err="1"/>
              <a:t>D_l</a:t>
            </a:r>
            <a:r>
              <a:rPr lang="en-US" baseline="0" dirty="0"/>
              <a:t>.</a:t>
            </a:r>
          </a:p>
          <a:p>
            <a:r>
              <a:rPr lang="en-US" baseline="0" dirty="0"/>
              <a:t>And, looking at the definition of </a:t>
            </a:r>
            <a:r>
              <a:rPr lang="en-US" baseline="0" dirty="0" err="1"/>
              <a:t>P_g</a:t>
            </a:r>
            <a:r>
              <a:rPr lang="en-US" baseline="0" dirty="0"/>
              <a:t>, it is also clear that, as we zoom out and the counted number of reflecting microfacets approaches the expected value,</a:t>
            </a:r>
          </a:p>
          <a:p>
            <a:r>
              <a:rPr lang="en-US" baseline="0" dirty="0"/>
              <a:t>the two </a:t>
            </a:r>
            <a:r>
              <a:rPr lang="en-US" baseline="0" dirty="0" err="1"/>
              <a:t>D_l</a:t>
            </a:r>
            <a:r>
              <a:rPr lang="en-US" baseline="0" dirty="0"/>
              <a:t>(0)s cancel out and the NDF converges to the global NDF </a:t>
            </a:r>
            <a:r>
              <a:rPr lang="en-US" baseline="0" dirty="0" err="1"/>
              <a:t>D_g</a:t>
            </a:r>
            <a:r>
              <a:rPr lang="en-US" baseline="0" dirty="0"/>
              <a:t>, </a:t>
            </a:r>
            <a:r>
              <a:rPr lang="en-US" baseline="0" dirty="0" err="1"/>
              <a:t>retaintaining</a:t>
            </a:r>
            <a:r>
              <a:rPr lang="en-US" baseline="0" dirty="0"/>
              <a:t> macroscopic surface appearance.</a:t>
            </a:r>
            <a:endParaRPr lang="en-US" dirty="0"/>
          </a:p>
        </p:txBody>
      </p:sp>
      <p:sp>
        <p:nvSpPr>
          <p:cNvPr id="4" name="Foliennummernplatzhalter 3"/>
          <p:cNvSpPr>
            <a:spLocks noGrp="1"/>
          </p:cNvSpPr>
          <p:nvPr>
            <p:ph type="sldNum" sz="quarter" idx="10"/>
          </p:nvPr>
        </p:nvSpPr>
        <p:spPr/>
        <p:txBody>
          <a:bodyPr/>
          <a:lstStyle/>
          <a:p>
            <a:fld id="{2C5B0F0C-65A7-4CA1-99FD-5DA51561A4DE}" type="slidenum">
              <a:rPr lang="de-DE" smtClean="0"/>
              <a:pPr/>
              <a:t>16</a:t>
            </a:fld>
            <a:endParaRPr lang="de-DE"/>
          </a:p>
        </p:txBody>
      </p:sp>
    </p:spTree>
    <p:extLst>
      <p:ext uri="{BB962C8B-B14F-4D97-AF65-F5344CB8AC3E}">
        <p14:creationId xmlns:p14="http://schemas.microsoft.com/office/powerpoint/2010/main" val="1537743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model also makes for good artistic controls: Using</a:t>
            </a:r>
            <a:r>
              <a:rPr lang="en-US" baseline="0" dirty="0"/>
              <a:t> Beckmann distributions, a global roughness parameter directly defines distant appearance, whereas a local microdetail roughness appearance directly defines detail appearance, each without affecting the other.</a:t>
            </a:r>
          </a:p>
          <a:p>
            <a:r>
              <a:rPr lang="en-US" baseline="0" dirty="0"/>
              <a:t>As mentioned before, the microdetail distribution function </a:t>
            </a:r>
            <a:r>
              <a:rPr lang="en-US" baseline="0" dirty="0" err="1"/>
              <a:t>D_mu</a:t>
            </a:r>
            <a:r>
              <a:rPr lang="en-US" baseline="0" dirty="0"/>
              <a:t> does not need to be defined explicitly, since it is fully defined by the convolution equation.</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17</a:t>
            </a:fld>
            <a:endParaRPr lang="de-DE"/>
          </a:p>
        </p:txBody>
      </p:sp>
    </p:spTree>
    <p:extLst>
      <p:ext uri="{BB962C8B-B14F-4D97-AF65-F5344CB8AC3E}">
        <p14:creationId xmlns:p14="http://schemas.microsoft.com/office/powerpoint/2010/main" val="603917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a:t>So</a:t>
            </a:r>
            <a:r>
              <a:rPr lang="en-US" baseline="0" dirty="0"/>
              <a:t> far, we have looked into the theory behind our approach. In order to make glints practical in real-time, we need apply a few additional </a:t>
            </a:r>
            <a:r>
              <a:rPr lang="en-US" baseline="0" dirty="0" err="1"/>
              <a:t>simplifcations</a:t>
            </a:r>
            <a:r>
              <a:rPr lang="en-US" baseline="0" dirty="0"/>
              <a:t> to the algorithms described by previous work.</a:t>
            </a:r>
            <a:endParaRPr lang="en-US" dirty="0"/>
          </a:p>
        </p:txBody>
      </p:sp>
      <p:sp>
        <p:nvSpPr>
          <p:cNvPr id="4" name="Foliennummernplatzhalter 3"/>
          <p:cNvSpPr>
            <a:spLocks noGrp="1"/>
          </p:cNvSpPr>
          <p:nvPr>
            <p:ph type="sldNum" sz="quarter" idx="10"/>
          </p:nvPr>
        </p:nvSpPr>
        <p:spPr/>
        <p:txBody>
          <a:bodyPr/>
          <a:lstStyle/>
          <a:p>
            <a:fld id="{2C5B0F0C-65A7-4CA1-99FD-5DA51561A4DE}" type="slidenum">
              <a:rPr lang="de-DE" smtClean="0"/>
              <a:pPr/>
              <a:t>18</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a:t>Unfortunately,</a:t>
            </a:r>
            <a:r>
              <a:rPr lang="en-US" baseline="0" dirty="0"/>
              <a:t> the hierarchical multinomial particle counting process introduced by Wenzel et al. is way too expansive to perform per pixel in a real-time budget.</a:t>
            </a:r>
          </a:p>
          <a:p>
            <a:r>
              <a:rPr lang="en-US" dirty="0"/>
              <a:t>Therefore, we radically</a:t>
            </a:r>
            <a:r>
              <a:rPr lang="en-US" baseline="0" dirty="0"/>
              <a:t> simplify the counting process to one binomial random counting variable:</a:t>
            </a:r>
          </a:p>
          <a:p>
            <a:r>
              <a:rPr lang="en-US" baseline="0" dirty="0"/>
              <a:t> - We note that assuming a locally constant microdetail density, it is easy to compute the total number of microdetails for a given area</a:t>
            </a:r>
          </a:p>
          <a:p>
            <a:r>
              <a:rPr lang="en-US" baseline="0" dirty="0"/>
              <a:t> - We have also seen how to compute a discrete probability mass for the fraction of </a:t>
            </a:r>
            <a:r>
              <a:rPr lang="en-US" baseline="0" dirty="0" err="1"/>
              <a:t>microdetails</a:t>
            </a:r>
            <a:r>
              <a:rPr lang="en-US" baseline="0" dirty="0"/>
              <a:t> reflecting with their respective maximum intensities</a:t>
            </a:r>
          </a:p>
          <a:p>
            <a:r>
              <a:rPr lang="en-US" baseline="0" dirty="0"/>
              <a:t>Following these observations, we assume the chance for a microdetail to be reflecting to be equal for every microdetail.</a:t>
            </a:r>
          </a:p>
          <a:p>
            <a:r>
              <a:rPr lang="en-US" baseline="0" dirty="0"/>
              <a:t>This leaves us with one simple binomial distribution of microdetail counts, that partitions a total number of microdetails per area into reflecting and non-reflecting ones.</a:t>
            </a:r>
            <a:endParaRPr lang="en-US" dirty="0"/>
          </a:p>
        </p:txBody>
      </p:sp>
      <p:sp>
        <p:nvSpPr>
          <p:cNvPr id="4" name="Foliennummernplatzhalter 3"/>
          <p:cNvSpPr>
            <a:spLocks noGrp="1"/>
          </p:cNvSpPr>
          <p:nvPr>
            <p:ph type="sldNum" sz="quarter" idx="10"/>
          </p:nvPr>
        </p:nvSpPr>
        <p:spPr/>
        <p:txBody>
          <a:bodyPr/>
          <a:lstStyle/>
          <a:p>
            <a:fld id="{2C5B0F0C-65A7-4CA1-99FD-5DA51561A4DE}" type="slidenum">
              <a:rPr lang="de-DE" smtClean="0"/>
              <a:pPr/>
              <a:t>19</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n real-time, previous attempts at glinting materials have used much simpler, non-physically-inspired approaches.</a:t>
            </a:r>
          </a:p>
          <a:p>
            <a:r>
              <a:rPr lang="en-US" baseline="0" dirty="0"/>
              <a:t>For example, in their ARTR </a:t>
            </a:r>
            <a:r>
              <a:rPr lang="en-US" baseline="0" dirty="0" err="1"/>
              <a:t>Siggraph</a:t>
            </a:r>
            <a:r>
              <a:rPr lang="en-US" baseline="0" dirty="0"/>
              <a:t> talk last year, Studio Gobo presented a simple phenomenological approach that directly places individual sparkle points on the geometry, using scene-encompassing 3D procedural noise grids for seeding.</a:t>
            </a:r>
          </a:p>
          <a:p>
            <a:r>
              <a:rPr lang="en-US" baseline="0" dirty="0"/>
              <a:t>However, this approach only generates rather sparse glints at predefined scales.</a:t>
            </a:r>
          </a:p>
          <a:p>
            <a:r>
              <a:rPr lang="en-US" baseline="0" dirty="0"/>
              <a:t>Generally, stable high-density sparkling is challenging, because it consists of many sub-pixel-size specular highlights that need to be placed stably and to be anti-aliased both temporally and spatially to prevent unbearable flickering.</a:t>
            </a:r>
          </a:p>
          <a:p>
            <a:r>
              <a:rPr lang="en-US" baseline="0" dirty="0"/>
              <a:t>This work tries to fill this gap in a real-time context, by procedurally generating stable, anti-aliased glints caused by such microdetail in a physically-inspired way.</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2</a:t>
            </a:fld>
            <a:endParaRPr lang="de-DE"/>
          </a:p>
        </p:txBody>
      </p:sp>
    </p:spTree>
    <p:extLst>
      <p:ext uri="{BB962C8B-B14F-4D97-AF65-F5344CB8AC3E}">
        <p14:creationId xmlns:p14="http://schemas.microsoft.com/office/powerpoint/2010/main" val="2314435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a:t>We could</a:t>
            </a:r>
            <a:r>
              <a:rPr lang="en-US" baseline="0" dirty="0"/>
              <a:t> directly apply this model to the footprint of each pixel, computing the total area covered by each pixel from its projected area.</a:t>
            </a:r>
          </a:p>
          <a:p>
            <a:r>
              <a:rPr lang="en-US" baseline="0" dirty="0"/>
              <a:t>However, this would lead to highly unstable results, since the area of each pixel varies greatly in-between frames.</a:t>
            </a:r>
          </a:p>
          <a:p>
            <a:r>
              <a:rPr lang="en-US" baseline="0" dirty="0"/>
              <a:t>Besides, it is unclear how to stably and coherently seed individual pixels across multiple frames.</a:t>
            </a:r>
          </a:p>
          <a:p>
            <a:r>
              <a:rPr lang="en-US" baseline="0" dirty="0"/>
              <a:t>We therefore resort to using a stable nested texture-space power-of-2 grid instead, which also enables us to leverage proven methods of anisotropic texture filtering.</a:t>
            </a:r>
          </a:p>
          <a:p>
            <a:r>
              <a:rPr lang="en-US" baseline="0" dirty="0"/>
              <a:t>For each texture-space grid cell, we can easily compute a total number of contained </a:t>
            </a:r>
            <a:r>
              <a:rPr lang="en-US" baseline="0" dirty="0" err="1"/>
              <a:t>microdetails</a:t>
            </a:r>
            <a:r>
              <a:rPr lang="en-US" baseline="0" dirty="0"/>
              <a:t> and a stable seed value, allowing for a direct binomial draw of reflecting </a:t>
            </a:r>
            <a:r>
              <a:rPr lang="en-US" baseline="0" dirty="0" err="1"/>
              <a:t>microfacet</a:t>
            </a:r>
            <a:r>
              <a:rPr lang="en-US" baseline="0" dirty="0"/>
              <a:t> counts.</a:t>
            </a:r>
          </a:p>
          <a:p>
            <a:r>
              <a:rPr lang="en-US" baseline="0" dirty="0"/>
              <a:t>We then use anisotropic filtering and </a:t>
            </a:r>
            <a:r>
              <a:rPr lang="en-US" baseline="0" dirty="0" err="1"/>
              <a:t>trilinear</a:t>
            </a:r>
            <a:r>
              <a:rPr lang="en-US" baseline="0" dirty="0"/>
              <a:t> interpolation of the results.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 each cell inside each pixel footprint and the two nested grid levels matching its extent most closely, </a:t>
            </a:r>
            <a:endParaRPr lang="en-US" dirty="0"/>
          </a:p>
        </p:txBody>
      </p:sp>
      <p:sp>
        <p:nvSpPr>
          <p:cNvPr id="4" name="Foliennummernplatzhalter 3"/>
          <p:cNvSpPr>
            <a:spLocks noGrp="1"/>
          </p:cNvSpPr>
          <p:nvPr>
            <p:ph type="sldNum" sz="quarter" idx="10"/>
          </p:nvPr>
        </p:nvSpPr>
        <p:spPr/>
        <p:txBody>
          <a:bodyPr/>
          <a:lstStyle/>
          <a:p>
            <a:fld id="{2C5B0F0C-65A7-4CA1-99FD-5DA51561A4DE}" type="slidenum">
              <a:rPr lang="de-DE" smtClean="0"/>
              <a:pPr/>
              <a:t>20</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search space for reflecting microdetails is actually 4D, since the count also varies for different microdetail orientations.</a:t>
            </a:r>
          </a:p>
          <a:p>
            <a:r>
              <a:rPr lang="en-US" baseline="0" dirty="0"/>
              <a:t>We chose to discretize </a:t>
            </a:r>
            <a:r>
              <a:rPr lang="en-US" baseline="0" dirty="0" err="1"/>
              <a:t>halfvectors</a:t>
            </a:r>
            <a:r>
              <a:rPr lang="en-US" baseline="0" dirty="0"/>
              <a:t> on a 2D regular paraboloid grid, which approximately preserves solid angle.</a:t>
            </a:r>
          </a:p>
          <a:p>
            <a:r>
              <a:rPr lang="en-US" baseline="0" dirty="0"/>
              <a:t>We then use a seed depending on both the texture grid cell index and the </a:t>
            </a:r>
            <a:r>
              <a:rPr lang="en-US" baseline="0" dirty="0" err="1"/>
              <a:t>halfvector</a:t>
            </a:r>
            <a:r>
              <a:rPr lang="en-US" baseline="0" dirty="0"/>
              <a:t> grid index in order to draw binomial random variables.</a:t>
            </a:r>
          </a:p>
          <a:p>
            <a:r>
              <a:rPr lang="en-US" baseline="0" dirty="0"/>
              <a:t>One important detail here is to perturb the </a:t>
            </a:r>
            <a:r>
              <a:rPr lang="en-US" baseline="0" dirty="0" err="1"/>
              <a:t>halfvector</a:t>
            </a:r>
            <a:r>
              <a:rPr lang="en-US" baseline="0" dirty="0"/>
              <a:t> partitioning for every texture grid cell and thus pixel: By applying a random fractional offset to the </a:t>
            </a:r>
            <a:r>
              <a:rPr lang="en-US" baseline="0" dirty="0" err="1"/>
              <a:t>halfvector</a:t>
            </a:r>
            <a:r>
              <a:rPr lang="en-US" baseline="0" dirty="0"/>
              <a:t> grid index, we randomize the time at which the </a:t>
            </a:r>
            <a:r>
              <a:rPr lang="en-US" baseline="0" dirty="0" err="1"/>
              <a:t>halfvector</a:t>
            </a:r>
            <a:r>
              <a:rPr lang="en-US" baseline="0" dirty="0"/>
              <a:t> grid index changes and prevent sparkles from changing all at once.</a:t>
            </a:r>
          </a:p>
          <a:p>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21</a:t>
            </a:fld>
            <a:endParaRPr lang="de-DE"/>
          </a:p>
        </p:txBody>
      </p:sp>
    </p:spTree>
    <p:extLst>
      <p:ext uri="{BB962C8B-B14F-4D97-AF65-F5344CB8AC3E}">
        <p14:creationId xmlns:p14="http://schemas.microsoft.com/office/powerpoint/2010/main" val="3174043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final important detail</a:t>
            </a:r>
            <a:r>
              <a:rPr lang="en-US" baseline="0" dirty="0"/>
              <a:t> is related to the blending between the results of different levels of the nested power-of-two texture grids.</a:t>
            </a:r>
          </a:p>
          <a:p>
            <a:r>
              <a:rPr lang="en-US" baseline="0" dirty="0"/>
              <a:t>Looking at a simpler test case that simply blends uniform random noise of two grid levels, we can see why:</a:t>
            </a:r>
          </a:p>
          <a:p>
            <a:r>
              <a:rPr lang="en-US" baseline="0" dirty="0"/>
              <a:t>Blending multiple random variables always brings the result closer to the expected value, resulting in noticeable smearing in transition areas.</a:t>
            </a:r>
          </a:p>
          <a:p>
            <a:r>
              <a:rPr lang="en-US" baseline="0" dirty="0"/>
              <a:t>We work around this issue by introducing a deliberate correlation between grid levels, ensuring that each coarser grid level always contains a representative of the finer level.</a:t>
            </a:r>
          </a:p>
        </p:txBody>
      </p:sp>
      <p:sp>
        <p:nvSpPr>
          <p:cNvPr id="4" name="Slide Number Placeholder 3"/>
          <p:cNvSpPr>
            <a:spLocks noGrp="1"/>
          </p:cNvSpPr>
          <p:nvPr>
            <p:ph type="sldNum" sz="quarter" idx="10"/>
          </p:nvPr>
        </p:nvSpPr>
        <p:spPr/>
        <p:txBody>
          <a:bodyPr/>
          <a:lstStyle/>
          <a:p>
            <a:fld id="{2C5B0F0C-65A7-4CA1-99FD-5DA51561A4DE}" type="slidenum">
              <a:rPr lang="de-DE" smtClean="0"/>
              <a:pPr/>
              <a:t>22</a:t>
            </a:fld>
            <a:endParaRPr lang="de-DE"/>
          </a:p>
        </p:txBody>
      </p:sp>
    </p:spTree>
    <p:extLst>
      <p:ext uri="{BB962C8B-B14F-4D97-AF65-F5344CB8AC3E}">
        <p14:creationId xmlns:p14="http://schemas.microsoft.com/office/powerpoint/2010/main" val="3618166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simplest working implementation that we found was to always shift grid cell indices such that the lowest bit is set.</a:t>
            </a:r>
          </a:p>
          <a:p>
            <a:r>
              <a:rPr lang="en-US" baseline="0" dirty="0"/>
              <a:t>In a 1D example, we can see that this ensures that the seed of the left-most cell in each tuple always re-appears in the next coarser level.</a:t>
            </a:r>
          </a:p>
          <a:p>
            <a:r>
              <a:rPr lang="en-US" baseline="0" dirty="0"/>
              <a:t>In the rendered result, we can see that this coherent </a:t>
            </a:r>
            <a:r>
              <a:rPr lang="en-US" baseline="0" dirty="0" err="1"/>
              <a:t>swizzling</a:t>
            </a:r>
            <a:r>
              <a:rPr lang="en-US" baseline="0" dirty="0"/>
              <a:t> nicely hides the smeared-out transition areas.</a:t>
            </a:r>
          </a:p>
          <a:p>
            <a:r>
              <a:rPr lang="en-US" baseline="0" dirty="0"/>
              <a:t>Of course, this somewhat breaks the independent uniform random noise, but we found results to de-correlate quickly, with a starting offset of around 100.</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23</a:t>
            </a:fld>
            <a:endParaRPr lang="de-DE"/>
          </a:p>
        </p:txBody>
      </p:sp>
    </p:spTree>
    <p:extLst>
      <p:ext uri="{BB962C8B-B14F-4D97-AF65-F5344CB8AC3E}">
        <p14:creationId xmlns:p14="http://schemas.microsoft.com/office/powerpoint/2010/main" val="2834143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pointed out by Eric </a:t>
            </a:r>
            <a:r>
              <a:rPr lang="en-US" dirty="0" err="1"/>
              <a:t>Heitz</a:t>
            </a:r>
            <a:r>
              <a:rPr lang="en-US" dirty="0"/>
              <a:t> in “Understanding the masking-shadowing function in </a:t>
            </a:r>
            <a:r>
              <a:rPr lang="en-US" dirty="0" err="1"/>
              <a:t>microfacet</a:t>
            </a:r>
            <a:r>
              <a:rPr lang="en-US" dirty="0"/>
              <a:t> BRDFs“, a</a:t>
            </a:r>
            <a:r>
              <a:rPr lang="en-US" baseline="0" dirty="0"/>
              <a:t> BRDF with anisotropic roughness is equivalent to a non-uniformly scaled surface with isotropic roughness.</a:t>
            </a:r>
          </a:p>
          <a:p>
            <a:r>
              <a:rPr lang="en-US" baseline="0" dirty="0"/>
              <a:t>As it turns out, we can indeed scale the texture-space grid accordingly and thus render anisotropic glints that follow the anisotropic roughness of the microdetail distribution function.</a:t>
            </a:r>
          </a:p>
          <a:p>
            <a:r>
              <a:rPr lang="en-US" dirty="0"/>
              <a:t>Thus, we can also render anisotropic glints, such as observable in brushed metal and other brushed materials.</a:t>
            </a:r>
          </a:p>
        </p:txBody>
      </p:sp>
      <p:sp>
        <p:nvSpPr>
          <p:cNvPr id="4" name="Slide Number Placeholder 3"/>
          <p:cNvSpPr>
            <a:spLocks noGrp="1"/>
          </p:cNvSpPr>
          <p:nvPr>
            <p:ph type="sldNum" sz="quarter" idx="10"/>
          </p:nvPr>
        </p:nvSpPr>
        <p:spPr/>
        <p:txBody>
          <a:bodyPr/>
          <a:lstStyle/>
          <a:p>
            <a:fld id="{2C5B0F0C-65A7-4CA1-99FD-5DA51561A4DE}" type="slidenum">
              <a:rPr lang="de-DE" smtClean="0"/>
              <a:pPr/>
              <a:t>24</a:t>
            </a:fld>
            <a:endParaRPr lang="de-DE"/>
          </a:p>
        </p:txBody>
      </p:sp>
    </p:spTree>
    <p:extLst>
      <p:ext uri="{BB962C8B-B14F-4D97-AF65-F5344CB8AC3E}">
        <p14:creationId xmlns:p14="http://schemas.microsoft.com/office/powerpoint/2010/main" val="466279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final</a:t>
            </a:r>
            <a:r>
              <a:rPr lang="en-US" baseline="0" dirty="0"/>
              <a:t> effective tweak in order to achieve interesting appearance across multiple scales is to also randomize the microdetail density per texture grid cell.</a:t>
            </a:r>
          </a:p>
          <a:p>
            <a:r>
              <a:rPr lang="en-US" baseline="0" dirty="0"/>
              <a:t>This follows the intuition that in materials such as snow, we can find crystals and cracks of various sizes. Thus, the number of glints decreases more slowly with distance.</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25</a:t>
            </a:fld>
            <a:endParaRPr lang="de-DE"/>
          </a:p>
        </p:txBody>
      </p:sp>
    </p:spTree>
    <p:extLst>
      <p:ext uri="{BB962C8B-B14F-4D97-AF65-F5344CB8AC3E}">
        <p14:creationId xmlns:p14="http://schemas.microsoft.com/office/powerpoint/2010/main" val="2306711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to performance, we ran a few tests on an NVIDIA </a:t>
            </a:r>
            <a:r>
              <a:rPr lang="en-US" dirty="0" err="1"/>
              <a:t>Geforce</a:t>
            </a:r>
            <a:r>
              <a:rPr lang="en-US" dirty="0"/>
              <a:t> 980 at 1080p. We limited the anisotropy of the pixel footprint to 16x, which gives</a:t>
            </a:r>
            <a:r>
              <a:rPr lang="en-US" baseline="0" dirty="0"/>
              <a:t> acceptable results for all viewing angles. As you can see, the number of texture grid cells that need to be iterated for sampling the number of reflecting </a:t>
            </a:r>
            <a:r>
              <a:rPr lang="en-US" baseline="0" dirty="0" err="1"/>
              <a:t>microdetails</a:t>
            </a:r>
            <a:r>
              <a:rPr lang="en-US" baseline="0" dirty="0"/>
              <a:t> greatly affects performance. The ratio between steep and grazing angles is approximately a factor of two.</a:t>
            </a:r>
          </a:p>
          <a:p>
            <a:r>
              <a:rPr lang="en-US" baseline="0" dirty="0"/>
              <a:t>The computational load varies between 8-64 texture grid cells to shade, while no memory accesses are needed. The compiled </a:t>
            </a:r>
            <a:r>
              <a:rPr lang="en-US" baseline="0" dirty="0" err="1"/>
              <a:t>shader</a:t>
            </a:r>
            <a:r>
              <a:rPr lang="en-US" baseline="0" dirty="0"/>
              <a:t> has about 412 instructions, of which half need to be executed for every texture grid cell.</a:t>
            </a:r>
          </a:p>
        </p:txBody>
      </p:sp>
      <p:sp>
        <p:nvSpPr>
          <p:cNvPr id="4" name="Slide Number Placeholder 3"/>
          <p:cNvSpPr>
            <a:spLocks noGrp="1"/>
          </p:cNvSpPr>
          <p:nvPr>
            <p:ph type="sldNum" sz="quarter" idx="10"/>
          </p:nvPr>
        </p:nvSpPr>
        <p:spPr/>
        <p:txBody>
          <a:bodyPr/>
          <a:lstStyle/>
          <a:p>
            <a:fld id="{2C5B0F0C-65A7-4CA1-99FD-5DA51561A4DE}" type="slidenum">
              <a:rPr lang="de-DE" smtClean="0"/>
              <a:pPr/>
              <a:t>26</a:t>
            </a:fld>
            <a:endParaRPr lang="de-DE"/>
          </a:p>
        </p:txBody>
      </p:sp>
    </p:spTree>
    <p:extLst>
      <p:ext uri="{BB962C8B-B14F-4D97-AF65-F5344CB8AC3E}">
        <p14:creationId xmlns:p14="http://schemas.microsoft.com/office/powerpoint/2010/main" val="690231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now published a </a:t>
            </a:r>
            <a:r>
              <a:rPr lang="en-US" dirty="0" err="1"/>
              <a:t>shadertoy</a:t>
            </a:r>
            <a:r>
              <a:rPr lang="en-US" baseline="0" dirty="0"/>
              <a:t> source code example that provides more insight into the implementation details and that you can play around with.</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27</a:t>
            </a:fld>
            <a:endParaRPr lang="de-DE"/>
          </a:p>
        </p:txBody>
      </p:sp>
    </p:spTree>
    <p:extLst>
      <p:ext uri="{BB962C8B-B14F-4D97-AF65-F5344CB8AC3E}">
        <p14:creationId xmlns:p14="http://schemas.microsoft.com/office/powerpoint/2010/main" val="652921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28</a:t>
            </a:fld>
            <a:endParaRPr lang="de-DE"/>
          </a:p>
        </p:txBody>
      </p:sp>
    </p:spTree>
    <p:extLst>
      <p:ext uri="{BB962C8B-B14F-4D97-AF65-F5344CB8AC3E}">
        <p14:creationId xmlns:p14="http://schemas.microsoft.com/office/powerpoint/2010/main" val="2984090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5B0F0C-65A7-4CA1-99FD-5DA51561A4DE}" type="slidenum">
              <a:rPr lang="de-DE" smtClean="0"/>
              <a:pPr/>
              <a:t>29</a:t>
            </a:fld>
            <a:endParaRPr lang="de-DE"/>
          </a:p>
        </p:txBody>
      </p:sp>
    </p:spTree>
    <p:extLst>
      <p:ext uri="{BB962C8B-B14F-4D97-AF65-F5344CB8AC3E}">
        <p14:creationId xmlns:p14="http://schemas.microsoft.com/office/powerpoint/2010/main" val="1316198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Generally, in physically-based rendering the macroscopic appearance caused by microscopic surface structure is modelled stochastically: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 so-called normal distribution function defines the distribution of microscopic surface orientations.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distribution basically defines the fraction of the macroscopic surface area occupied by microscopic patches for each possible orientation.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Most common distributions are defined in slope space and then transformed to the space of orientations and corresponding surface area by a change of variables.</a:t>
            </a:r>
          </a:p>
          <a:p>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3</a:t>
            </a:fld>
            <a:endParaRPr lang="de-DE"/>
          </a:p>
        </p:txBody>
      </p:sp>
    </p:spTree>
    <p:extLst>
      <p:ext uri="{BB962C8B-B14F-4D97-AF65-F5344CB8AC3E}">
        <p14:creationId xmlns:p14="http://schemas.microsoft.com/office/powerpoint/2010/main" val="699489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a viewing</a:t>
            </a:r>
            <a:r>
              <a:rPr lang="en-US" baseline="0" dirty="0"/>
              <a:t> direction, </a:t>
            </a:r>
            <a:r>
              <a:rPr lang="en-US" dirty="0"/>
              <a:t>the NDF can be converted to a corresponding distribution of incident light directions that defines how much light from each direction is reflected towards the viewer.</a:t>
            </a:r>
          </a:p>
          <a:p>
            <a:r>
              <a:rPr lang="en-US" dirty="0"/>
              <a:t>Thus, the NDF defines macroscopic</a:t>
            </a:r>
            <a:r>
              <a:rPr lang="en-US" baseline="0" dirty="0"/>
              <a:t> surface appearance.</a:t>
            </a:r>
          </a:p>
          <a:p>
            <a:r>
              <a:rPr lang="en-US" baseline="0" dirty="0"/>
              <a:t>The corresponding BSDF, often called </a:t>
            </a:r>
            <a:r>
              <a:rPr lang="en-US" baseline="0" dirty="0" err="1"/>
              <a:t>microfacet</a:t>
            </a:r>
            <a:r>
              <a:rPr lang="en-US" baseline="0" dirty="0"/>
              <a:t> BSDF, can be seen at the bottom of the slide.</a:t>
            </a:r>
          </a:p>
          <a:p>
            <a:r>
              <a:rPr lang="en-US" baseline="0" dirty="0"/>
              <a:t>//</a:t>
            </a:r>
          </a:p>
          <a:p>
            <a:r>
              <a:rPr lang="en-US" baseline="0" dirty="0"/>
              <a:t>Here, besides the NDF D itself, converted to projected </a:t>
            </a:r>
            <a:r>
              <a:rPr lang="en-US" baseline="0" dirty="0" err="1"/>
              <a:t>microfacet</a:t>
            </a:r>
            <a:r>
              <a:rPr lang="en-US" baseline="0" dirty="0"/>
              <a:t> area,</a:t>
            </a:r>
          </a:p>
          <a:p>
            <a:r>
              <a:rPr lang="en-US" baseline="0" dirty="0"/>
              <a:t>F is an optional Fresnel term.</a:t>
            </a:r>
          </a:p>
          <a:p>
            <a:r>
              <a:rPr lang="en-US" baseline="0" dirty="0"/>
              <a:t>G is a </a:t>
            </a:r>
            <a:r>
              <a:rPr lang="en-US" baseline="0" dirty="0" err="1"/>
              <a:t>microgeometry</a:t>
            </a:r>
            <a:r>
              <a:rPr lang="en-US" baseline="0" dirty="0"/>
              <a:t> term that enforces conservation of energy and visible surface area.</a:t>
            </a:r>
          </a:p>
          <a:p>
            <a:r>
              <a:rPr lang="en-US" baseline="0" dirty="0"/>
              <a:t>The denominator basically computes the visible surface area as seen from the view and light directions, respectively, and includes a partially cancelled-out change of variables from surface orientation to light direction.</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4</a:t>
            </a:fld>
            <a:endParaRPr lang="de-DE"/>
          </a:p>
        </p:txBody>
      </p:sp>
    </p:spTree>
    <p:extLst>
      <p:ext uri="{BB962C8B-B14F-4D97-AF65-F5344CB8AC3E}">
        <p14:creationId xmlns:p14="http://schemas.microsoft.com/office/powerpoint/2010/main" val="3928219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NDF, and with it the BSDF, basically abstract the precise microsurface away, assuming an independent and continuous distribution of </a:t>
            </a:r>
            <a:r>
              <a:rPr lang="en-US" baseline="0" dirty="0" err="1"/>
              <a:t>microfacet</a:t>
            </a:r>
            <a:r>
              <a:rPr lang="en-US" baseline="0" dirty="0"/>
              <a:t> orientations at all scales across the entire surface.</a:t>
            </a:r>
          </a:p>
          <a:p>
            <a:r>
              <a:rPr lang="en-US" baseline="0" dirty="0"/>
              <a:t>Given such a distribution, the reflectance integral computes the corresponding average light reflected from each direction for every point on the surface.</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5</a:t>
            </a:fld>
            <a:endParaRPr lang="de-DE"/>
          </a:p>
        </p:txBody>
      </p:sp>
    </p:spTree>
    <p:extLst>
      <p:ext uri="{BB962C8B-B14F-4D97-AF65-F5344CB8AC3E}">
        <p14:creationId xmlns:p14="http://schemas.microsoft.com/office/powerpoint/2010/main" val="1263712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Graphically, such</a:t>
            </a:r>
            <a:r>
              <a:rPr lang="en-US" baseline="0" dirty="0"/>
              <a:t> stochastic models correspond more to the microsurface structure seen at the top, and less to the microstructure seen at the bottom:</a:t>
            </a:r>
          </a:p>
          <a:p>
            <a:r>
              <a:rPr lang="en-US" baseline="0" dirty="0"/>
              <a:t>At the top, every portion of the microsurface contains microfacets with many different orientations.</a:t>
            </a:r>
          </a:p>
          <a:p>
            <a:r>
              <a:rPr lang="en-US" dirty="0"/>
              <a:t>However, realistically, especially for specific materials such as snow, distribution of</a:t>
            </a:r>
            <a:r>
              <a:rPr lang="en-US" baseline="0" dirty="0"/>
              <a:t> orientations can vary across different portions of the same material.</a:t>
            </a:r>
          </a:p>
        </p:txBody>
      </p:sp>
      <p:sp>
        <p:nvSpPr>
          <p:cNvPr id="4" name="Slide Number Placeholder 3"/>
          <p:cNvSpPr>
            <a:spLocks noGrp="1"/>
          </p:cNvSpPr>
          <p:nvPr>
            <p:ph type="sldNum" sz="quarter" idx="10"/>
          </p:nvPr>
        </p:nvSpPr>
        <p:spPr/>
        <p:txBody>
          <a:bodyPr/>
          <a:lstStyle/>
          <a:p>
            <a:fld id="{2C5B0F0C-65A7-4CA1-99FD-5DA51561A4DE}" type="slidenum">
              <a:rPr lang="de-DE" smtClean="0"/>
              <a:pPr/>
              <a:t>6</a:t>
            </a:fld>
            <a:endParaRPr lang="de-DE"/>
          </a:p>
        </p:txBody>
      </p:sp>
    </p:spTree>
    <p:extLst>
      <p:ext uri="{BB962C8B-B14F-4D97-AF65-F5344CB8AC3E}">
        <p14:creationId xmlns:p14="http://schemas.microsoft.com/office/powerpoint/2010/main" val="1053753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some places, microfacets of all orientations may be occur equally, whereas in other places, specific orientations might occur much more often than others.</a:t>
            </a:r>
          </a:p>
          <a:p>
            <a:r>
              <a:rPr lang="en-US" baseline="0" dirty="0"/>
              <a:t>It is this kind of correlation or clustering that is responsible for a glinting appearance, but that is neglected by the stochastic models generally used.</a:t>
            </a:r>
            <a:endParaRPr lang="en-US" dirty="0"/>
          </a:p>
          <a:p>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7</a:t>
            </a:fld>
            <a:endParaRPr lang="de-DE"/>
          </a:p>
        </p:txBody>
      </p:sp>
    </p:spTree>
    <p:extLst>
      <p:ext uri="{BB962C8B-B14F-4D97-AF65-F5344CB8AC3E}">
        <p14:creationId xmlns:p14="http://schemas.microsoft.com/office/powerpoint/2010/main" val="200216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of introducing such correlations</a:t>
            </a:r>
            <a:r>
              <a:rPr lang="en-US" baseline="0" dirty="0"/>
              <a:t> is by simply defining the entire microsurface explicitly.</a:t>
            </a:r>
          </a:p>
          <a:p>
            <a:r>
              <a:rPr lang="en-US" baseline="0" dirty="0" err="1"/>
              <a:t>Yat</a:t>
            </a:r>
            <a:r>
              <a:rPr lang="en-US" baseline="0" dirty="0"/>
              <a:t> et al. do this using high-resolution normal maps that effectively store the orientation of every </a:t>
            </a:r>
            <a:r>
              <a:rPr lang="en-US" baseline="0" dirty="0" err="1"/>
              <a:t>microfacet</a:t>
            </a:r>
            <a:r>
              <a:rPr lang="en-US" baseline="0" dirty="0"/>
              <a:t>.</a:t>
            </a:r>
            <a:endParaRPr lang="en-US" dirty="0"/>
          </a:p>
          <a:p>
            <a:r>
              <a:rPr lang="en-US" dirty="0"/>
              <a:t>Inside each</a:t>
            </a:r>
            <a:r>
              <a:rPr lang="en-US" baseline="0" dirty="0"/>
              <a:t> pixel footprint, they basically count all relevant microfacets by enumerating all normal map </a:t>
            </a:r>
            <a:r>
              <a:rPr lang="en-US" baseline="0" dirty="0" err="1"/>
              <a:t>texels</a:t>
            </a:r>
            <a:r>
              <a:rPr lang="en-US" baseline="0" dirty="0"/>
              <a:t> covered by each pixel.</a:t>
            </a:r>
          </a:p>
          <a:p>
            <a:r>
              <a:rPr lang="en-US" baseline="0" dirty="0"/>
              <a:t>They improve efficiency by adding an acceleration data structure and tree pruning.</a:t>
            </a:r>
          </a:p>
          <a:p>
            <a:r>
              <a:rPr lang="en-US" baseline="0" dirty="0"/>
              <a:t>While this gives high-quality results where such detailed data is available,</a:t>
            </a:r>
          </a:p>
          <a:p>
            <a:r>
              <a:rPr lang="en-US" baseline="0" dirty="0"/>
              <a:t> - It requires the generation and storage of the entire micro-geometry.</a:t>
            </a:r>
          </a:p>
          <a:p>
            <a:r>
              <a:rPr lang="en-US" baseline="0" dirty="0"/>
              <a:t> - Moreover, the number of orientations per </a:t>
            </a:r>
            <a:r>
              <a:rPr lang="en-US" baseline="0" dirty="0" err="1"/>
              <a:t>texel</a:t>
            </a:r>
            <a:r>
              <a:rPr lang="en-US" baseline="0" dirty="0"/>
              <a:t> is inherently limited, in this case to one, greatly limiting the glint density for reasonable computation times and memory usage.</a:t>
            </a:r>
          </a:p>
          <a:p>
            <a:r>
              <a:rPr lang="en-US" dirty="0"/>
              <a:t>In any case, </a:t>
            </a:r>
            <a:r>
              <a:rPr lang="en-US" baseline="0" dirty="0"/>
              <a:t>enumerating microflakes at reasonable densities would be way to expensive for real-time applications.</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8</a:t>
            </a:fld>
            <a:endParaRPr lang="de-DE"/>
          </a:p>
        </p:txBody>
      </p:sp>
    </p:spTree>
    <p:extLst>
      <p:ext uri="{BB962C8B-B14F-4D97-AF65-F5344CB8AC3E}">
        <p14:creationId xmlns:p14="http://schemas.microsoft.com/office/powerpoint/2010/main" val="2600085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of introducing correlation is by</a:t>
            </a:r>
            <a:r>
              <a:rPr lang="en-US" baseline="0" dirty="0"/>
              <a:t> modelling spatially-varying, non-smooth distributions of microfacets stochastically.</a:t>
            </a:r>
          </a:p>
          <a:p>
            <a:r>
              <a:rPr lang="en-US" dirty="0"/>
              <a:t>Jakob</a:t>
            </a:r>
            <a:r>
              <a:rPr lang="en-US" baseline="0" dirty="0"/>
              <a:t> et al. do this by implicitly distributing an arbitrary discrete number of microflakes using a stochastic process.</a:t>
            </a:r>
          </a:p>
          <a:p>
            <a:r>
              <a:rPr lang="en-US" baseline="0" dirty="0"/>
              <a:t>The exact distribution is defined by a pseudo-random, but deterministically seeded process, which eliminates storage requirements.</a:t>
            </a:r>
          </a:p>
          <a:p>
            <a:r>
              <a:rPr lang="en-US" baseline="0" dirty="0"/>
              <a:t>The basic idea is to first compute the discrete number of microflakes on a larger surface patch, using a material-specific </a:t>
            </a:r>
            <a:r>
              <a:rPr lang="en-US" baseline="0" dirty="0" err="1"/>
              <a:t>microflake</a:t>
            </a:r>
            <a:r>
              <a:rPr lang="en-US" baseline="0" dirty="0"/>
              <a:t> density.</a:t>
            </a:r>
          </a:p>
          <a:p>
            <a:r>
              <a:rPr lang="en-US" dirty="0"/>
              <a:t>Then, both the surface patch and the space of orientations</a:t>
            </a:r>
            <a:r>
              <a:rPr lang="en-US" baseline="0" dirty="0"/>
              <a:t> is sub-divided hierarchically, in order to precisely match the subspace covered by each pixel.</a:t>
            </a:r>
          </a:p>
          <a:p>
            <a:r>
              <a:rPr lang="en-US" baseline="0" dirty="0"/>
              <a:t>The sum of the reflecting particles in all subspaces covered by the pixel and potential reflection orientations determines the amount of light reflected for each light direction.</a:t>
            </a:r>
            <a:endParaRPr lang="en-US" dirty="0"/>
          </a:p>
          <a:p>
            <a:r>
              <a:rPr lang="en-US" dirty="0"/>
              <a:t>Note that this approach directly allows an arbitrary number of </a:t>
            </a:r>
            <a:r>
              <a:rPr lang="en-US" dirty="0" err="1"/>
              <a:t>microflakes</a:t>
            </a:r>
            <a:r>
              <a:rPr lang="en-US" dirty="0"/>
              <a:t>/glints per footprint,</a:t>
            </a:r>
            <a:r>
              <a:rPr lang="en-US" baseline="0" dirty="0"/>
              <a:t> making it a much better fit for highly </a:t>
            </a:r>
            <a:r>
              <a:rPr lang="en-US" baseline="0" dirty="0" err="1"/>
              <a:t>gliny</a:t>
            </a:r>
            <a:r>
              <a:rPr lang="en-US" baseline="0" dirty="0"/>
              <a:t> materials such as snow.</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9</a:t>
            </a:fld>
            <a:endParaRPr lang="de-DE"/>
          </a:p>
        </p:txBody>
      </p:sp>
    </p:spTree>
    <p:extLst>
      <p:ext uri="{BB962C8B-B14F-4D97-AF65-F5344CB8AC3E}">
        <p14:creationId xmlns:p14="http://schemas.microsoft.com/office/powerpoint/2010/main" val="3226124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996952"/>
            <a:ext cx="7772400" cy="1470025"/>
          </a:xfrm>
        </p:spPr>
        <p:txBody>
          <a:bodyPr>
            <a:normAutofit/>
          </a:bodyPr>
          <a:lstStyle>
            <a:lvl1pPr algn="ctr">
              <a:defRPr sz="3600"/>
            </a:lvl1pPr>
          </a:lstStyle>
          <a:p>
            <a:endParaRPr lang="en-US" noProof="0" dirty="0"/>
          </a:p>
        </p:txBody>
      </p:sp>
      <p:sp>
        <p:nvSpPr>
          <p:cNvPr id="3" name="Untertitel 2"/>
          <p:cNvSpPr>
            <a:spLocks noGrp="1"/>
          </p:cNvSpPr>
          <p:nvPr>
            <p:ph type="subTitle" idx="1"/>
          </p:nvPr>
        </p:nvSpPr>
        <p:spPr>
          <a:xfrm>
            <a:off x="1371600" y="4752727"/>
            <a:ext cx="6400800" cy="1752600"/>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endParaRPr lang="en-US" noProof="0" dirty="0"/>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noProof="0" dirty="0"/>
          </a:p>
        </p:txBody>
      </p:sp>
      <p:sp>
        <p:nvSpPr>
          <p:cNvPr id="6" name="Date Placeholder 5"/>
          <p:cNvSpPr>
            <a:spLocks noGrp="1"/>
          </p:cNvSpPr>
          <p:nvPr>
            <p:ph type="dt" sz="half" idx="10"/>
          </p:nvPr>
        </p:nvSpPr>
        <p:spPr/>
        <p:txBody>
          <a:bodyPr/>
          <a:lstStyle/>
          <a:p>
            <a:fld id="{AE8E2D7C-BC88-4F7F-90DE-9605B9736C12}" type="datetime1">
              <a:rPr lang="en-US" noProof="0" smtClean="0"/>
              <a:pPr/>
              <a:t>2/28/2016</a:t>
            </a:fld>
            <a:endParaRPr lang="en-US" noProof="0" dirty="0"/>
          </a:p>
        </p:txBody>
      </p:sp>
      <p:sp>
        <p:nvSpPr>
          <p:cNvPr id="9" name="Footer Placeholder 8"/>
          <p:cNvSpPr>
            <a:spLocks noGrp="1"/>
          </p:cNvSpPr>
          <p:nvPr>
            <p:ph type="ftr" sz="quarter" idx="11"/>
          </p:nvPr>
        </p:nvSpPr>
        <p:spPr/>
        <p:txBody>
          <a:bodyPr/>
          <a:lstStyle/>
          <a:p>
            <a:endParaRPr lang="en-US" noProof="0" dirty="0"/>
          </a:p>
        </p:txBody>
      </p:sp>
      <p:sp>
        <p:nvSpPr>
          <p:cNvPr id="10" name="Slide Number Placeholder 9"/>
          <p:cNvSpPr>
            <a:spLocks noGrp="1"/>
          </p:cNvSpPr>
          <p:nvPr>
            <p:ph type="sldNum" sz="quarter" idx="12"/>
          </p:nvPr>
        </p:nvSpPr>
        <p:spPr/>
        <p:txBody>
          <a:bodyPr/>
          <a:lstStyle/>
          <a:p>
            <a:fld id="{7E95431C-F0EC-4DC5-A098-16E27D1FF48A}"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kumimoji="0" lang="de-DE" sz="2800" b="1" kern="1200" dirty="0" smtClean="0">
                <a:ln w="6350">
                  <a:noFill/>
                </a:ln>
                <a:gradFill flip="none" rotWithShape="1">
                  <a:gsLst>
                    <a:gs pos="0">
                      <a:schemeClr val="bg1">
                        <a:lumMod val="95000"/>
                      </a:schemeClr>
                    </a:gs>
                    <a:gs pos="100000">
                      <a:schemeClr val="bg1">
                        <a:lumMod val="85000"/>
                      </a:schemeClr>
                    </a:gs>
                  </a:gsLst>
                  <a:lin ang="5400000" scaled="1"/>
                  <a:tileRect/>
                </a:gradFill>
                <a:effectLst>
                  <a:outerShdw blurRad="50800" dist="38100" dir="2700000" algn="tl" rotWithShape="0">
                    <a:srgbClr val="000000">
                      <a:alpha val="40000"/>
                    </a:srgbClr>
                  </a:outerShdw>
                </a:effectLst>
                <a:latin typeface="Calibri" pitchFamily="34" charset="0"/>
                <a:ea typeface="+mj-ea"/>
                <a:cs typeface="+mj-cs"/>
              </a:defRPr>
            </a:lvl1pPr>
          </a:lstStyle>
          <a:p>
            <a:r>
              <a:rPr lang="de-DE" dirty="0"/>
              <a:t>Titelmasterformat durch Klicken bearbeiten</a:t>
            </a:r>
          </a:p>
        </p:txBody>
      </p:sp>
      <p:sp>
        <p:nvSpPr>
          <p:cNvPr id="3" name="Inhaltsplatzhalter 2"/>
          <p:cNvSpPr>
            <a:spLocks noGrp="1"/>
          </p:cNvSpPr>
          <p:nvPr>
            <p:ph idx="1"/>
          </p:nvPr>
        </p:nvSpPr>
        <p:spPr/>
        <p:txBody>
          <a:bodyPr/>
          <a:lstStyle>
            <a:lvl3pPr>
              <a:buFontTx/>
              <a:buBlip>
                <a:blip r:embed="rId2"/>
              </a:buBlip>
              <a:defRPr/>
            </a:lvl3pPr>
            <a:lvl4pPr>
              <a:buFontTx/>
              <a:buBlip>
                <a:blip r:embed="rId2"/>
              </a:buBlip>
              <a:defRPr/>
            </a:lvl4pPr>
            <a:lvl5pPr>
              <a:buFontTx/>
              <a:buBlip>
                <a:blip r:embed="rId2"/>
              </a:buBlip>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e Placeholder 3"/>
          <p:cNvSpPr>
            <a:spLocks noGrp="1"/>
          </p:cNvSpPr>
          <p:nvPr>
            <p:ph type="dt" sz="half" idx="10"/>
          </p:nvPr>
        </p:nvSpPr>
        <p:spPr/>
        <p:txBody>
          <a:bodyPr/>
          <a:lstStyle/>
          <a:p>
            <a:fld id="{AE8E2D7C-BC88-4F7F-90DE-9605B9736C12}" type="datetime1">
              <a:rPr lang="en-US" noProof="0" smtClean="0"/>
              <a:pPr/>
              <a:t>2/28/2016</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27" name="Slide Number Placeholder 26"/>
          <p:cNvSpPr>
            <a:spLocks noGrp="1"/>
          </p:cNvSpPr>
          <p:nvPr>
            <p:ph type="sldNum" sz="quarter" idx="12"/>
          </p:nvPr>
        </p:nvSpPr>
        <p:spPr/>
        <p:txBody>
          <a:bodyPr/>
          <a:lstStyle/>
          <a:p>
            <a:fld id="{7E95431C-F0EC-4DC5-A098-16E27D1FF48A}"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4" name="Titel 1"/>
          <p:cNvSpPr>
            <a:spLocks noGrp="1"/>
          </p:cNvSpPr>
          <p:nvPr>
            <p:ph type="title"/>
          </p:nvPr>
        </p:nvSpPr>
        <p:spPr>
          <a:xfrm>
            <a:off x="180000" y="193224"/>
            <a:ext cx="8820000" cy="571480"/>
          </a:xfrm>
        </p:spPr>
        <p:txBody>
          <a:bodyPr/>
          <a:lstStyle>
            <a:lvl1pPr>
              <a:defRPr kumimoji="0" lang="de-DE" sz="2800" b="1" kern="1200" dirty="0" smtClean="0">
                <a:ln w="6350">
                  <a:noFill/>
                </a:ln>
                <a:gradFill flip="none" rotWithShape="1">
                  <a:gsLst>
                    <a:gs pos="0">
                      <a:schemeClr val="bg1">
                        <a:lumMod val="95000"/>
                      </a:schemeClr>
                    </a:gs>
                    <a:gs pos="100000">
                      <a:schemeClr val="bg1">
                        <a:lumMod val="85000"/>
                      </a:schemeClr>
                    </a:gs>
                  </a:gsLst>
                  <a:lin ang="5400000" scaled="1"/>
                  <a:tileRect/>
                </a:gradFill>
                <a:effectLst>
                  <a:outerShdw blurRad="50800" dist="38100" dir="2700000" algn="tl" rotWithShape="0">
                    <a:srgbClr val="000000">
                      <a:alpha val="40000"/>
                    </a:srgbClr>
                  </a:outerShdw>
                </a:effectLst>
                <a:latin typeface="Calibri" pitchFamily="34" charset="0"/>
                <a:ea typeface="+mj-ea"/>
                <a:cs typeface="+mj-cs"/>
              </a:defRPr>
            </a:lvl1pPr>
          </a:lstStyle>
          <a:p>
            <a:r>
              <a:rPr lang="de-DE" dirty="0"/>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2" name="Date Placeholder 1"/>
          <p:cNvSpPr>
            <a:spLocks noGrp="1"/>
          </p:cNvSpPr>
          <p:nvPr>
            <p:ph type="dt" sz="half" idx="10"/>
          </p:nvPr>
        </p:nvSpPr>
        <p:spPr/>
        <p:txBody>
          <a:bodyPr/>
          <a:lstStyle/>
          <a:p>
            <a:fld id="{AE8E2D7C-BC88-4F7F-90DE-9605B9736C12}" type="datetime1">
              <a:rPr lang="en-US" noProof="0" smtClean="0"/>
              <a:pPr/>
              <a:t>2/28/2016</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7E95431C-F0EC-4DC5-A098-16E27D1FF48A}"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14" name="Titel 1"/>
          <p:cNvSpPr>
            <a:spLocks noGrp="1"/>
          </p:cNvSpPr>
          <p:nvPr>
            <p:ph type="title"/>
          </p:nvPr>
        </p:nvSpPr>
        <p:spPr>
          <a:xfrm>
            <a:off x="180000" y="193224"/>
            <a:ext cx="8820000" cy="571480"/>
          </a:xfrm>
        </p:spPr>
        <p:txBody>
          <a:bodyPr/>
          <a:lstStyle>
            <a:lvl1pPr>
              <a:defRPr kumimoji="0" lang="de-DE" sz="2800" b="1" kern="1200" dirty="0" smtClean="0">
                <a:ln w="6350">
                  <a:noFill/>
                </a:ln>
                <a:gradFill flip="none" rotWithShape="1">
                  <a:gsLst>
                    <a:gs pos="0">
                      <a:schemeClr val="bg1">
                        <a:lumMod val="95000"/>
                      </a:schemeClr>
                    </a:gs>
                    <a:gs pos="100000">
                      <a:schemeClr val="bg1">
                        <a:lumMod val="85000"/>
                      </a:schemeClr>
                    </a:gs>
                  </a:gsLst>
                  <a:lin ang="5400000" scaled="1"/>
                  <a:tileRect/>
                </a:gradFill>
                <a:effectLst>
                  <a:outerShdw blurRad="50800" dist="38100" dir="2700000" algn="tl" rotWithShape="0">
                    <a:srgbClr val="000000">
                      <a:alpha val="40000"/>
                    </a:srgbClr>
                  </a:outerShdw>
                </a:effectLst>
                <a:latin typeface="Calibri" pitchFamily="34" charset="0"/>
                <a:ea typeface="+mj-ea"/>
                <a:cs typeface="+mj-cs"/>
              </a:defRPr>
            </a:lvl1pPr>
          </a:lstStyle>
          <a:p>
            <a:r>
              <a:rPr lang="de-DE" dirty="0"/>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2" name="Date Placeholder 1"/>
          <p:cNvSpPr>
            <a:spLocks noGrp="1"/>
          </p:cNvSpPr>
          <p:nvPr>
            <p:ph type="dt" sz="half" idx="10"/>
          </p:nvPr>
        </p:nvSpPr>
        <p:spPr/>
        <p:txBody>
          <a:bodyPr/>
          <a:lstStyle/>
          <a:p>
            <a:fld id="{AE8E2D7C-BC88-4F7F-90DE-9605B9736C12}" type="datetime1">
              <a:rPr lang="en-US" noProof="0" smtClean="0"/>
              <a:pPr/>
              <a:t>2/28/2016</a:t>
            </a:fld>
            <a:endParaRPr lang="en-US" noProof="0" dirty="0"/>
          </a:p>
        </p:txBody>
      </p:sp>
      <p:sp>
        <p:nvSpPr>
          <p:cNvPr id="7" name="Footer Placeholder 6"/>
          <p:cNvSpPr>
            <a:spLocks noGrp="1"/>
          </p:cNvSpPr>
          <p:nvPr>
            <p:ph type="ftr" sz="quarter" idx="11"/>
          </p:nvPr>
        </p:nvSpPr>
        <p:spPr/>
        <p:txBody>
          <a:bodyPr/>
          <a:lstStyle/>
          <a:p>
            <a:endParaRPr lang="en-US" noProof="0" dirty="0"/>
          </a:p>
        </p:txBody>
      </p:sp>
      <p:sp>
        <p:nvSpPr>
          <p:cNvPr id="9" name="Slide Number Placeholder 8"/>
          <p:cNvSpPr>
            <a:spLocks noGrp="1"/>
          </p:cNvSpPr>
          <p:nvPr>
            <p:ph type="sldNum" sz="quarter" idx="12"/>
          </p:nvPr>
        </p:nvSpPr>
        <p:spPr/>
        <p:txBody>
          <a:bodyPr/>
          <a:lstStyle/>
          <a:p>
            <a:fld id="{7E95431C-F0EC-4DC5-A098-16E27D1FF48A}"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10" name="Titel 1"/>
          <p:cNvSpPr>
            <a:spLocks noGrp="1"/>
          </p:cNvSpPr>
          <p:nvPr>
            <p:ph type="title"/>
          </p:nvPr>
        </p:nvSpPr>
        <p:spPr>
          <a:xfrm>
            <a:off x="180000" y="193224"/>
            <a:ext cx="8820000" cy="571480"/>
          </a:xfrm>
        </p:spPr>
        <p:txBody>
          <a:bodyPr/>
          <a:lstStyle>
            <a:lvl1pPr>
              <a:defRPr kumimoji="0" lang="de-DE" sz="2800" b="1" kern="1200" dirty="0" smtClean="0">
                <a:ln w="6350">
                  <a:noFill/>
                </a:ln>
                <a:gradFill flip="none" rotWithShape="1">
                  <a:gsLst>
                    <a:gs pos="0">
                      <a:schemeClr val="bg1">
                        <a:lumMod val="95000"/>
                      </a:schemeClr>
                    </a:gs>
                    <a:gs pos="100000">
                      <a:schemeClr val="bg1">
                        <a:lumMod val="85000"/>
                      </a:schemeClr>
                    </a:gs>
                  </a:gsLst>
                  <a:lin ang="5400000" scaled="1"/>
                  <a:tileRect/>
                </a:gradFill>
                <a:effectLst>
                  <a:outerShdw blurRad="50800" dist="38100" dir="2700000" algn="tl" rotWithShape="0">
                    <a:srgbClr val="000000">
                      <a:alpha val="40000"/>
                    </a:srgbClr>
                  </a:outerShdw>
                </a:effectLst>
                <a:latin typeface="Calibri" pitchFamily="34" charset="0"/>
                <a:ea typeface="+mj-ea"/>
                <a:cs typeface="+mj-cs"/>
              </a:defRPr>
            </a:lvl1pPr>
          </a:lstStyle>
          <a:p>
            <a:r>
              <a:rPr lang="de-DE" dirty="0"/>
              <a:t>Titelmasterformat durch Klicken bearbeiten</a:t>
            </a:r>
          </a:p>
        </p:txBody>
      </p:sp>
      <p:sp>
        <p:nvSpPr>
          <p:cNvPr id="2" name="Date Placeholder 1"/>
          <p:cNvSpPr>
            <a:spLocks noGrp="1"/>
          </p:cNvSpPr>
          <p:nvPr>
            <p:ph type="dt" sz="half" idx="10"/>
          </p:nvPr>
        </p:nvSpPr>
        <p:spPr/>
        <p:txBody>
          <a:bodyPr/>
          <a:lstStyle/>
          <a:p>
            <a:fld id="{AE8E2D7C-BC88-4F7F-90DE-9605B9736C12}" type="datetime1">
              <a:rPr lang="en-US" noProof="0" smtClean="0"/>
              <a:pPr/>
              <a:t>2/28/2016</a:t>
            </a:fld>
            <a:endParaRPr lang="en-US" noProof="0" dirty="0"/>
          </a:p>
        </p:txBody>
      </p:sp>
      <p:sp>
        <p:nvSpPr>
          <p:cNvPr id="3" name="Footer Placeholder 2"/>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7E95431C-F0EC-4DC5-A098-16E27D1FF48A}"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908719"/>
            <a:ext cx="5486400" cy="38188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e Placeholder 4"/>
          <p:cNvSpPr>
            <a:spLocks noGrp="1"/>
          </p:cNvSpPr>
          <p:nvPr>
            <p:ph type="dt" sz="half" idx="10"/>
          </p:nvPr>
        </p:nvSpPr>
        <p:spPr/>
        <p:txBody>
          <a:bodyPr/>
          <a:lstStyle/>
          <a:p>
            <a:fld id="{AE8E2D7C-BC88-4F7F-90DE-9605B9736C12}" type="datetime1">
              <a:rPr lang="en-US" noProof="0" smtClean="0"/>
              <a:pPr/>
              <a:t>2/28/2016</a:t>
            </a:fld>
            <a:endParaRPr lang="en-US" noProof="0" dirty="0"/>
          </a:p>
        </p:txBody>
      </p:sp>
      <p:sp>
        <p:nvSpPr>
          <p:cNvPr id="7" name="Footer Placeholder 6"/>
          <p:cNvSpPr>
            <a:spLocks noGrp="1"/>
          </p:cNvSpPr>
          <p:nvPr>
            <p:ph type="ftr" sz="quarter" idx="11"/>
          </p:nvPr>
        </p:nvSpPr>
        <p:spPr/>
        <p:txBody>
          <a:bodyPr/>
          <a:lstStyle/>
          <a:p>
            <a:endParaRPr lang="en-US" noProof="0" dirty="0"/>
          </a:p>
        </p:txBody>
      </p:sp>
      <p:sp>
        <p:nvSpPr>
          <p:cNvPr id="11" name="Slide Number Placeholder 10"/>
          <p:cNvSpPr>
            <a:spLocks noGrp="1"/>
          </p:cNvSpPr>
          <p:nvPr>
            <p:ph type="sldNum" sz="quarter" idx="12"/>
          </p:nvPr>
        </p:nvSpPr>
        <p:spPr/>
        <p:txBody>
          <a:bodyPr/>
          <a:lstStyle/>
          <a:p>
            <a:fld id="{7E95431C-F0EC-4DC5-A098-16E27D1FF48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E8E2D7C-BC88-4F7F-90DE-9605B9736C12}" type="datetime1">
              <a:rPr lang="en-US" noProof="0" smtClean="0"/>
              <a:pPr/>
              <a:t>2/28/2016</a:t>
            </a:fld>
            <a:endParaRPr lang="en-US" noProof="0" dirty="0"/>
          </a:p>
        </p:txBody>
      </p:sp>
      <p:sp>
        <p:nvSpPr>
          <p:cNvPr id="7" name="Footer Placeholder 6"/>
          <p:cNvSpPr>
            <a:spLocks noGrp="1"/>
          </p:cNvSpPr>
          <p:nvPr>
            <p:ph type="ftr" sz="quarter" idx="11"/>
          </p:nvPr>
        </p:nvSpPr>
        <p:spPr/>
        <p:txBody>
          <a:bodyPr/>
          <a:lstStyle/>
          <a:p>
            <a:endParaRPr lang="en-US" noProof="0" dirty="0"/>
          </a:p>
        </p:txBody>
      </p:sp>
      <p:sp>
        <p:nvSpPr>
          <p:cNvPr id="8" name="Slide Number Placeholder 7"/>
          <p:cNvSpPr>
            <a:spLocks noGrp="1"/>
          </p:cNvSpPr>
          <p:nvPr>
            <p:ph type="sldNum" sz="quarter" idx="12"/>
          </p:nvPr>
        </p:nvSpPr>
        <p:spPr/>
        <p:txBody>
          <a:bodyPr/>
          <a:lstStyle/>
          <a:p>
            <a:fld id="{7E95431C-F0EC-4DC5-A098-16E27D1FF48A}"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chemeClr val="bg1">
                <a:lumMod val="95000"/>
              </a:schemeClr>
            </a:gs>
            <a:gs pos="10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8" name="Rectangle 7"/>
          <p:cNvSpPr/>
          <p:nvPr userDrawn="1"/>
        </p:nvSpPr>
        <p:spPr>
          <a:xfrm>
            <a:off x="0" y="-33883"/>
            <a:ext cx="9144000" cy="864096"/>
          </a:xfrm>
          <a:prstGeom prst="rect">
            <a:avLst/>
          </a:prstGeom>
          <a:gradFill>
            <a:gsLst>
              <a:gs pos="0">
                <a:schemeClr val="tx1">
                  <a:lumMod val="85000"/>
                  <a:lumOff val="15000"/>
                </a:schemeClr>
              </a:gs>
              <a:gs pos="100000">
                <a:schemeClr val="tx1">
                  <a:lumMod val="85000"/>
                  <a:lumOff val="15000"/>
                </a:schemeClr>
              </a:gs>
              <a:gs pos="29000">
                <a:schemeClr val="tx1">
                  <a:lumMod val="65000"/>
                  <a:lumOff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platzhalter 1"/>
          <p:cNvSpPr>
            <a:spLocks noGrp="1"/>
          </p:cNvSpPr>
          <p:nvPr>
            <p:ph type="title"/>
          </p:nvPr>
        </p:nvSpPr>
        <p:spPr>
          <a:xfrm>
            <a:off x="180000" y="193224"/>
            <a:ext cx="8820000" cy="571480"/>
          </a:xfrm>
          <a:prstGeom prst="rect">
            <a:avLst/>
          </a:prstGeom>
        </p:spPr>
        <p:txBody>
          <a:bodyPr vert="horz" lIns="91440" tIns="45720" rIns="91440" bIns="45720" rtlCol="0" anchor="b">
            <a:normAutofit/>
          </a:bodyPr>
          <a:lstStyle/>
          <a:p>
            <a:endParaRPr lang="en-US" noProof="0" dirty="0"/>
          </a:p>
        </p:txBody>
      </p:sp>
      <p:sp>
        <p:nvSpPr>
          <p:cNvPr id="3" name="Textplatzhalter 2"/>
          <p:cNvSpPr>
            <a:spLocks noGrp="1"/>
          </p:cNvSpPr>
          <p:nvPr>
            <p:ph type="body" idx="1"/>
          </p:nvPr>
        </p:nvSpPr>
        <p:spPr>
          <a:xfrm>
            <a:off x="180000" y="1124744"/>
            <a:ext cx="8820000" cy="5447528"/>
          </a:xfrm>
          <a:prstGeom prst="rect">
            <a:avLst/>
          </a:prstGeom>
        </p:spPr>
        <p:txBody>
          <a:bodyPr vert="horz" lIns="91440" tIns="45720" rIns="91440" bIns="45720" rtlCol="0">
            <a:normAutofit/>
          </a:bodyPr>
          <a:lstStyle/>
          <a:p>
            <a:pPr lvl="0"/>
            <a:r>
              <a:rPr lang="en-US" noProof="0" dirty="0"/>
              <a:t>A</a:t>
            </a:r>
          </a:p>
          <a:p>
            <a:pPr lvl="1"/>
            <a:r>
              <a:rPr lang="en-US" noProof="0" dirty="0"/>
              <a:t>B</a:t>
            </a:r>
          </a:p>
          <a:p>
            <a:pPr lvl="2"/>
            <a:r>
              <a:rPr lang="en-US" noProof="0" dirty="0"/>
              <a:t>C</a:t>
            </a:r>
          </a:p>
          <a:p>
            <a:pPr lvl="3"/>
            <a:r>
              <a:rPr lang="en-US" noProof="0" dirty="0"/>
              <a:t>D</a:t>
            </a:r>
          </a:p>
          <a:p>
            <a:pPr lvl="4"/>
            <a:r>
              <a:rPr lang="en-US" noProof="0" dirty="0"/>
              <a:t>E</a:t>
            </a:r>
          </a:p>
        </p:txBody>
      </p:sp>
      <p:sp>
        <p:nvSpPr>
          <p:cNvPr id="5" name="Fußzeilenplatzhalter 4"/>
          <p:cNvSpPr>
            <a:spLocks noGrp="1"/>
          </p:cNvSpPr>
          <p:nvPr>
            <p:ph type="ftr" sz="quarter" idx="3"/>
          </p:nvPr>
        </p:nvSpPr>
        <p:spPr>
          <a:xfrm>
            <a:off x="971600" y="6597352"/>
            <a:ext cx="6810094" cy="21431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14" name="Datumsplatzhalter 3"/>
          <p:cNvSpPr>
            <a:spLocks noGrp="1"/>
          </p:cNvSpPr>
          <p:nvPr>
            <p:ph type="dt" sz="half" idx="2"/>
          </p:nvPr>
        </p:nvSpPr>
        <p:spPr>
          <a:xfrm>
            <a:off x="62136" y="6600626"/>
            <a:ext cx="909464" cy="211015"/>
          </a:xfrm>
          <a:prstGeom prst="rect">
            <a:avLst/>
          </a:prstGeom>
        </p:spPr>
        <p:txBody>
          <a:bodyPr anchor="ctr"/>
          <a:lstStyle>
            <a:lvl1pPr marL="0" algn="l" defTabSz="914400" rtl="0" eaLnBrk="1" latinLnBrk="0" hangingPunct="1">
              <a:defRPr lang="de-DE" sz="1200" kern="1200" smtClean="0">
                <a:solidFill>
                  <a:schemeClr val="tx1">
                    <a:tint val="75000"/>
                  </a:schemeClr>
                </a:solidFill>
                <a:latin typeface="+mn-lt"/>
                <a:ea typeface="+mn-ea"/>
                <a:cs typeface="+mn-cs"/>
              </a:defRPr>
            </a:lvl1pPr>
          </a:lstStyle>
          <a:p>
            <a:fld id="{AE8E2D7C-BC88-4F7F-90DE-9605B9736C12}" type="datetime1">
              <a:rPr lang="en-US" noProof="0" smtClean="0"/>
              <a:pPr/>
              <a:t>2/28/2016</a:t>
            </a:fld>
            <a:endParaRPr lang="en-US" noProof="0" dirty="0"/>
          </a:p>
        </p:txBody>
      </p:sp>
      <p:sp>
        <p:nvSpPr>
          <p:cNvPr id="15" name="Foliennummernplatzhalter 5"/>
          <p:cNvSpPr>
            <a:spLocks noGrp="1"/>
          </p:cNvSpPr>
          <p:nvPr>
            <p:ph type="sldNum" sz="quarter" idx="4"/>
          </p:nvPr>
        </p:nvSpPr>
        <p:spPr>
          <a:xfrm>
            <a:off x="7785720" y="6597352"/>
            <a:ext cx="607534" cy="211015"/>
          </a:xfrm>
          <a:prstGeom prst="rect">
            <a:avLst/>
          </a:prstGeom>
        </p:spPr>
        <p:txBody>
          <a:bodyPr anchor="ctr"/>
          <a:lstStyle>
            <a:lvl1pPr marL="0" algn="r" defTabSz="914400" rtl="0" eaLnBrk="1" latinLnBrk="0" hangingPunct="1">
              <a:defRPr lang="de-DE" sz="1200" kern="1200" smtClean="0">
                <a:solidFill>
                  <a:schemeClr val="tx1">
                    <a:tint val="75000"/>
                  </a:schemeClr>
                </a:solidFill>
                <a:latin typeface="+mn-lt"/>
                <a:ea typeface="+mn-ea"/>
                <a:cs typeface="+mn-cs"/>
              </a:defRPr>
            </a:lvl1pPr>
          </a:lstStyle>
          <a:p>
            <a:fld id="{7E95431C-F0EC-4DC5-A098-16E27D1FF48A}" type="slidenum">
              <a:rPr lang="en-US" smtClean="0"/>
              <a:pPr/>
              <a:t>‹#›</a:t>
            </a:fld>
            <a:endParaRPr lang="en-US" dirty="0"/>
          </a:p>
        </p:txBody>
      </p:sp>
      <p:pic>
        <p:nvPicPr>
          <p:cNvPr id="2050" name="Picture 2" descr="logo for I3D 2016 Papers"/>
          <p:cNvPicPr>
            <a:picLocks noChangeAspect="1" noChangeArrowheads="1"/>
          </p:cNvPicPr>
          <p:nvPr userDrawn="1"/>
        </p:nvPicPr>
        <p:blipFill>
          <a:blip r:embed="rId10" cstate="print">
            <a:extLst>
              <a:ext uri="{28A0092B-C50C-407E-A947-70E740481C1C}">
                <a14:useLocalDpi xmlns:a14="http://schemas.microsoft.com/office/drawing/2010/main"/>
              </a:ext>
            </a:extLst>
          </a:blip>
          <a:srcRect/>
          <a:stretch>
            <a:fillRect/>
          </a:stretch>
        </p:blipFill>
        <p:spPr bwMode="auto">
          <a:xfrm>
            <a:off x="8279904" y="-33883"/>
            <a:ext cx="864096" cy="8640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4355976" y="-33883"/>
            <a:ext cx="3923928" cy="864096"/>
          </a:xfrm>
          <a:prstGeom prst="rect">
            <a:avLst/>
          </a:prstGeom>
          <a:gradFill flip="none" rotWithShape="1">
            <a:gsLst>
              <a:gs pos="0">
                <a:srgbClr val="F9931F"/>
              </a:gs>
              <a:gs pos="100000">
                <a:srgbClr val="F9931F">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itelplatzhalter 1"/>
          <p:cNvSpPr txBox="1">
            <a:spLocks/>
          </p:cNvSpPr>
          <p:nvPr userDrawn="1"/>
        </p:nvSpPr>
        <p:spPr>
          <a:xfrm>
            <a:off x="7272808" y="-33908"/>
            <a:ext cx="971600" cy="864121"/>
          </a:xfrm>
          <a:prstGeom prst="rect">
            <a:avLst/>
          </a:prstGeom>
          <a:effectLst/>
        </p:spPr>
        <p:txBody>
          <a:bodyPr vert="horz" lIns="91440" tIns="45720" rIns="91440" bIns="45720" rtlCol="0" anchor="b">
            <a:normAutofit lnSpcReduction="10000"/>
          </a:bodyPr>
          <a:lstStyle>
            <a:lvl1pPr marL="54000" algn="l" defTabSz="914400" rtl="0" eaLnBrk="1" latinLnBrk="0" hangingPunct="1">
              <a:spcBef>
                <a:spcPct val="0"/>
              </a:spcBef>
              <a:buFont typeface="Arial" pitchFamily="34" charset="0"/>
              <a:buNone/>
              <a:defRPr kumimoji="0" lang="de-DE" sz="2800" b="1" kern="1200" dirty="0" smtClean="0">
                <a:ln w="6350">
                  <a:noFill/>
                </a:ln>
                <a:gradFill flip="none" rotWithShape="1">
                  <a:gsLst>
                    <a:gs pos="0">
                      <a:schemeClr val="tx1">
                        <a:lumMod val="85000"/>
                        <a:lumOff val="15000"/>
                      </a:schemeClr>
                    </a:gs>
                    <a:gs pos="100000">
                      <a:schemeClr val="tx1">
                        <a:lumMod val="65000"/>
                        <a:lumOff val="35000"/>
                      </a:schemeClr>
                    </a:gs>
                  </a:gsLst>
                  <a:lin ang="5400000" scaled="1"/>
                  <a:tileRect/>
                </a:gradFill>
                <a:effectLst>
                  <a:outerShdw blurRad="50800" dist="38100" dir="2700000" algn="tl" rotWithShape="0">
                    <a:srgbClr val="000000">
                      <a:alpha val="40000"/>
                    </a:srgbClr>
                  </a:outerShdw>
                </a:effectLst>
                <a:latin typeface="Calibri" pitchFamily="34" charset="0"/>
                <a:ea typeface="+mj-ea"/>
                <a:cs typeface="+mj-cs"/>
              </a:defRPr>
            </a:lvl1pPr>
          </a:lstStyle>
          <a:p>
            <a:pPr algn="ctr"/>
            <a:r>
              <a:rPr lang="en-US" dirty="0">
                <a:ln w="6350">
                  <a:noFill/>
                </a:ln>
                <a:solidFill>
                  <a:schemeClr val="bg1"/>
                </a:solidFill>
                <a:effectLst>
                  <a:outerShdw blurRad="50800" dist="38100" dir="2700000" algn="tl" rotWithShape="0">
                    <a:prstClr val="black">
                      <a:alpha val="40000"/>
                    </a:prstClr>
                  </a:outerShdw>
                </a:effectLst>
              </a:rPr>
              <a:t>i3D</a:t>
            </a:r>
            <a:br>
              <a:rPr lang="en-US" dirty="0">
                <a:ln w="6350">
                  <a:noFill/>
                </a:ln>
                <a:solidFill>
                  <a:schemeClr val="bg1"/>
                </a:solidFill>
                <a:effectLst>
                  <a:outerShdw blurRad="50800" dist="38100" dir="2700000" algn="tl" rotWithShape="0">
                    <a:prstClr val="black">
                      <a:alpha val="40000"/>
                    </a:prstClr>
                  </a:outerShdw>
                </a:effectLst>
              </a:rPr>
            </a:br>
            <a:r>
              <a:rPr lang="en-US" dirty="0">
                <a:ln w="6350">
                  <a:noFill/>
                </a:ln>
                <a:solidFill>
                  <a:schemeClr val="bg1"/>
                </a:solidFill>
                <a:effectLst>
                  <a:outerShdw blurRad="50800" dist="38100" dir="2700000" algn="tl" rotWithShape="0">
                    <a:prstClr val="black">
                      <a:alpha val="40000"/>
                    </a:prstClr>
                  </a:outerShdw>
                </a:effectLst>
              </a:rPr>
              <a:t>2016</a:t>
            </a:r>
          </a:p>
        </p:txBody>
      </p:sp>
      <p:grpSp>
        <p:nvGrpSpPr>
          <p:cNvPr id="11" name="Group 10"/>
          <p:cNvGrpSpPr/>
          <p:nvPr userDrawn="1"/>
        </p:nvGrpSpPr>
        <p:grpSpPr>
          <a:xfrm>
            <a:off x="8420201" y="6643085"/>
            <a:ext cx="583502" cy="107781"/>
            <a:chOff x="677492" y="-1417931"/>
            <a:chExt cx="3154606" cy="582700"/>
          </a:xfrm>
        </p:grpSpPr>
        <p:sp>
          <p:nvSpPr>
            <p:cNvPr id="12" name="Freeform 11"/>
            <p:cNvSpPr>
              <a:spLocks noEditPoints="1"/>
            </p:cNvSpPr>
            <p:nvPr userDrawn="1"/>
          </p:nvSpPr>
          <p:spPr bwMode="auto">
            <a:xfrm>
              <a:off x="3761772" y="-980905"/>
              <a:ext cx="70326" cy="68652"/>
            </a:xfrm>
            <a:custGeom>
              <a:avLst/>
              <a:gdLst>
                <a:gd name="T0" fmla="*/ 36 w 87"/>
                <a:gd name="T1" fmla="*/ 37 h 83"/>
                <a:gd name="T2" fmla="*/ 36 w 87"/>
                <a:gd name="T3" fmla="*/ 26 h 83"/>
                <a:gd name="T4" fmla="*/ 43 w 87"/>
                <a:gd name="T5" fmla="*/ 26 h 83"/>
                <a:gd name="T6" fmla="*/ 52 w 87"/>
                <a:gd name="T7" fmla="*/ 31 h 83"/>
                <a:gd name="T8" fmla="*/ 45 w 87"/>
                <a:gd name="T9" fmla="*/ 37 h 83"/>
                <a:gd name="T10" fmla="*/ 36 w 87"/>
                <a:gd name="T11" fmla="*/ 37 h 83"/>
                <a:gd name="T12" fmla="*/ 36 w 87"/>
                <a:gd name="T13" fmla="*/ 45 h 83"/>
                <a:gd name="T14" fmla="*/ 41 w 87"/>
                <a:gd name="T15" fmla="*/ 45 h 83"/>
                <a:gd name="T16" fmla="*/ 52 w 87"/>
                <a:gd name="T17" fmla="*/ 63 h 83"/>
                <a:gd name="T18" fmla="*/ 63 w 87"/>
                <a:gd name="T19" fmla="*/ 63 h 83"/>
                <a:gd name="T20" fmla="*/ 52 w 87"/>
                <a:gd name="T21" fmla="*/ 44 h 83"/>
                <a:gd name="T22" fmla="*/ 63 w 87"/>
                <a:gd name="T23" fmla="*/ 32 h 83"/>
                <a:gd name="T24" fmla="*/ 44 w 87"/>
                <a:gd name="T25" fmla="*/ 19 h 83"/>
                <a:gd name="T26" fmla="*/ 26 w 87"/>
                <a:gd name="T27" fmla="*/ 19 h 83"/>
                <a:gd name="T28" fmla="*/ 26 w 87"/>
                <a:gd name="T29" fmla="*/ 63 h 83"/>
                <a:gd name="T30" fmla="*/ 36 w 87"/>
                <a:gd name="T31" fmla="*/ 63 h 83"/>
                <a:gd name="T32" fmla="*/ 36 w 87"/>
                <a:gd name="T33" fmla="*/ 45 h 83"/>
                <a:gd name="T34" fmla="*/ 87 w 87"/>
                <a:gd name="T35" fmla="*/ 41 h 83"/>
                <a:gd name="T36" fmla="*/ 44 w 87"/>
                <a:gd name="T37" fmla="*/ 0 h 83"/>
                <a:gd name="T38" fmla="*/ 0 w 87"/>
                <a:gd name="T39" fmla="*/ 41 h 83"/>
                <a:gd name="T40" fmla="*/ 44 w 87"/>
                <a:gd name="T41" fmla="*/ 83 h 83"/>
                <a:gd name="T42" fmla="*/ 87 w 87"/>
                <a:gd name="T43" fmla="*/ 41 h 83"/>
                <a:gd name="T44" fmla="*/ 74 w 87"/>
                <a:gd name="T45" fmla="*/ 41 h 83"/>
                <a:gd name="T46" fmla="*/ 44 w 87"/>
                <a:gd name="T47" fmla="*/ 73 h 83"/>
                <a:gd name="T48" fmla="*/ 44 w 87"/>
                <a:gd name="T49" fmla="*/ 73 h 83"/>
                <a:gd name="T50" fmla="*/ 13 w 87"/>
                <a:gd name="T51" fmla="*/ 41 h 83"/>
                <a:gd name="T52" fmla="*/ 44 w 87"/>
                <a:gd name="T53" fmla="*/ 9 h 83"/>
                <a:gd name="T54" fmla="*/ 74 w 87"/>
                <a:gd name="T5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3">
                  <a:moveTo>
                    <a:pt x="36" y="37"/>
                  </a:moveTo>
                  <a:cubicBezTo>
                    <a:pt x="36" y="26"/>
                    <a:pt x="36" y="26"/>
                    <a:pt x="36" y="26"/>
                  </a:cubicBezTo>
                  <a:cubicBezTo>
                    <a:pt x="43" y="26"/>
                    <a:pt x="43" y="26"/>
                    <a:pt x="43" y="26"/>
                  </a:cubicBezTo>
                  <a:cubicBezTo>
                    <a:pt x="47" y="26"/>
                    <a:pt x="52" y="27"/>
                    <a:pt x="52" y="31"/>
                  </a:cubicBezTo>
                  <a:cubicBezTo>
                    <a:pt x="52" y="36"/>
                    <a:pt x="50" y="37"/>
                    <a:pt x="45" y="37"/>
                  </a:cubicBezTo>
                  <a:cubicBezTo>
                    <a:pt x="36" y="37"/>
                    <a:pt x="36" y="37"/>
                    <a:pt x="36" y="37"/>
                  </a:cubicBezTo>
                  <a:moveTo>
                    <a:pt x="36" y="45"/>
                  </a:moveTo>
                  <a:cubicBezTo>
                    <a:pt x="41" y="45"/>
                    <a:pt x="41" y="45"/>
                    <a:pt x="41" y="45"/>
                  </a:cubicBezTo>
                  <a:cubicBezTo>
                    <a:pt x="52" y="63"/>
                    <a:pt x="52" y="63"/>
                    <a:pt x="52" y="63"/>
                  </a:cubicBezTo>
                  <a:cubicBezTo>
                    <a:pt x="63" y="63"/>
                    <a:pt x="63" y="63"/>
                    <a:pt x="63" y="63"/>
                  </a:cubicBezTo>
                  <a:cubicBezTo>
                    <a:pt x="52" y="44"/>
                    <a:pt x="52" y="44"/>
                    <a:pt x="52" y="44"/>
                  </a:cubicBezTo>
                  <a:cubicBezTo>
                    <a:pt x="58" y="43"/>
                    <a:pt x="63" y="41"/>
                    <a:pt x="63" y="32"/>
                  </a:cubicBezTo>
                  <a:cubicBezTo>
                    <a:pt x="63" y="22"/>
                    <a:pt x="56" y="19"/>
                    <a:pt x="44" y="19"/>
                  </a:cubicBezTo>
                  <a:cubicBezTo>
                    <a:pt x="26" y="19"/>
                    <a:pt x="26" y="19"/>
                    <a:pt x="26" y="19"/>
                  </a:cubicBezTo>
                  <a:cubicBezTo>
                    <a:pt x="26" y="63"/>
                    <a:pt x="26" y="63"/>
                    <a:pt x="26" y="63"/>
                  </a:cubicBezTo>
                  <a:cubicBezTo>
                    <a:pt x="36" y="63"/>
                    <a:pt x="36" y="63"/>
                    <a:pt x="36" y="63"/>
                  </a:cubicBezTo>
                  <a:cubicBezTo>
                    <a:pt x="36" y="45"/>
                    <a:pt x="36" y="45"/>
                    <a:pt x="36" y="45"/>
                  </a:cubicBezTo>
                  <a:moveTo>
                    <a:pt x="87" y="41"/>
                  </a:moveTo>
                  <a:cubicBezTo>
                    <a:pt x="87" y="15"/>
                    <a:pt x="66" y="0"/>
                    <a:pt x="44" y="0"/>
                  </a:cubicBezTo>
                  <a:cubicBezTo>
                    <a:pt x="21" y="0"/>
                    <a:pt x="0" y="15"/>
                    <a:pt x="0" y="41"/>
                  </a:cubicBezTo>
                  <a:cubicBezTo>
                    <a:pt x="0" y="67"/>
                    <a:pt x="21" y="83"/>
                    <a:pt x="44" y="83"/>
                  </a:cubicBezTo>
                  <a:cubicBezTo>
                    <a:pt x="66" y="83"/>
                    <a:pt x="87" y="67"/>
                    <a:pt x="87" y="41"/>
                  </a:cubicBezTo>
                  <a:moveTo>
                    <a:pt x="74" y="41"/>
                  </a:moveTo>
                  <a:cubicBezTo>
                    <a:pt x="74" y="60"/>
                    <a:pt x="60" y="73"/>
                    <a:pt x="44" y="73"/>
                  </a:cubicBezTo>
                  <a:cubicBezTo>
                    <a:pt x="44" y="73"/>
                    <a:pt x="44" y="73"/>
                    <a:pt x="44" y="73"/>
                  </a:cubicBezTo>
                  <a:cubicBezTo>
                    <a:pt x="26" y="73"/>
                    <a:pt x="13" y="60"/>
                    <a:pt x="13" y="41"/>
                  </a:cubicBezTo>
                  <a:cubicBezTo>
                    <a:pt x="13" y="22"/>
                    <a:pt x="26" y="9"/>
                    <a:pt x="44" y="9"/>
                  </a:cubicBezTo>
                  <a:cubicBezTo>
                    <a:pt x="60" y="9"/>
                    <a:pt x="74" y="22"/>
                    <a:pt x="74" y="41"/>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a typeface="MS PGothic" pitchFamily="34" charset="-128"/>
              </a:endParaRPr>
            </a:p>
          </p:txBody>
        </p:sp>
        <p:sp>
          <p:nvSpPr>
            <p:cNvPr id="13" name="Freeform 12"/>
            <p:cNvSpPr>
              <a:spLocks noEditPoints="1"/>
            </p:cNvSpPr>
            <p:nvPr userDrawn="1"/>
          </p:nvSpPr>
          <p:spPr bwMode="auto">
            <a:xfrm>
              <a:off x="1700563" y="-1309093"/>
              <a:ext cx="2039443" cy="385118"/>
            </a:xfrm>
            <a:custGeom>
              <a:avLst/>
              <a:gdLst>
                <a:gd name="T0" fmla="*/ 1048 w 2520"/>
                <a:gd name="T1" fmla="*/ 0 h 472"/>
                <a:gd name="T2" fmla="*/ 1048 w 2520"/>
                <a:gd name="T3" fmla="*/ 472 h 472"/>
                <a:gd name="T4" fmla="*/ 1181 w 2520"/>
                <a:gd name="T5" fmla="*/ 472 h 472"/>
                <a:gd name="T6" fmla="*/ 1181 w 2520"/>
                <a:gd name="T7" fmla="*/ 0 h 472"/>
                <a:gd name="T8" fmla="*/ 1048 w 2520"/>
                <a:gd name="T9" fmla="*/ 0 h 472"/>
                <a:gd name="T10" fmla="*/ 0 w 2520"/>
                <a:gd name="T11" fmla="*/ 0 h 472"/>
                <a:gd name="T12" fmla="*/ 0 w 2520"/>
                <a:gd name="T13" fmla="*/ 472 h 472"/>
                <a:gd name="T14" fmla="*/ 134 w 2520"/>
                <a:gd name="T15" fmla="*/ 472 h 472"/>
                <a:gd name="T16" fmla="*/ 134 w 2520"/>
                <a:gd name="T17" fmla="*/ 105 h 472"/>
                <a:gd name="T18" fmla="*/ 239 w 2520"/>
                <a:gd name="T19" fmla="*/ 106 h 472"/>
                <a:gd name="T20" fmla="*/ 314 w 2520"/>
                <a:gd name="T21" fmla="*/ 132 h 472"/>
                <a:gd name="T22" fmla="*/ 344 w 2520"/>
                <a:gd name="T23" fmla="*/ 257 h 472"/>
                <a:gd name="T24" fmla="*/ 344 w 2520"/>
                <a:gd name="T25" fmla="*/ 472 h 472"/>
                <a:gd name="T26" fmla="*/ 474 w 2520"/>
                <a:gd name="T27" fmla="*/ 472 h 472"/>
                <a:gd name="T28" fmla="*/ 474 w 2520"/>
                <a:gd name="T29" fmla="*/ 211 h 472"/>
                <a:gd name="T30" fmla="*/ 239 w 2520"/>
                <a:gd name="T31" fmla="*/ 0 h 472"/>
                <a:gd name="T32" fmla="*/ 0 w 2520"/>
                <a:gd name="T33" fmla="*/ 0 h 472"/>
                <a:gd name="T34" fmla="*/ 1262 w 2520"/>
                <a:gd name="T35" fmla="*/ 0 h 472"/>
                <a:gd name="T36" fmla="*/ 1262 w 2520"/>
                <a:gd name="T37" fmla="*/ 472 h 472"/>
                <a:gd name="T38" fmla="*/ 1479 w 2520"/>
                <a:gd name="T39" fmla="*/ 472 h 472"/>
                <a:gd name="T40" fmla="*/ 1672 w 2520"/>
                <a:gd name="T41" fmla="*/ 410 h 472"/>
                <a:gd name="T42" fmla="*/ 1719 w 2520"/>
                <a:gd name="T43" fmla="*/ 242 h 472"/>
                <a:gd name="T44" fmla="*/ 1676 w 2520"/>
                <a:gd name="T45" fmla="*/ 79 h 472"/>
                <a:gd name="T46" fmla="*/ 1449 w 2520"/>
                <a:gd name="T47" fmla="*/ 0 h 472"/>
                <a:gd name="T48" fmla="*/ 1262 w 2520"/>
                <a:gd name="T49" fmla="*/ 0 h 472"/>
                <a:gd name="T50" fmla="*/ 1395 w 2520"/>
                <a:gd name="T51" fmla="*/ 103 h 472"/>
                <a:gd name="T52" fmla="*/ 1452 w 2520"/>
                <a:gd name="T53" fmla="*/ 103 h 472"/>
                <a:gd name="T54" fmla="*/ 1589 w 2520"/>
                <a:gd name="T55" fmla="*/ 237 h 472"/>
                <a:gd name="T56" fmla="*/ 1452 w 2520"/>
                <a:gd name="T57" fmla="*/ 372 h 472"/>
                <a:gd name="T58" fmla="*/ 1395 w 2520"/>
                <a:gd name="T59" fmla="*/ 372 h 472"/>
                <a:gd name="T60" fmla="*/ 1395 w 2520"/>
                <a:gd name="T61" fmla="*/ 103 h 472"/>
                <a:gd name="T62" fmla="*/ 856 w 2520"/>
                <a:gd name="T63" fmla="*/ 0 h 472"/>
                <a:gd name="T64" fmla="*/ 745 w 2520"/>
                <a:gd name="T65" fmla="*/ 374 h 472"/>
                <a:gd name="T66" fmla="*/ 638 w 2520"/>
                <a:gd name="T67" fmla="*/ 0 h 472"/>
                <a:gd name="T68" fmla="*/ 494 w 2520"/>
                <a:gd name="T69" fmla="*/ 0 h 472"/>
                <a:gd name="T70" fmla="*/ 646 w 2520"/>
                <a:gd name="T71" fmla="*/ 472 h 472"/>
                <a:gd name="T72" fmla="*/ 838 w 2520"/>
                <a:gd name="T73" fmla="*/ 472 h 472"/>
                <a:gd name="T74" fmla="*/ 992 w 2520"/>
                <a:gd name="T75" fmla="*/ 0 h 472"/>
                <a:gd name="T76" fmla="*/ 856 w 2520"/>
                <a:gd name="T77" fmla="*/ 0 h 472"/>
                <a:gd name="T78" fmla="*/ 1781 w 2520"/>
                <a:gd name="T79" fmla="*/ 472 h 472"/>
                <a:gd name="T80" fmla="*/ 1915 w 2520"/>
                <a:gd name="T81" fmla="*/ 472 h 472"/>
                <a:gd name="T82" fmla="*/ 1915 w 2520"/>
                <a:gd name="T83" fmla="*/ 0 h 472"/>
                <a:gd name="T84" fmla="*/ 1781 w 2520"/>
                <a:gd name="T85" fmla="*/ 0 h 472"/>
                <a:gd name="T86" fmla="*/ 1781 w 2520"/>
                <a:gd name="T87" fmla="*/ 472 h 472"/>
                <a:gd name="T88" fmla="*/ 2155 w 2520"/>
                <a:gd name="T89" fmla="*/ 1 h 472"/>
                <a:gd name="T90" fmla="*/ 1969 w 2520"/>
                <a:gd name="T91" fmla="*/ 472 h 472"/>
                <a:gd name="T92" fmla="*/ 2100 w 2520"/>
                <a:gd name="T93" fmla="*/ 472 h 472"/>
                <a:gd name="T94" fmla="*/ 2130 w 2520"/>
                <a:gd name="T95" fmla="*/ 389 h 472"/>
                <a:gd name="T96" fmla="*/ 2350 w 2520"/>
                <a:gd name="T97" fmla="*/ 389 h 472"/>
                <a:gd name="T98" fmla="*/ 2378 w 2520"/>
                <a:gd name="T99" fmla="*/ 472 h 472"/>
                <a:gd name="T100" fmla="*/ 2520 w 2520"/>
                <a:gd name="T101" fmla="*/ 472 h 472"/>
                <a:gd name="T102" fmla="*/ 2333 w 2520"/>
                <a:gd name="T103" fmla="*/ 1 h 472"/>
                <a:gd name="T104" fmla="*/ 2155 w 2520"/>
                <a:gd name="T105" fmla="*/ 1 h 472"/>
                <a:gd name="T106" fmla="*/ 2241 w 2520"/>
                <a:gd name="T107" fmla="*/ 87 h 472"/>
                <a:gd name="T108" fmla="*/ 2322 w 2520"/>
                <a:gd name="T109" fmla="*/ 307 h 472"/>
                <a:gd name="T110" fmla="*/ 2158 w 2520"/>
                <a:gd name="T111" fmla="*/ 307 h 472"/>
                <a:gd name="T112" fmla="*/ 2241 w 2520"/>
                <a:gd name="T113" fmla="*/ 87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20" h="472">
                  <a:moveTo>
                    <a:pt x="1048" y="0"/>
                  </a:moveTo>
                  <a:cubicBezTo>
                    <a:pt x="1048" y="472"/>
                    <a:pt x="1048" y="472"/>
                    <a:pt x="1048" y="472"/>
                  </a:cubicBezTo>
                  <a:cubicBezTo>
                    <a:pt x="1181" y="472"/>
                    <a:pt x="1181" y="472"/>
                    <a:pt x="1181" y="472"/>
                  </a:cubicBezTo>
                  <a:cubicBezTo>
                    <a:pt x="1181" y="0"/>
                    <a:pt x="1181" y="0"/>
                    <a:pt x="1181" y="0"/>
                  </a:cubicBezTo>
                  <a:lnTo>
                    <a:pt x="1048" y="0"/>
                  </a:lnTo>
                  <a:close/>
                  <a:moveTo>
                    <a:pt x="0" y="0"/>
                  </a:moveTo>
                  <a:cubicBezTo>
                    <a:pt x="0" y="472"/>
                    <a:pt x="0" y="472"/>
                    <a:pt x="0" y="472"/>
                  </a:cubicBezTo>
                  <a:cubicBezTo>
                    <a:pt x="134" y="472"/>
                    <a:pt x="134" y="472"/>
                    <a:pt x="134" y="472"/>
                  </a:cubicBezTo>
                  <a:cubicBezTo>
                    <a:pt x="134" y="105"/>
                    <a:pt x="134" y="105"/>
                    <a:pt x="134" y="105"/>
                  </a:cubicBezTo>
                  <a:cubicBezTo>
                    <a:pt x="239" y="106"/>
                    <a:pt x="239" y="106"/>
                    <a:pt x="239" y="106"/>
                  </a:cubicBezTo>
                  <a:cubicBezTo>
                    <a:pt x="273" y="106"/>
                    <a:pt x="297" y="114"/>
                    <a:pt x="314" y="132"/>
                  </a:cubicBezTo>
                  <a:cubicBezTo>
                    <a:pt x="335" y="154"/>
                    <a:pt x="344" y="191"/>
                    <a:pt x="344" y="257"/>
                  </a:cubicBezTo>
                  <a:cubicBezTo>
                    <a:pt x="344" y="472"/>
                    <a:pt x="344" y="472"/>
                    <a:pt x="344" y="472"/>
                  </a:cubicBezTo>
                  <a:cubicBezTo>
                    <a:pt x="474" y="472"/>
                    <a:pt x="474" y="472"/>
                    <a:pt x="474" y="472"/>
                  </a:cubicBezTo>
                  <a:cubicBezTo>
                    <a:pt x="474" y="211"/>
                    <a:pt x="474" y="211"/>
                    <a:pt x="474" y="211"/>
                  </a:cubicBezTo>
                  <a:cubicBezTo>
                    <a:pt x="474" y="25"/>
                    <a:pt x="355" y="0"/>
                    <a:pt x="239" y="0"/>
                  </a:cubicBezTo>
                  <a:lnTo>
                    <a:pt x="0" y="0"/>
                  </a:lnTo>
                  <a:close/>
                  <a:moveTo>
                    <a:pt x="1262" y="0"/>
                  </a:moveTo>
                  <a:cubicBezTo>
                    <a:pt x="1262" y="472"/>
                    <a:pt x="1262" y="472"/>
                    <a:pt x="1262" y="472"/>
                  </a:cubicBezTo>
                  <a:cubicBezTo>
                    <a:pt x="1479" y="472"/>
                    <a:pt x="1479" y="472"/>
                    <a:pt x="1479" y="472"/>
                  </a:cubicBezTo>
                  <a:cubicBezTo>
                    <a:pt x="1594" y="472"/>
                    <a:pt x="1631" y="453"/>
                    <a:pt x="1672" y="410"/>
                  </a:cubicBezTo>
                  <a:cubicBezTo>
                    <a:pt x="1701" y="380"/>
                    <a:pt x="1719" y="314"/>
                    <a:pt x="1719" y="242"/>
                  </a:cubicBezTo>
                  <a:cubicBezTo>
                    <a:pt x="1719" y="175"/>
                    <a:pt x="1704" y="116"/>
                    <a:pt x="1676" y="79"/>
                  </a:cubicBezTo>
                  <a:cubicBezTo>
                    <a:pt x="1627" y="13"/>
                    <a:pt x="1556" y="0"/>
                    <a:pt x="1449" y="0"/>
                  </a:cubicBezTo>
                  <a:lnTo>
                    <a:pt x="1262" y="0"/>
                  </a:lnTo>
                  <a:close/>
                  <a:moveTo>
                    <a:pt x="1395" y="103"/>
                  </a:moveTo>
                  <a:cubicBezTo>
                    <a:pt x="1452" y="103"/>
                    <a:pt x="1452" y="103"/>
                    <a:pt x="1452" y="103"/>
                  </a:cubicBezTo>
                  <a:cubicBezTo>
                    <a:pt x="1535" y="103"/>
                    <a:pt x="1589" y="140"/>
                    <a:pt x="1589" y="237"/>
                  </a:cubicBezTo>
                  <a:cubicBezTo>
                    <a:pt x="1589" y="334"/>
                    <a:pt x="1535" y="372"/>
                    <a:pt x="1452" y="372"/>
                  </a:cubicBezTo>
                  <a:cubicBezTo>
                    <a:pt x="1395" y="372"/>
                    <a:pt x="1395" y="372"/>
                    <a:pt x="1395" y="372"/>
                  </a:cubicBezTo>
                  <a:lnTo>
                    <a:pt x="1395" y="103"/>
                  </a:lnTo>
                  <a:close/>
                  <a:moveTo>
                    <a:pt x="856" y="0"/>
                  </a:moveTo>
                  <a:cubicBezTo>
                    <a:pt x="745" y="374"/>
                    <a:pt x="745" y="374"/>
                    <a:pt x="745" y="374"/>
                  </a:cubicBezTo>
                  <a:cubicBezTo>
                    <a:pt x="638" y="0"/>
                    <a:pt x="638" y="0"/>
                    <a:pt x="638" y="0"/>
                  </a:cubicBezTo>
                  <a:cubicBezTo>
                    <a:pt x="494" y="0"/>
                    <a:pt x="494" y="0"/>
                    <a:pt x="494" y="0"/>
                  </a:cubicBezTo>
                  <a:cubicBezTo>
                    <a:pt x="646" y="472"/>
                    <a:pt x="646" y="472"/>
                    <a:pt x="646" y="472"/>
                  </a:cubicBezTo>
                  <a:cubicBezTo>
                    <a:pt x="838" y="472"/>
                    <a:pt x="838" y="472"/>
                    <a:pt x="838" y="472"/>
                  </a:cubicBezTo>
                  <a:cubicBezTo>
                    <a:pt x="992" y="0"/>
                    <a:pt x="992" y="0"/>
                    <a:pt x="992" y="0"/>
                  </a:cubicBezTo>
                  <a:lnTo>
                    <a:pt x="856" y="0"/>
                  </a:lnTo>
                  <a:close/>
                  <a:moveTo>
                    <a:pt x="1781" y="472"/>
                  </a:moveTo>
                  <a:cubicBezTo>
                    <a:pt x="1915" y="472"/>
                    <a:pt x="1915" y="472"/>
                    <a:pt x="1915" y="472"/>
                  </a:cubicBezTo>
                  <a:cubicBezTo>
                    <a:pt x="1915" y="0"/>
                    <a:pt x="1915" y="0"/>
                    <a:pt x="1915" y="0"/>
                  </a:cubicBezTo>
                  <a:cubicBezTo>
                    <a:pt x="1781" y="0"/>
                    <a:pt x="1781" y="0"/>
                    <a:pt x="1781" y="0"/>
                  </a:cubicBezTo>
                  <a:lnTo>
                    <a:pt x="1781" y="472"/>
                  </a:lnTo>
                  <a:close/>
                  <a:moveTo>
                    <a:pt x="2155" y="1"/>
                  </a:moveTo>
                  <a:cubicBezTo>
                    <a:pt x="1969" y="472"/>
                    <a:pt x="1969" y="472"/>
                    <a:pt x="1969" y="472"/>
                  </a:cubicBezTo>
                  <a:cubicBezTo>
                    <a:pt x="2100" y="472"/>
                    <a:pt x="2100" y="472"/>
                    <a:pt x="2100" y="472"/>
                  </a:cubicBezTo>
                  <a:cubicBezTo>
                    <a:pt x="2130" y="389"/>
                    <a:pt x="2130" y="389"/>
                    <a:pt x="2130" y="389"/>
                  </a:cubicBezTo>
                  <a:cubicBezTo>
                    <a:pt x="2350" y="389"/>
                    <a:pt x="2350" y="389"/>
                    <a:pt x="2350" y="389"/>
                  </a:cubicBezTo>
                  <a:cubicBezTo>
                    <a:pt x="2378" y="472"/>
                    <a:pt x="2378" y="472"/>
                    <a:pt x="2378" y="472"/>
                  </a:cubicBezTo>
                  <a:cubicBezTo>
                    <a:pt x="2520" y="472"/>
                    <a:pt x="2520" y="472"/>
                    <a:pt x="2520" y="472"/>
                  </a:cubicBezTo>
                  <a:cubicBezTo>
                    <a:pt x="2333" y="1"/>
                    <a:pt x="2333" y="1"/>
                    <a:pt x="2333" y="1"/>
                  </a:cubicBezTo>
                  <a:lnTo>
                    <a:pt x="2155" y="1"/>
                  </a:lnTo>
                  <a:close/>
                  <a:moveTo>
                    <a:pt x="2241" y="87"/>
                  </a:moveTo>
                  <a:cubicBezTo>
                    <a:pt x="2322" y="307"/>
                    <a:pt x="2322" y="307"/>
                    <a:pt x="2322" y="307"/>
                  </a:cubicBezTo>
                  <a:cubicBezTo>
                    <a:pt x="2158" y="307"/>
                    <a:pt x="2158" y="307"/>
                    <a:pt x="2158" y="307"/>
                  </a:cubicBezTo>
                  <a:lnTo>
                    <a:pt x="2241" y="87"/>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a typeface="MS PGothic" pitchFamily="34" charset="-128"/>
              </a:endParaRPr>
            </a:p>
          </p:txBody>
        </p:sp>
        <p:sp>
          <p:nvSpPr>
            <p:cNvPr id="16" name="Freeform 15"/>
            <p:cNvSpPr>
              <a:spLocks noEditPoints="1"/>
            </p:cNvSpPr>
            <p:nvPr userDrawn="1"/>
          </p:nvSpPr>
          <p:spPr bwMode="auto">
            <a:xfrm>
              <a:off x="677492" y="-1417931"/>
              <a:ext cx="877396" cy="582700"/>
            </a:xfrm>
            <a:custGeom>
              <a:avLst/>
              <a:gdLst>
                <a:gd name="T0" fmla="*/ 405 w 1086"/>
                <a:gd name="T1" fmla="*/ 214 h 718"/>
                <a:gd name="T2" fmla="*/ 405 w 1086"/>
                <a:gd name="T3" fmla="*/ 149 h 718"/>
                <a:gd name="T4" fmla="*/ 424 w 1086"/>
                <a:gd name="T5" fmla="*/ 148 h 718"/>
                <a:gd name="T6" fmla="*/ 719 w 1086"/>
                <a:gd name="T7" fmla="*/ 301 h 718"/>
                <a:gd name="T8" fmla="*/ 458 w 1086"/>
                <a:gd name="T9" fmla="*/ 476 h 718"/>
                <a:gd name="T10" fmla="*/ 405 w 1086"/>
                <a:gd name="T11" fmla="*/ 467 h 718"/>
                <a:gd name="T12" fmla="*/ 405 w 1086"/>
                <a:gd name="T13" fmla="*/ 270 h 718"/>
                <a:gd name="T14" fmla="*/ 530 w 1086"/>
                <a:gd name="T15" fmla="*/ 378 h 718"/>
                <a:gd name="T16" fmla="*/ 622 w 1086"/>
                <a:gd name="T17" fmla="*/ 300 h 718"/>
                <a:gd name="T18" fmla="*/ 441 w 1086"/>
                <a:gd name="T19" fmla="*/ 212 h 718"/>
                <a:gd name="T20" fmla="*/ 405 w 1086"/>
                <a:gd name="T21" fmla="*/ 214 h 718"/>
                <a:gd name="T22" fmla="*/ 405 w 1086"/>
                <a:gd name="T23" fmla="*/ 0 h 718"/>
                <a:gd name="T24" fmla="*/ 405 w 1086"/>
                <a:gd name="T25" fmla="*/ 97 h 718"/>
                <a:gd name="T26" fmla="*/ 424 w 1086"/>
                <a:gd name="T27" fmla="*/ 95 h 718"/>
                <a:gd name="T28" fmla="*/ 832 w 1086"/>
                <a:gd name="T29" fmla="*/ 298 h 718"/>
                <a:gd name="T30" fmla="*/ 455 w 1086"/>
                <a:gd name="T31" fmla="*/ 523 h 718"/>
                <a:gd name="T32" fmla="*/ 405 w 1086"/>
                <a:gd name="T33" fmla="*/ 518 h 718"/>
                <a:gd name="T34" fmla="*/ 405 w 1086"/>
                <a:gd name="T35" fmla="*/ 578 h 718"/>
                <a:gd name="T36" fmla="*/ 447 w 1086"/>
                <a:gd name="T37" fmla="*/ 581 h 718"/>
                <a:gd name="T38" fmla="*/ 881 w 1086"/>
                <a:gd name="T39" fmla="*/ 381 h 718"/>
                <a:gd name="T40" fmla="*/ 1004 w 1086"/>
                <a:gd name="T41" fmla="*/ 456 h 718"/>
                <a:gd name="T42" fmla="*/ 449 w 1086"/>
                <a:gd name="T43" fmla="*/ 636 h 718"/>
                <a:gd name="T44" fmla="*/ 405 w 1086"/>
                <a:gd name="T45" fmla="*/ 634 h 718"/>
                <a:gd name="T46" fmla="*/ 405 w 1086"/>
                <a:gd name="T47" fmla="*/ 718 h 718"/>
                <a:gd name="T48" fmla="*/ 1086 w 1086"/>
                <a:gd name="T49" fmla="*/ 718 h 718"/>
                <a:gd name="T50" fmla="*/ 1086 w 1086"/>
                <a:gd name="T51" fmla="*/ 0 h 718"/>
                <a:gd name="T52" fmla="*/ 405 w 1086"/>
                <a:gd name="T53" fmla="*/ 0 h 718"/>
                <a:gd name="T54" fmla="*/ 405 w 1086"/>
                <a:gd name="T55" fmla="*/ 467 h 718"/>
                <a:gd name="T56" fmla="*/ 405 w 1086"/>
                <a:gd name="T57" fmla="*/ 518 h 718"/>
                <a:gd name="T58" fmla="*/ 194 w 1086"/>
                <a:gd name="T59" fmla="*/ 317 h 718"/>
                <a:gd name="T60" fmla="*/ 405 w 1086"/>
                <a:gd name="T61" fmla="*/ 214 h 718"/>
                <a:gd name="T62" fmla="*/ 405 w 1086"/>
                <a:gd name="T63" fmla="*/ 270 h 718"/>
                <a:gd name="T64" fmla="*/ 405 w 1086"/>
                <a:gd name="T65" fmla="*/ 270 h 718"/>
                <a:gd name="T66" fmla="*/ 281 w 1086"/>
                <a:gd name="T67" fmla="*/ 327 h 718"/>
                <a:gd name="T68" fmla="*/ 405 w 1086"/>
                <a:gd name="T69" fmla="*/ 467 h 718"/>
                <a:gd name="T70" fmla="*/ 111 w 1086"/>
                <a:gd name="T71" fmla="*/ 309 h 718"/>
                <a:gd name="T72" fmla="*/ 405 w 1086"/>
                <a:gd name="T73" fmla="*/ 149 h 718"/>
                <a:gd name="T74" fmla="*/ 405 w 1086"/>
                <a:gd name="T75" fmla="*/ 97 h 718"/>
                <a:gd name="T76" fmla="*/ 0 w 1086"/>
                <a:gd name="T77" fmla="*/ 298 h 718"/>
                <a:gd name="T78" fmla="*/ 405 w 1086"/>
                <a:gd name="T79" fmla="*/ 634 h 718"/>
                <a:gd name="T80" fmla="*/ 405 w 1086"/>
                <a:gd name="T81" fmla="*/ 578 h 718"/>
                <a:gd name="T82" fmla="*/ 111 w 1086"/>
                <a:gd name="T83" fmla="*/ 309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86" h="718">
                  <a:moveTo>
                    <a:pt x="405" y="214"/>
                  </a:moveTo>
                  <a:cubicBezTo>
                    <a:pt x="405" y="149"/>
                    <a:pt x="405" y="149"/>
                    <a:pt x="405" y="149"/>
                  </a:cubicBezTo>
                  <a:cubicBezTo>
                    <a:pt x="412" y="149"/>
                    <a:pt x="418" y="148"/>
                    <a:pt x="424" y="148"/>
                  </a:cubicBezTo>
                  <a:cubicBezTo>
                    <a:pt x="602" y="143"/>
                    <a:pt x="719" y="301"/>
                    <a:pt x="719" y="301"/>
                  </a:cubicBezTo>
                  <a:cubicBezTo>
                    <a:pt x="719" y="301"/>
                    <a:pt x="593" y="476"/>
                    <a:pt x="458" y="476"/>
                  </a:cubicBezTo>
                  <a:cubicBezTo>
                    <a:pt x="438" y="476"/>
                    <a:pt x="421" y="472"/>
                    <a:pt x="405" y="467"/>
                  </a:cubicBezTo>
                  <a:cubicBezTo>
                    <a:pt x="405" y="270"/>
                    <a:pt x="405" y="270"/>
                    <a:pt x="405" y="270"/>
                  </a:cubicBezTo>
                  <a:cubicBezTo>
                    <a:pt x="474" y="279"/>
                    <a:pt x="488" y="309"/>
                    <a:pt x="530" y="378"/>
                  </a:cubicBezTo>
                  <a:cubicBezTo>
                    <a:pt x="622" y="300"/>
                    <a:pt x="622" y="300"/>
                    <a:pt x="622" y="300"/>
                  </a:cubicBezTo>
                  <a:cubicBezTo>
                    <a:pt x="622" y="300"/>
                    <a:pt x="555" y="212"/>
                    <a:pt x="441" y="212"/>
                  </a:cubicBezTo>
                  <a:cubicBezTo>
                    <a:pt x="429" y="212"/>
                    <a:pt x="417" y="213"/>
                    <a:pt x="405" y="214"/>
                  </a:cubicBezTo>
                  <a:moveTo>
                    <a:pt x="405" y="0"/>
                  </a:moveTo>
                  <a:cubicBezTo>
                    <a:pt x="405" y="97"/>
                    <a:pt x="405" y="97"/>
                    <a:pt x="405" y="97"/>
                  </a:cubicBezTo>
                  <a:cubicBezTo>
                    <a:pt x="412" y="96"/>
                    <a:pt x="418" y="96"/>
                    <a:pt x="424" y="95"/>
                  </a:cubicBezTo>
                  <a:cubicBezTo>
                    <a:pt x="671" y="87"/>
                    <a:pt x="832" y="298"/>
                    <a:pt x="832" y="298"/>
                  </a:cubicBezTo>
                  <a:cubicBezTo>
                    <a:pt x="832" y="298"/>
                    <a:pt x="647" y="523"/>
                    <a:pt x="455" y="523"/>
                  </a:cubicBezTo>
                  <a:cubicBezTo>
                    <a:pt x="437" y="523"/>
                    <a:pt x="421" y="521"/>
                    <a:pt x="405" y="518"/>
                  </a:cubicBezTo>
                  <a:cubicBezTo>
                    <a:pt x="405" y="578"/>
                    <a:pt x="405" y="578"/>
                    <a:pt x="405" y="578"/>
                  </a:cubicBezTo>
                  <a:cubicBezTo>
                    <a:pt x="419" y="580"/>
                    <a:pt x="432" y="581"/>
                    <a:pt x="447" y="581"/>
                  </a:cubicBezTo>
                  <a:cubicBezTo>
                    <a:pt x="626" y="581"/>
                    <a:pt x="755" y="489"/>
                    <a:pt x="881" y="381"/>
                  </a:cubicBezTo>
                  <a:cubicBezTo>
                    <a:pt x="902" y="398"/>
                    <a:pt x="987" y="438"/>
                    <a:pt x="1004" y="456"/>
                  </a:cubicBezTo>
                  <a:cubicBezTo>
                    <a:pt x="885" y="556"/>
                    <a:pt x="607" y="636"/>
                    <a:pt x="449" y="636"/>
                  </a:cubicBezTo>
                  <a:cubicBezTo>
                    <a:pt x="434" y="636"/>
                    <a:pt x="420" y="636"/>
                    <a:pt x="405" y="634"/>
                  </a:cubicBezTo>
                  <a:cubicBezTo>
                    <a:pt x="405" y="718"/>
                    <a:pt x="405" y="718"/>
                    <a:pt x="405" y="718"/>
                  </a:cubicBezTo>
                  <a:cubicBezTo>
                    <a:pt x="1086" y="718"/>
                    <a:pt x="1086" y="718"/>
                    <a:pt x="1086" y="718"/>
                  </a:cubicBezTo>
                  <a:cubicBezTo>
                    <a:pt x="1086" y="0"/>
                    <a:pt x="1086" y="0"/>
                    <a:pt x="1086" y="0"/>
                  </a:cubicBezTo>
                  <a:lnTo>
                    <a:pt x="405" y="0"/>
                  </a:lnTo>
                  <a:close/>
                  <a:moveTo>
                    <a:pt x="405" y="467"/>
                  </a:moveTo>
                  <a:cubicBezTo>
                    <a:pt x="405" y="518"/>
                    <a:pt x="405" y="518"/>
                    <a:pt x="405" y="518"/>
                  </a:cubicBezTo>
                  <a:cubicBezTo>
                    <a:pt x="240" y="489"/>
                    <a:pt x="194" y="317"/>
                    <a:pt x="194" y="317"/>
                  </a:cubicBezTo>
                  <a:cubicBezTo>
                    <a:pt x="194" y="317"/>
                    <a:pt x="273" y="228"/>
                    <a:pt x="405" y="214"/>
                  </a:cubicBezTo>
                  <a:cubicBezTo>
                    <a:pt x="405" y="270"/>
                    <a:pt x="405" y="270"/>
                    <a:pt x="405" y="270"/>
                  </a:cubicBezTo>
                  <a:cubicBezTo>
                    <a:pt x="405" y="270"/>
                    <a:pt x="405" y="270"/>
                    <a:pt x="405" y="270"/>
                  </a:cubicBezTo>
                  <a:cubicBezTo>
                    <a:pt x="336" y="262"/>
                    <a:pt x="281" y="327"/>
                    <a:pt x="281" y="327"/>
                  </a:cubicBezTo>
                  <a:cubicBezTo>
                    <a:pt x="281" y="327"/>
                    <a:pt x="312" y="436"/>
                    <a:pt x="405" y="467"/>
                  </a:cubicBezTo>
                  <a:moveTo>
                    <a:pt x="111" y="309"/>
                  </a:moveTo>
                  <a:cubicBezTo>
                    <a:pt x="111" y="309"/>
                    <a:pt x="209" y="164"/>
                    <a:pt x="405" y="149"/>
                  </a:cubicBezTo>
                  <a:cubicBezTo>
                    <a:pt x="405" y="97"/>
                    <a:pt x="405" y="97"/>
                    <a:pt x="405" y="97"/>
                  </a:cubicBezTo>
                  <a:cubicBezTo>
                    <a:pt x="188" y="114"/>
                    <a:pt x="0" y="298"/>
                    <a:pt x="0" y="298"/>
                  </a:cubicBezTo>
                  <a:cubicBezTo>
                    <a:pt x="0" y="298"/>
                    <a:pt x="106" y="606"/>
                    <a:pt x="405" y="634"/>
                  </a:cubicBezTo>
                  <a:cubicBezTo>
                    <a:pt x="405" y="578"/>
                    <a:pt x="405" y="578"/>
                    <a:pt x="405" y="578"/>
                  </a:cubicBezTo>
                  <a:cubicBezTo>
                    <a:pt x="186" y="551"/>
                    <a:pt x="111" y="309"/>
                    <a:pt x="111" y="309"/>
                  </a:cubicBezTo>
                  <a:close/>
                </a:path>
              </a:pathLst>
            </a:custGeom>
            <a:solidFill>
              <a:srgbClr val="76B900"/>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a typeface="MS PGothic" pitchFamily="34" charset="-128"/>
              </a:endParaRPr>
            </a:p>
          </p:txBody>
        </p:sp>
      </p:gr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7" r:id="rId7"/>
    <p:sldLayoutId id="2147483660" r:id="rId8"/>
  </p:sldLayoutIdLst>
  <p:hf hdr="0" ftr="0" dt="0"/>
  <p:txStyles>
    <p:titleStyle>
      <a:lvl1pPr marL="54000" algn="l" defTabSz="914400" rtl="0" eaLnBrk="1" latinLnBrk="0" hangingPunct="1">
        <a:spcBef>
          <a:spcPct val="0"/>
        </a:spcBef>
        <a:buFont typeface="Arial" pitchFamily="34" charset="0"/>
        <a:buNone/>
        <a:defRPr kumimoji="0" lang="de-DE" sz="2800" b="1" kern="1200" dirty="0" smtClean="0">
          <a:ln w="6350">
            <a:noFill/>
          </a:ln>
          <a:gradFill flip="none" rotWithShape="1">
            <a:gsLst>
              <a:gs pos="0">
                <a:schemeClr val="tx1">
                  <a:lumMod val="85000"/>
                  <a:lumOff val="15000"/>
                </a:schemeClr>
              </a:gs>
              <a:gs pos="100000">
                <a:schemeClr val="tx1">
                  <a:lumMod val="65000"/>
                  <a:lumOff val="35000"/>
                </a:schemeClr>
              </a:gs>
            </a:gsLst>
            <a:lin ang="5400000" scaled="1"/>
            <a:tileRect/>
          </a:gradFill>
          <a:effectLst>
            <a:outerShdw blurRad="50800" dist="38100" dir="2700000" algn="tl" rotWithShape="0">
              <a:srgbClr val="000000">
                <a:alpha val="40000"/>
              </a:srgbClr>
            </a:outerShdw>
          </a:effectLst>
          <a:latin typeface="Calibri" pitchFamily="34" charset="0"/>
          <a:ea typeface="+mj-ea"/>
          <a:cs typeface="+mj-cs"/>
        </a:defRPr>
      </a:lvl1pPr>
    </p:titleStyle>
    <p:bodyStyle>
      <a:lvl1pPr marL="360000" indent="-288000" algn="l" defTabSz="914400" rtl="0" eaLnBrk="1" latinLnBrk="0" hangingPunct="1">
        <a:lnSpc>
          <a:spcPct val="100000"/>
        </a:lnSpc>
        <a:spcBef>
          <a:spcPct val="20000"/>
        </a:spcBef>
        <a:buFontTx/>
        <a:buBlip>
          <a:blip r:embed="rId11"/>
        </a:buBlip>
        <a:defRPr sz="2800" kern="1200">
          <a:solidFill>
            <a:schemeClr val="tx1"/>
          </a:solidFill>
          <a:latin typeface="+mn-lt"/>
          <a:ea typeface="+mn-ea"/>
          <a:cs typeface="+mn-cs"/>
        </a:defRPr>
      </a:lvl1pPr>
      <a:lvl2pPr marL="612000" indent="-288000" algn="l" defTabSz="914400" rtl="0" eaLnBrk="1" latinLnBrk="0" hangingPunct="1">
        <a:lnSpc>
          <a:spcPct val="100000"/>
        </a:lnSpc>
        <a:spcBef>
          <a:spcPct val="20000"/>
        </a:spcBef>
        <a:buFontTx/>
        <a:buBlip>
          <a:blip r:embed="rId12"/>
        </a:buBlip>
        <a:defRPr sz="2800" kern="1200">
          <a:solidFill>
            <a:schemeClr val="tx1"/>
          </a:solidFill>
          <a:latin typeface="+mn-lt"/>
          <a:ea typeface="+mn-ea"/>
          <a:cs typeface="+mn-cs"/>
        </a:defRPr>
      </a:lvl2pPr>
      <a:lvl3pPr marL="864000" indent="-288000" algn="l" defTabSz="914400" rtl="0" eaLnBrk="1" latinLnBrk="0" hangingPunct="1">
        <a:lnSpc>
          <a:spcPct val="100000"/>
        </a:lnSpc>
        <a:spcBef>
          <a:spcPct val="20000"/>
        </a:spcBef>
        <a:buFontTx/>
        <a:buBlip>
          <a:blip r:embed="rId12"/>
        </a:buBlip>
        <a:defRPr sz="2800" kern="1200">
          <a:solidFill>
            <a:schemeClr val="tx1"/>
          </a:solidFill>
          <a:latin typeface="+mn-lt"/>
          <a:ea typeface="+mn-ea"/>
          <a:cs typeface="+mn-cs"/>
        </a:defRPr>
      </a:lvl3pPr>
      <a:lvl4pPr marL="1116000" indent="-288000" algn="l" defTabSz="914400" rtl="0" eaLnBrk="1" latinLnBrk="0" hangingPunct="1">
        <a:lnSpc>
          <a:spcPct val="100000"/>
        </a:lnSpc>
        <a:spcBef>
          <a:spcPct val="20000"/>
        </a:spcBef>
        <a:buFontTx/>
        <a:buBlip>
          <a:blip r:embed="rId12"/>
        </a:buBlip>
        <a:defRPr sz="2800" kern="1200">
          <a:solidFill>
            <a:schemeClr val="tx1"/>
          </a:solidFill>
          <a:latin typeface="+mn-lt"/>
          <a:ea typeface="+mn-ea"/>
          <a:cs typeface="+mn-cs"/>
        </a:defRPr>
      </a:lvl4pPr>
      <a:lvl5pPr marL="1368000" indent="-288000" algn="l" defTabSz="914400" rtl="0" eaLnBrk="1" latinLnBrk="0" hangingPunct="1">
        <a:lnSpc>
          <a:spcPct val="100000"/>
        </a:lnSpc>
        <a:spcBef>
          <a:spcPct val="20000"/>
        </a:spcBef>
        <a:buFontTx/>
        <a:buBlip>
          <a:blip r:embed="rId12"/>
        </a:buBlip>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0.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3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shadertoy.com/view/ldVGRh"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hyperlink" Target="mailto:tobias.zirr@alphanew.net"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hyperlink" Target="mailto:kaplanyan@gmail.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323528" y="5157192"/>
            <a:ext cx="5184576" cy="1296144"/>
          </a:xfrm>
        </p:spPr>
        <p:txBody>
          <a:bodyPr>
            <a:normAutofit/>
          </a:bodyPr>
          <a:lstStyle/>
          <a:p>
            <a:pPr algn="r"/>
            <a:r>
              <a:rPr lang="en-US" sz="2400" b="1" dirty="0">
                <a:solidFill>
                  <a:schemeClr val="tx1">
                    <a:lumMod val="85000"/>
                    <a:lumOff val="15000"/>
                  </a:schemeClr>
                </a:solidFill>
              </a:rPr>
              <a:t>Tobias Zirr </a:t>
            </a:r>
            <a:r>
              <a:rPr lang="en-US" sz="2400" b="1" baseline="30000" dirty="0">
                <a:solidFill>
                  <a:schemeClr val="tx1">
                    <a:lumMod val="85000"/>
                    <a:lumOff val="15000"/>
                  </a:schemeClr>
                </a:solidFill>
              </a:rPr>
              <a:t>(1),2</a:t>
            </a:r>
            <a:r>
              <a:rPr lang="en-US" sz="2400" b="1" dirty="0">
                <a:solidFill>
                  <a:schemeClr val="tx1">
                    <a:lumMod val="85000"/>
                    <a:lumOff val="15000"/>
                  </a:schemeClr>
                </a:solidFill>
              </a:rPr>
              <a:t> and Anton Kaplanyan</a:t>
            </a:r>
            <a:r>
              <a:rPr lang="en-US" sz="2400" b="1" baseline="30000" dirty="0">
                <a:solidFill>
                  <a:schemeClr val="tx1">
                    <a:lumMod val="85000"/>
                    <a:lumOff val="15000"/>
                  </a:schemeClr>
                </a:solidFill>
              </a:rPr>
              <a:t> 1</a:t>
            </a:r>
            <a:r>
              <a:rPr lang="en-US" b="1" dirty="0">
                <a:solidFill>
                  <a:schemeClr val="tx1">
                    <a:lumMod val="85000"/>
                    <a:lumOff val="15000"/>
                  </a:schemeClr>
                </a:solidFill>
              </a:rPr>
              <a:t/>
            </a:r>
            <a:br>
              <a:rPr lang="en-US" b="1" dirty="0">
                <a:solidFill>
                  <a:schemeClr val="tx1">
                    <a:lumMod val="85000"/>
                    <a:lumOff val="15000"/>
                  </a:schemeClr>
                </a:solidFill>
              </a:rPr>
            </a:br>
            <a:r>
              <a:rPr lang="en-US" sz="1200" b="1" dirty="0">
                <a:solidFill>
                  <a:schemeClr val="tx1">
                    <a:lumMod val="85000"/>
                    <a:lumOff val="15000"/>
                  </a:schemeClr>
                </a:solidFill>
              </a:rPr>
              <a:t/>
            </a:r>
            <a:br>
              <a:rPr lang="en-US" sz="1200" b="1" dirty="0">
                <a:solidFill>
                  <a:schemeClr val="tx1">
                    <a:lumMod val="85000"/>
                    <a:lumOff val="15000"/>
                  </a:schemeClr>
                </a:solidFill>
              </a:rPr>
            </a:br>
            <a:r>
              <a:rPr lang="en-US" sz="1600" b="1" baseline="30000" dirty="0">
                <a:solidFill>
                  <a:schemeClr val="tx1">
                    <a:lumMod val="85000"/>
                    <a:lumOff val="15000"/>
                  </a:schemeClr>
                </a:solidFill>
              </a:rPr>
              <a:t>1 </a:t>
            </a:r>
            <a:r>
              <a:rPr lang="en-US" sz="1600" b="1" dirty="0">
                <a:solidFill>
                  <a:schemeClr val="tx1">
                    <a:lumMod val="85000"/>
                    <a:lumOff val="15000"/>
                  </a:schemeClr>
                </a:solidFill>
              </a:rPr>
              <a:t>NVIDIA Research</a:t>
            </a:r>
            <a:br>
              <a:rPr lang="en-US" sz="1600" b="1" dirty="0">
                <a:solidFill>
                  <a:schemeClr val="tx1">
                    <a:lumMod val="85000"/>
                    <a:lumOff val="15000"/>
                  </a:schemeClr>
                </a:solidFill>
              </a:rPr>
            </a:br>
            <a:r>
              <a:rPr lang="en-US" sz="1600" b="1" baseline="30000" dirty="0">
                <a:solidFill>
                  <a:schemeClr val="tx1">
                    <a:lumMod val="85000"/>
                    <a:lumOff val="15000"/>
                  </a:schemeClr>
                </a:solidFill>
              </a:rPr>
              <a:t>2 </a:t>
            </a:r>
            <a:r>
              <a:rPr lang="en-US" sz="1600" b="1" dirty="0">
                <a:solidFill>
                  <a:schemeClr val="tx1">
                    <a:lumMod val="85000"/>
                    <a:lumOff val="15000"/>
                  </a:schemeClr>
                </a:solidFill>
              </a:rPr>
              <a:t>Karlsruhe Institute of Technology</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71938" y="5805264"/>
            <a:ext cx="1111964" cy="418839"/>
          </a:xfrm>
          <a:prstGeom prst="rect">
            <a:avLst/>
          </a:prstGeom>
          <a:noFill/>
          <a:ln>
            <a:noFill/>
          </a:ln>
          <a:effectLst/>
        </p:spPr>
      </p:pic>
      <p:pic>
        <p:nvPicPr>
          <p:cNvPr id="8" name="Picture 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71938" y="5157192"/>
            <a:ext cx="2611371" cy="483737"/>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l="4972" r="7793"/>
          <a:stretch/>
        </p:blipFill>
        <p:spPr>
          <a:xfrm>
            <a:off x="-182880" y="-1"/>
            <a:ext cx="3108960" cy="3550419"/>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a:ext>
            </a:extLst>
          </a:blip>
          <a:srcRect l="14498" r="15855"/>
          <a:stretch/>
        </p:blipFill>
        <p:spPr>
          <a:xfrm>
            <a:off x="2958847" y="-11236"/>
            <a:ext cx="3017520" cy="3514860"/>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a:ext>
            </a:extLst>
          </a:blip>
          <a:srcRect l="7486" r="3010"/>
          <a:stretch/>
        </p:blipFill>
        <p:spPr>
          <a:xfrm>
            <a:off x="6014442" y="-8299"/>
            <a:ext cx="3657600" cy="3507362"/>
          </a:xfrm>
          <a:prstGeom prst="rect">
            <a:avLst/>
          </a:prstGeom>
        </p:spPr>
      </p:pic>
      <p:sp>
        <p:nvSpPr>
          <p:cNvPr id="3" name="Rectangle 2"/>
          <p:cNvSpPr/>
          <p:nvPr/>
        </p:nvSpPr>
        <p:spPr>
          <a:xfrm>
            <a:off x="-108520" y="3429000"/>
            <a:ext cx="9361040" cy="1440160"/>
          </a:xfrm>
          <a:prstGeom prst="rect">
            <a:avLst/>
          </a:prstGeom>
          <a:gradFill>
            <a:gsLst>
              <a:gs pos="0">
                <a:schemeClr val="tx1">
                  <a:lumMod val="85000"/>
                  <a:lumOff val="15000"/>
                </a:schemeClr>
              </a:gs>
              <a:gs pos="100000">
                <a:schemeClr val="tx1">
                  <a:lumMod val="85000"/>
                  <a:lumOff val="15000"/>
                </a:schemeClr>
              </a:gs>
              <a:gs pos="29000">
                <a:schemeClr val="tx1">
                  <a:lumMod val="65000"/>
                  <a:lumOff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57150" y="3284984"/>
            <a:ext cx="9029700" cy="1470025"/>
          </a:xfrm>
        </p:spPr>
        <p:txBody>
          <a:bodyPr>
            <a:normAutofit/>
          </a:bodyPr>
          <a:lstStyle/>
          <a:p>
            <a:r>
              <a:rPr lang="en-US" sz="4000" dirty="0">
                <a:gradFill flip="none" rotWithShape="1">
                  <a:gsLst>
                    <a:gs pos="0">
                      <a:schemeClr val="bg1">
                        <a:lumMod val="95000"/>
                      </a:schemeClr>
                    </a:gs>
                    <a:gs pos="100000">
                      <a:schemeClr val="bg1">
                        <a:lumMod val="85000"/>
                      </a:schemeClr>
                    </a:gs>
                  </a:gsLst>
                  <a:lin ang="5400000" scaled="1"/>
                  <a:tileRect/>
                </a:gradFill>
              </a:rPr>
              <a:t>Real-time Rendering of Procedural Multiscale Materials</a:t>
            </a:r>
            <a:endParaRPr lang="en-US" dirty="0">
              <a:gradFill flip="none" rotWithShape="1">
                <a:gsLst>
                  <a:gs pos="0">
                    <a:schemeClr val="bg1">
                      <a:lumMod val="95000"/>
                    </a:schemeClr>
                  </a:gs>
                  <a:gs pos="100000">
                    <a:schemeClr val="bg1">
                      <a:lumMod val="85000"/>
                    </a:schemeClr>
                  </a:gs>
                </a:gsLst>
                <a:lin ang="5400000" scaled="1"/>
                <a:tileRect/>
              </a:gradFill>
            </a:endParaRPr>
          </a:p>
        </p:txBody>
      </p:sp>
    </p:spTree>
    <p:extLst>
      <p:ext uri="{BB962C8B-B14F-4D97-AF65-F5344CB8AC3E}">
        <p14:creationId xmlns:p14="http://schemas.microsoft.com/office/powerpoint/2010/main" val="18841522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 </a:t>
            </a:r>
            <a:r>
              <a:rPr lang="en-US" dirty="0" err="1"/>
              <a:t>Biscale</a:t>
            </a:r>
            <a:r>
              <a:rPr lang="en-US" dirty="0"/>
              <a:t> </a:t>
            </a:r>
            <a:r>
              <a:rPr lang="en-US" dirty="0" err="1"/>
              <a:t>Microfacet</a:t>
            </a:r>
            <a:r>
              <a:rPr lang="en-US" dirty="0"/>
              <a:t> Model</a:t>
            </a:r>
          </a:p>
        </p:txBody>
      </p:sp>
      <p:sp>
        <p:nvSpPr>
          <p:cNvPr id="6" name="Text Placeholder 5"/>
          <p:cNvSpPr>
            <a:spLocks noGrp="1"/>
          </p:cNvSpPr>
          <p:nvPr>
            <p:ph type="body" idx="1"/>
          </p:nvPr>
        </p:nvSpPr>
        <p:spPr/>
        <p:txBody>
          <a:bodyPr/>
          <a:lstStyle/>
          <a:p>
            <a:r>
              <a:rPr lang="en-US" dirty="0"/>
              <a:t>In Theory</a:t>
            </a:r>
          </a:p>
        </p:txBody>
      </p:sp>
      <p:sp>
        <p:nvSpPr>
          <p:cNvPr id="4" name="Slide Number Placeholder 3"/>
          <p:cNvSpPr>
            <a:spLocks noGrp="1"/>
          </p:cNvSpPr>
          <p:nvPr>
            <p:ph type="sldNum" sz="quarter" idx="12"/>
          </p:nvPr>
        </p:nvSpPr>
        <p:spPr/>
        <p:txBody>
          <a:bodyPr/>
          <a:lstStyle/>
          <a:p>
            <a:fld id="{7E95431C-F0EC-4DC5-A098-16E27D1FF48A}" type="slidenum">
              <a:rPr lang="en-US" smtClean="0"/>
              <a:pPr/>
              <a:t>10</a:t>
            </a:fld>
            <a:endParaRPr lang="en-US" dirty="0"/>
          </a:p>
        </p:txBody>
      </p:sp>
    </p:spTree>
    <p:extLst>
      <p:ext uri="{BB962C8B-B14F-4D97-AF65-F5344CB8AC3E}">
        <p14:creationId xmlns:p14="http://schemas.microsoft.com/office/powerpoint/2010/main" val="25118549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Multiscale Microfacets: </a:t>
            </a:r>
            <a:r>
              <a:rPr lang="en-US" i="1" dirty="0"/>
              <a:t>Microdetails</a:t>
            </a:r>
          </a:p>
        </p:txBody>
      </p:sp>
      <p:sp>
        <p:nvSpPr>
          <p:cNvPr id="3" name="Content Placeholder 2"/>
          <p:cNvSpPr>
            <a:spLocks noGrp="1"/>
          </p:cNvSpPr>
          <p:nvPr>
            <p:ph idx="1"/>
          </p:nvPr>
        </p:nvSpPr>
        <p:spPr/>
        <p:txBody>
          <a:bodyPr/>
          <a:lstStyle/>
          <a:p>
            <a:r>
              <a:rPr lang="en-US" b="1" dirty="0"/>
              <a:t>General idea:</a:t>
            </a:r>
            <a:r>
              <a:rPr lang="en-US" dirty="0"/>
              <a:t> NDF varies with location</a:t>
            </a:r>
          </a:p>
          <a:p>
            <a:pPr lvl="1"/>
            <a:r>
              <a:rPr lang="en-US" dirty="0"/>
              <a:t>Model microsurface by distribution of microdetails:</a:t>
            </a:r>
            <a:br>
              <a:rPr lang="en-US" dirty="0"/>
            </a:br>
            <a:r>
              <a:rPr lang="en-US" dirty="0"/>
              <a:t>“Randomly instantiate microdetail patches”</a:t>
            </a:r>
          </a:p>
        </p:txBody>
      </p:sp>
      <p:sp>
        <p:nvSpPr>
          <p:cNvPr id="4" name="Slide Number Placeholder 3"/>
          <p:cNvSpPr>
            <a:spLocks noGrp="1"/>
          </p:cNvSpPr>
          <p:nvPr>
            <p:ph type="sldNum" sz="quarter" idx="12"/>
          </p:nvPr>
        </p:nvSpPr>
        <p:spPr/>
        <p:txBody>
          <a:bodyPr/>
          <a:lstStyle/>
          <a:p>
            <a:fld id="{7E95431C-F0EC-4DC5-A098-16E27D1FF48A}" type="slidenum">
              <a:rPr lang="en-US" smtClean="0"/>
              <a:pPr/>
              <a:t>11</a:t>
            </a:fld>
            <a:endParaRPr lang="en-US" dirty="0"/>
          </a:p>
        </p:txBody>
      </p:sp>
      <p:sp>
        <p:nvSpPr>
          <p:cNvPr id="5" name="Freeform 4"/>
          <p:cNvSpPr/>
          <p:nvPr/>
        </p:nvSpPr>
        <p:spPr>
          <a:xfrm>
            <a:off x="3707904" y="2996952"/>
            <a:ext cx="1253532" cy="242424"/>
          </a:xfrm>
          <a:custGeom>
            <a:avLst/>
            <a:gdLst>
              <a:gd name="connsiteX0" fmla="*/ 0 w 5873857"/>
              <a:gd name="connsiteY0" fmla="*/ 23248 h 619933"/>
              <a:gd name="connsiteX1" fmla="*/ 674176 w 5873857"/>
              <a:gd name="connsiteY1" fmla="*/ 395207 h 619933"/>
              <a:gd name="connsiteX2" fmla="*/ 1239864 w 5873857"/>
              <a:gd name="connsiteY2" fmla="*/ 247973 h 619933"/>
              <a:gd name="connsiteX3" fmla="*/ 2278251 w 5873857"/>
              <a:gd name="connsiteY3" fmla="*/ 457200 h 619933"/>
              <a:gd name="connsiteX4" fmla="*/ 2479729 w 5873857"/>
              <a:gd name="connsiteY4" fmla="*/ 147234 h 619933"/>
              <a:gd name="connsiteX5" fmla="*/ 2743200 w 5873857"/>
              <a:gd name="connsiteY5" fmla="*/ 294468 h 619933"/>
              <a:gd name="connsiteX6" fmla="*/ 3223647 w 5873857"/>
              <a:gd name="connsiteY6" fmla="*/ 7750 h 619933"/>
              <a:gd name="connsiteX7" fmla="*/ 3859078 w 5873857"/>
              <a:gd name="connsiteY7" fmla="*/ 550190 h 619933"/>
              <a:gd name="connsiteX8" fmla="*/ 4331776 w 5873857"/>
              <a:gd name="connsiteY8" fmla="*/ 387458 h 619933"/>
              <a:gd name="connsiteX9" fmla="*/ 5036949 w 5873857"/>
              <a:gd name="connsiteY9" fmla="*/ 0 h 619933"/>
              <a:gd name="connsiteX10" fmla="*/ 5137688 w 5873857"/>
              <a:gd name="connsiteY10" fmla="*/ 23248 h 619933"/>
              <a:gd name="connsiteX11" fmla="*/ 5486400 w 5873857"/>
              <a:gd name="connsiteY11" fmla="*/ 449451 h 619933"/>
              <a:gd name="connsiteX12" fmla="*/ 5873857 w 5873857"/>
              <a:gd name="connsiteY12" fmla="*/ 619933 h 619933"/>
              <a:gd name="connsiteX0" fmla="*/ 0 w 5873857"/>
              <a:gd name="connsiteY0" fmla="*/ 23248 h 619933"/>
              <a:gd name="connsiteX1" fmla="*/ 674176 w 5873857"/>
              <a:gd name="connsiteY1" fmla="*/ 395207 h 619933"/>
              <a:gd name="connsiteX2" fmla="*/ 1239864 w 5873857"/>
              <a:gd name="connsiteY2" fmla="*/ 247973 h 619933"/>
              <a:gd name="connsiteX3" fmla="*/ 2040126 w 5873857"/>
              <a:gd name="connsiteY3" fmla="*/ 514350 h 619933"/>
              <a:gd name="connsiteX4" fmla="*/ 2479729 w 5873857"/>
              <a:gd name="connsiteY4" fmla="*/ 147234 h 619933"/>
              <a:gd name="connsiteX5" fmla="*/ 2743200 w 5873857"/>
              <a:gd name="connsiteY5" fmla="*/ 294468 h 619933"/>
              <a:gd name="connsiteX6" fmla="*/ 3223647 w 5873857"/>
              <a:gd name="connsiteY6" fmla="*/ 7750 h 619933"/>
              <a:gd name="connsiteX7" fmla="*/ 3859078 w 5873857"/>
              <a:gd name="connsiteY7" fmla="*/ 550190 h 619933"/>
              <a:gd name="connsiteX8" fmla="*/ 4331776 w 5873857"/>
              <a:gd name="connsiteY8" fmla="*/ 387458 h 619933"/>
              <a:gd name="connsiteX9" fmla="*/ 5036949 w 5873857"/>
              <a:gd name="connsiteY9" fmla="*/ 0 h 619933"/>
              <a:gd name="connsiteX10" fmla="*/ 5137688 w 5873857"/>
              <a:gd name="connsiteY10" fmla="*/ 23248 h 619933"/>
              <a:gd name="connsiteX11" fmla="*/ 5486400 w 5873857"/>
              <a:gd name="connsiteY11" fmla="*/ 449451 h 619933"/>
              <a:gd name="connsiteX12" fmla="*/ 5873857 w 5873857"/>
              <a:gd name="connsiteY12" fmla="*/ 619933 h 619933"/>
              <a:gd name="connsiteX0" fmla="*/ 0 w 5873857"/>
              <a:gd name="connsiteY0" fmla="*/ 15498 h 612183"/>
              <a:gd name="connsiteX1" fmla="*/ 674176 w 5873857"/>
              <a:gd name="connsiteY1" fmla="*/ 387457 h 612183"/>
              <a:gd name="connsiteX2" fmla="*/ 1239864 w 5873857"/>
              <a:gd name="connsiteY2" fmla="*/ 240223 h 612183"/>
              <a:gd name="connsiteX3" fmla="*/ 2040126 w 5873857"/>
              <a:gd name="connsiteY3" fmla="*/ 506600 h 612183"/>
              <a:gd name="connsiteX4" fmla="*/ 2479729 w 5873857"/>
              <a:gd name="connsiteY4" fmla="*/ 139484 h 612183"/>
              <a:gd name="connsiteX5" fmla="*/ 2743200 w 5873857"/>
              <a:gd name="connsiteY5" fmla="*/ 286718 h 612183"/>
              <a:gd name="connsiteX6" fmla="*/ 3223647 w 5873857"/>
              <a:gd name="connsiteY6" fmla="*/ 0 h 612183"/>
              <a:gd name="connsiteX7" fmla="*/ 3859078 w 5873857"/>
              <a:gd name="connsiteY7" fmla="*/ 542440 h 612183"/>
              <a:gd name="connsiteX8" fmla="*/ 4331776 w 5873857"/>
              <a:gd name="connsiteY8" fmla="*/ 379708 h 612183"/>
              <a:gd name="connsiteX9" fmla="*/ 4636899 w 5873857"/>
              <a:gd name="connsiteY9" fmla="*/ 1775 h 612183"/>
              <a:gd name="connsiteX10" fmla="*/ 5137688 w 5873857"/>
              <a:gd name="connsiteY10" fmla="*/ 15498 h 612183"/>
              <a:gd name="connsiteX11" fmla="*/ 5486400 w 5873857"/>
              <a:gd name="connsiteY11" fmla="*/ 441701 h 612183"/>
              <a:gd name="connsiteX12" fmla="*/ 5873857 w 5873857"/>
              <a:gd name="connsiteY12" fmla="*/ 612183 h 612183"/>
              <a:gd name="connsiteX0" fmla="*/ 0 w 5433283"/>
              <a:gd name="connsiteY0" fmla="*/ 156814 h 612183"/>
              <a:gd name="connsiteX1" fmla="*/ 233602 w 5433283"/>
              <a:gd name="connsiteY1" fmla="*/ 387457 h 612183"/>
              <a:gd name="connsiteX2" fmla="*/ 799290 w 5433283"/>
              <a:gd name="connsiteY2" fmla="*/ 240223 h 612183"/>
              <a:gd name="connsiteX3" fmla="*/ 1599552 w 5433283"/>
              <a:gd name="connsiteY3" fmla="*/ 506600 h 612183"/>
              <a:gd name="connsiteX4" fmla="*/ 2039155 w 5433283"/>
              <a:gd name="connsiteY4" fmla="*/ 139484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1599552 w 5433283"/>
              <a:gd name="connsiteY3" fmla="*/ 506600 h 612183"/>
              <a:gd name="connsiteX4" fmla="*/ 2039155 w 5433283"/>
              <a:gd name="connsiteY4" fmla="*/ 139484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215654 h 612183"/>
              <a:gd name="connsiteX4" fmla="*/ 2039155 w 5433283"/>
              <a:gd name="connsiteY4" fmla="*/ 139484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215654 h 612183"/>
              <a:gd name="connsiteX4" fmla="*/ 908624 w 5433283"/>
              <a:gd name="connsiteY4" fmla="*/ 405491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215654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107588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718403 w 5433283"/>
              <a:gd name="connsiteY3" fmla="*/ 107588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693465 w 5433283"/>
              <a:gd name="connsiteY3" fmla="*/ 115901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693465 w 5433283"/>
              <a:gd name="connsiteY3" fmla="*/ 115901 h 612183"/>
              <a:gd name="connsiteX4" fmla="*/ 933562 w 5433283"/>
              <a:gd name="connsiteY4" fmla="*/ 305738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693465 w 5433283"/>
              <a:gd name="connsiteY3" fmla="*/ 115901 h 612183"/>
              <a:gd name="connsiteX4" fmla="*/ 933562 w 5433283"/>
              <a:gd name="connsiteY4" fmla="*/ 305738 h 612183"/>
              <a:gd name="connsiteX5" fmla="*/ 1180408 w 5433283"/>
              <a:gd name="connsiteY5" fmla="*/ 319970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3418504 w 5433283"/>
              <a:gd name="connsiteY7" fmla="*/ 540665 h 610408"/>
              <a:gd name="connsiteX8" fmla="*/ 3891202 w 5433283"/>
              <a:gd name="connsiteY8" fmla="*/ 377933 h 610408"/>
              <a:gd name="connsiteX9" fmla="*/ 4196325 w 5433283"/>
              <a:gd name="connsiteY9" fmla="*/ 0 h 610408"/>
              <a:gd name="connsiteX10" fmla="*/ 4697114 w 5433283"/>
              <a:gd name="connsiteY10" fmla="*/ 13723 h 610408"/>
              <a:gd name="connsiteX11" fmla="*/ 5045826 w 5433283"/>
              <a:gd name="connsiteY11" fmla="*/ 439926 h 610408"/>
              <a:gd name="connsiteX12" fmla="*/ 5433283 w 5433283"/>
              <a:gd name="connsiteY12" fmla="*/ 610408 h 610408"/>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3891202 w 5433283"/>
              <a:gd name="connsiteY7" fmla="*/ 377933 h 610408"/>
              <a:gd name="connsiteX8" fmla="*/ 4196325 w 5433283"/>
              <a:gd name="connsiteY8" fmla="*/ 0 h 610408"/>
              <a:gd name="connsiteX9" fmla="*/ 4697114 w 5433283"/>
              <a:gd name="connsiteY9" fmla="*/ 13723 h 610408"/>
              <a:gd name="connsiteX10" fmla="*/ 5045826 w 5433283"/>
              <a:gd name="connsiteY10" fmla="*/ 439926 h 610408"/>
              <a:gd name="connsiteX11" fmla="*/ 5433283 w 5433283"/>
              <a:gd name="connsiteY11" fmla="*/ 610408 h 610408"/>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4196325 w 5433283"/>
              <a:gd name="connsiteY7" fmla="*/ 0 h 610408"/>
              <a:gd name="connsiteX8" fmla="*/ 4697114 w 5433283"/>
              <a:gd name="connsiteY8" fmla="*/ 13723 h 610408"/>
              <a:gd name="connsiteX9" fmla="*/ 5045826 w 5433283"/>
              <a:gd name="connsiteY9" fmla="*/ 439926 h 610408"/>
              <a:gd name="connsiteX10" fmla="*/ 5433283 w 5433283"/>
              <a:gd name="connsiteY10" fmla="*/ 610408 h 610408"/>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4196325 w 5433283"/>
              <a:gd name="connsiteY7" fmla="*/ 0 h 610408"/>
              <a:gd name="connsiteX8" fmla="*/ 5045826 w 5433283"/>
              <a:gd name="connsiteY8" fmla="*/ 439926 h 610408"/>
              <a:gd name="connsiteX9" fmla="*/ 5433283 w 5433283"/>
              <a:gd name="connsiteY9" fmla="*/ 610408 h 610408"/>
              <a:gd name="connsiteX0" fmla="*/ 0 w 5433283"/>
              <a:gd name="connsiteY0" fmla="*/ 40913 h 496282"/>
              <a:gd name="connsiteX1" fmla="*/ 233602 w 5433283"/>
              <a:gd name="connsiteY1" fmla="*/ 271556 h 496282"/>
              <a:gd name="connsiteX2" fmla="*/ 491720 w 5433283"/>
              <a:gd name="connsiteY2" fmla="*/ 182511 h 496282"/>
              <a:gd name="connsiteX3" fmla="*/ 693465 w 5433283"/>
              <a:gd name="connsiteY3" fmla="*/ 0 h 496282"/>
              <a:gd name="connsiteX4" fmla="*/ 933562 w 5433283"/>
              <a:gd name="connsiteY4" fmla="*/ 189837 h 496282"/>
              <a:gd name="connsiteX5" fmla="*/ 1180408 w 5433283"/>
              <a:gd name="connsiteY5" fmla="*/ 204069 h 496282"/>
              <a:gd name="connsiteX6" fmla="*/ 1378222 w 5433283"/>
              <a:gd name="connsiteY6" fmla="*/ 8790 h 496282"/>
              <a:gd name="connsiteX7" fmla="*/ 5045826 w 5433283"/>
              <a:gd name="connsiteY7" fmla="*/ 325800 h 496282"/>
              <a:gd name="connsiteX8" fmla="*/ 5433283 w 5433283"/>
              <a:gd name="connsiteY8" fmla="*/ 496282 h 496282"/>
              <a:gd name="connsiteX0" fmla="*/ 0 w 5433283"/>
              <a:gd name="connsiteY0" fmla="*/ 40913 h 496282"/>
              <a:gd name="connsiteX1" fmla="*/ 233602 w 5433283"/>
              <a:gd name="connsiteY1" fmla="*/ 271556 h 496282"/>
              <a:gd name="connsiteX2" fmla="*/ 491720 w 5433283"/>
              <a:gd name="connsiteY2" fmla="*/ 182511 h 496282"/>
              <a:gd name="connsiteX3" fmla="*/ 693465 w 5433283"/>
              <a:gd name="connsiteY3" fmla="*/ 0 h 496282"/>
              <a:gd name="connsiteX4" fmla="*/ 933562 w 5433283"/>
              <a:gd name="connsiteY4" fmla="*/ 189837 h 496282"/>
              <a:gd name="connsiteX5" fmla="*/ 1180408 w 5433283"/>
              <a:gd name="connsiteY5" fmla="*/ 204069 h 496282"/>
              <a:gd name="connsiteX6" fmla="*/ 1378222 w 5433283"/>
              <a:gd name="connsiteY6" fmla="*/ 8790 h 496282"/>
              <a:gd name="connsiteX7" fmla="*/ 5433283 w 5433283"/>
              <a:gd name="connsiteY7" fmla="*/ 496282 h 496282"/>
              <a:gd name="connsiteX0" fmla="*/ 0 w 1378222"/>
              <a:gd name="connsiteY0" fmla="*/ 40913 h 271556"/>
              <a:gd name="connsiteX1" fmla="*/ 233602 w 1378222"/>
              <a:gd name="connsiteY1" fmla="*/ 271556 h 271556"/>
              <a:gd name="connsiteX2" fmla="*/ 491720 w 1378222"/>
              <a:gd name="connsiteY2" fmla="*/ 182511 h 271556"/>
              <a:gd name="connsiteX3" fmla="*/ 693465 w 1378222"/>
              <a:gd name="connsiteY3" fmla="*/ 0 h 271556"/>
              <a:gd name="connsiteX4" fmla="*/ 933562 w 1378222"/>
              <a:gd name="connsiteY4" fmla="*/ 189837 h 271556"/>
              <a:gd name="connsiteX5" fmla="*/ 1180408 w 1378222"/>
              <a:gd name="connsiteY5" fmla="*/ 204069 h 271556"/>
              <a:gd name="connsiteX6" fmla="*/ 1378222 w 1378222"/>
              <a:gd name="connsiteY6" fmla="*/ 8790 h 271556"/>
              <a:gd name="connsiteX0" fmla="*/ 0 w 1378222"/>
              <a:gd name="connsiteY0" fmla="*/ 40913 h 271556"/>
              <a:gd name="connsiteX1" fmla="*/ 233602 w 1378222"/>
              <a:gd name="connsiteY1" fmla="*/ 271556 h 271556"/>
              <a:gd name="connsiteX2" fmla="*/ 475095 w 1378222"/>
              <a:gd name="connsiteY2" fmla="*/ 57820 h 271556"/>
              <a:gd name="connsiteX3" fmla="*/ 693465 w 1378222"/>
              <a:gd name="connsiteY3" fmla="*/ 0 h 271556"/>
              <a:gd name="connsiteX4" fmla="*/ 933562 w 1378222"/>
              <a:gd name="connsiteY4" fmla="*/ 189837 h 271556"/>
              <a:gd name="connsiteX5" fmla="*/ 1180408 w 1378222"/>
              <a:gd name="connsiteY5" fmla="*/ 204069 h 271556"/>
              <a:gd name="connsiteX6" fmla="*/ 1378222 w 1378222"/>
              <a:gd name="connsiteY6" fmla="*/ 8790 h 271556"/>
              <a:gd name="connsiteX0" fmla="*/ 0 w 1378222"/>
              <a:gd name="connsiteY0" fmla="*/ 32123 h 262766"/>
              <a:gd name="connsiteX1" fmla="*/ 233602 w 1378222"/>
              <a:gd name="connsiteY1" fmla="*/ 262766 h 262766"/>
              <a:gd name="connsiteX2" fmla="*/ 475095 w 1378222"/>
              <a:gd name="connsiteY2" fmla="*/ 49030 h 262766"/>
              <a:gd name="connsiteX3" fmla="*/ 693465 w 1378222"/>
              <a:gd name="connsiteY3" fmla="*/ 140839 h 262766"/>
              <a:gd name="connsiteX4" fmla="*/ 933562 w 1378222"/>
              <a:gd name="connsiteY4" fmla="*/ 181047 h 262766"/>
              <a:gd name="connsiteX5" fmla="*/ 1180408 w 1378222"/>
              <a:gd name="connsiteY5" fmla="*/ 195279 h 262766"/>
              <a:gd name="connsiteX6" fmla="*/ 1378222 w 1378222"/>
              <a:gd name="connsiteY6" fmla="*/ 0 h 262766"/>
              <a:gd name="connsiteX0" fmla="*/ 0 w 1378222"/>
              <a:gd name="connsiteY0" fmla="*/ 32123 h 262766"/>
              <a:gd name="connsiteX1" fmla="*/ 233602 w 1378222"/>
              <a:gd name="connsiteY1" fmla="*/ 262766 h 262766"/>
              <a:gd name="connsiteX2" fmla="*/ 475095 w 1378222"/>
              <a:gd name="connsiteY2" fmla="*/ 49030 h 262766"/>
              <a:gd name="connsiteX3" fmla="*/ 693465 w 1378222"/>
              <a:gd name="connsiteY3" fmla="*/ 140839 h 262766"/>
              <a:gd name="connsiteX4" fmla="*/ 875373 w 1378222"/>
              <a:gd name="connsiteY4" fmla="*/ 247549 h 262766"/>
              <a:gd name="connsiteX5" fmla="*/ 1180408 w 1378222"/>
              <a:gd name="connsiteY5" fmla="*/ 195279 h 262766"/>
              <a:gd name="connsiteX6" fmla="*/ 1378222 w 1378222"/>
              <a:gd name="connsiteY6" fmla="*/ 0 h 262766"/>
              <a:gd name="connsiteX0" fmla="*/ 0 w 1378222"/>
              <a:gd name="connsiteY0" fmla="*/ 32123 h 262766"/>
              <a:gd name="connsiteX1" fmla="*/ 233602 w 1378222"/>
              <a:gd name="connsiteY1" fmla="*/ 262766 h 262766"/>
              <a:gd name="connsiteX2" fmla="*/ 475095 w 1378222"/>
              <a:gd name="connsiteY2" fmla="*/ 49030 h 262766"/>
              <a:gd name="connsiteX3" fmla="*/ 693465 w 1378222"/>
              <a:gd name="connsiteY3" fmla="*/ 140839 h 262766"/>
              <a:gd name="connsiteX4" fmla="*/ 875373 w 1378222"/>
              <a:gd name="connsiteY4" fmla="*/ 247549 h 262766"/>
              <a:gd name="connsiteX5" fmla="*/ 1088968 w 1378222"/>
              <a:gd name="connsiteY5" fmla="*/ 12399 h 262766"/>
              <a:gd name="connsiteX6" fmla="*/ 1378222 w 1378222"/>
              <a:gd name="connsiteY6" fmla="*/ 0 h 262766"/>
              <a:gd name="connsiteX0" fmla="*/ 0 w 1278470"/>
              <a:gd name="connsiteY0" fmla="*/ 19724 h 250367"/>
              <a:gd name="connsiteX1" fmla="*/ 233602 w 1278470"/>
              <a:gd name="connsiteY1" fmla="*/ 250367 h 250367"/>
              <a:gd name="connsiteX2" fmla="*/ 475095 w 1278470"/>
              <a:gd name="connsiteY2" fmla="*/ 36631 h 250367"/>
              <a:gd name="connsiteX3" fmla="*/ 693465 w 1278470"/>
              <a:gd name="connsiteY3" fmla="*/ 128440 h 250367"/>
              <a:gd name="connsiteX4" fmla="*/ 875373 w 1278470"/>
              <a:gd name="connsiteY4" fmla="*/ 235150 h 250367"/>
              <a:gd name="connsiteX5" fmla="*/ 1088968 w 1278470"/>
              <a:gd name="connsiteY5" fmla="*/ 0 h 250367"/>
              <a:gd name="connsiteX6" fmla="*/ 1278470 w 1278470"/>
              <a:gd name="connsiteY6" fmla="*/ 178794 h 250367"/>
              <a:gd name="connsiteX0" fmla="*/ 0 w 1278470"/>
              <a:gd name="connsiteY0" fmla="*/ 19724 h 250367"/>
              <a:gd name="connsiteX1" fmla="*/ 233602 w 1278470"/>
              <a:gd name="connsiteY1" fmla="*/ 250367 h 250367"/>
              <a:gd name="connsiteX2" fmla="*/ 475095 w 1278470"/>
              <a:gd name="connsiteY2" fmla="*/ 36631 h 250367"/>
              <a:gd name="connsiteX3" fmla="*/ 685153 w 1278470"/>
              <a:gd name="connsiteY3" fmla="*/ 45312 h 250367"/>
              <a:gd name="connsiteX4" fmla="*/ 875373 w 1278470"/>
              <a:gd name="connsiteY4" fmla="*/ 235150 h 250367"/>
              <a:gd name="connsiteX5" fmla="*/ 1088968 w 1278470"/>
              <a:gd name="connsiteY5" fmla="*/ 0 h 250367"/>
              <a:gd name="connsiteX6" fmla="*/ 1278470 w 1278470"/>
              <a:gd name="connsiteY6" fmla="*/ 178794 h 250367"/>
              <a:gd name="connsiteX0" fmla="*/ 0 w 1278470"/>
              <a:gd name="connsiteY0" fmla="*/ 19724 h 250367"/>
              <a:gd name="connsiteX1" fmla="*/ 233602 w 1278470"/>
              <a:gd name="connsiteY1" fmla="*/ 250367 h 250367"/>
              <a:gd name="connsiteX2" fmla="*/ 475095 w 1278470"/>
              <a:gd name="connsiteY2" fmla="*/ 36631 h 250367"/>
              <a:gd name="connsiteX3" fmla="*/ 685153 w 1278470"/>
              <a:gd name="connsiteY3" fmla="*/ 45312 h 250367"/>
              <a:gd name="connsiteX4" fmla="*/ 858748 w 1278470"/>
              <a:gd name="connsiteY4" fmla="*/ 160335 h 250367"/>
              <a:gd name="connsiteX5" fmla="*/ 1088968 w 1278470"/>
              <a:gd name="connsiteY5" fmla="*/ 0 h 250367"/>
              <a:gd name="connsiteX6" fmla="*/ 1278470 w 1278470"/>
              <a:gd name="connsiteY6" fmla="*/ 178794 h 250367"/>
              <a:gd name="connsiteX0" fmla="*/ 0 w 1278470"/>
              <a:gd name="connsiteY0" fmla="*/ 0 h 230643"/>
              <a:gd name="connsiteX1" fmla="*/ 233602 w 1278470"/>
              <a:gd name="connsiteY1" fmla="*/ 230643 h 230643"/>
              <a:gd name="connsiteX2" fmla="*/ 475095 w 1278470"/>
              <a:gd name="connsiteY2" fmla="*/ 16907 h 230643"/>
              <a:gd name="connsiteX3" fmla="*/ 685153 w 1278470"/>
              <a:gd name="connsiteY3" fmla="*/ 25588 h 230643"/>
              <a:gd name="connsiteX4" fmla="*/ 858748 w 1278470"/>
              <a:gd name="connsiteY4" fmla="*/ 140611 h 230643"/>
              <a:gd name="connsiteX5" fmla="*/ 1055717 w 1278470"/>
              <a:gd name="connsiteY5" fmla="*/ 46778 h 230643"/>
              <a:gd name="connsiteX6" fmla="*/ 1278470 w 1278470"/>
              <a:gd name="connsiteY6" fmla="*/ 159070 h 230643"/>
              <a:gd name="connsiteX0" fmla="*/ 0 w 1278470"/>
              <a:gd name="connsiteY0" fmla="*/ 0 h 159070"/>
              <a:gd name="connsiteX1" fmla="*/ 225289 w 1278470"/>
              <a:gd name="connsiteY1" fmla="*/ 155828 h 159070"/>
              <a:gd name="connsiteX2" fmla="*/ 475095 w 1278470"/>
              <a:gd name="connsiteY2" fmla="*/ 16907 h 159070"/>
              <a:gd name="connsiteX3" fmla="*/ 685153 w 1278470"/>
              <a:gd name="connsiteY3" fmla="*/ 25588 h 159070"/>
              <a:gd name="connsiteX4" fmla="*/ 858748 w 1278470"/>
              <a:gd name="connsiteY4" fmla="*/ 140611 h 159070"/>
              <a:gd name="connsiteX5" fmla="*/ 1055717 w 1278470"/>
              <a:gd name="connsiteY5" fmla="*/ 46778 h 159070"/>
              <a:gd name="connsiteX6" fmla="*/ 1278470 w 1278470"/>
              <a:gd name="connsiteY6" fmla="*/ 159070 h 159070"/>
              <a:gd name="connsiteX0" fmla="*/ 0 w 1278470"/>
              <a:gd name="connsiteY0" fmla="*/ 0 h 159070"/>
              <a:gd name="connsiteX1" fmla="*/ 225289 w 1278470"/>
              <a:gd name="connsiteY1" fmla="*/ 155828 h 159070"/>
              <a:gd name="connsiteX2" fmla="*/ 450156 w 1278470"/>
              <a:gd name="connsiteY2" fmla="*/ 50158 h 159070"/>
              <a:gd name="connsiteX3" fmla="*/ 685153 w 1278470"/>
              <a:gd name="connsiteY3" fmla="*/ 25588 h 159070"/>
              <a:gd name="connsiteX4" fmla="*/ 858748 w 1278470"/>
              <a:gd name="connsiteY4" fmla="*/ 140611 h 159070"/>
              <a:gd name="connsiteX5" fmla="*/ 1055717 w 1278470"/>
              <a:gd name="connsiteY5" fmla="*/ 46778 h 159070"/>
              <a:gd name="connsiteX6" fmla="*/ 1278470 w 1278470"/>
              <a:gd name="connsiteY6" fmla="*/ 159070 h 159070"/>
              <a:gd name="connsiteX0" fmla="*/ 0 w 1278470"/>
              <a:gd name="connsiteY0" fmla="*/ 0 h 233406"/>
              <a:gd name="connsiteX1" fmla="*/ 225289 w 1278470"/>
              <a:gd name="connsiteY1" fmla="*/ 155828 h 233406"/>
              <a:gd name="connsiteX2" fmla="*/ 450156 w 1278470"/>
              <a:gd name="connsiteY2" fmla="*/ 50158 h 233406"/>
              <a:gd name="connsiteX3" fmla="*/ 668528 w 1278470"/>
              <a:gd name="connsiteY3" fmla="*/ 233406 h 233406"/>
              <a:gd name="connsiteX4" fmla="*/ 858748 w 1278470"/>
              <a:gd name="connsiteY4" fmla="*/ 140611 h 233406"/>
              <a:gd name="connsiteX5" fmla="*/ 1055717 w 1278470"/>
              <a:gd name="connsiteY5" fmla="*/ 46778 h 233406"/>
              <a:gd name="connsiteX6" fmla="*/ 1278470 w 1278470"/>
              <a:gd name="connsiteY6" fmla="*/ 159070 h 233406"/>
              <a:gd name="connsiteX0" fmla="*/ 0 w 1278470"/>
              <a:gd name="connsiteY0" fmla="*/ 9018 h 242424"/>
              <a:gd name="connsiteX1" fmla="*/ 225289 w 1278470"/>
              <a:gd name="connsiteY1" fmla="*/ 164846 h 242424"/>
              <a:gd name="connsiteX2" fmla="*/ 450156 w 1278470"/>
              <a:gd name="connsiteY2" fmla="*/ 59176 h 242424"/>
              <a:gd name="connsiteX3" fmla="*/ 668528 w 1278470"/>
              <a:gd name="connsiteY3" fmla="*/ 242424 h 242424"/>
              <a:gd name="connsiteX4" fmla="*/ 850436 w 1278470"/>
              <a:gd name="connsiteY4" fmla="*/ 0 h 242424"/>
              <a:gd name="connsiteX5" fmla="*/ 1055717 w 1278470"/>
              <a:gd name="connsiteY5" fmla="*/ 55796 h 242424"/>
              <a:gd name="connsiteX6" fmla="*/ 1278470 w 1278470"/>
              <a:gd name="connsiteY6" fmla="*/ 168088 h 242424"/>
              <a:gd name="connsiteX0" fmla="*/ 0 w 1278470"/>
              <a:gd name="connsiteY0" fmla="*/ 9018 h 242424"/>
              <a:gd name="connsiteX1" fmla="*/ 225289 w 1278470"/>
              <a:gd name="connsiteY1" fmla="*/ 164846 h 242424"/>
              <a:gd name="connsiteX2" fmla="*/ 450156 w 1278470"/>
              <a:gd name="connsiteY2" fmla="*/ 59176 h 242424"/>
              <a:gd name="connsiteX3" fmla="*/ 668528 w 1278470"/>
              <a:gd name="connsiteY3" fmla="*/ 242424 h 242424"/>
              <a:gd name="connsiteX4" fmla="*/ 850436 w 1278470"/>
              <a:gd name="connsiteY4" fmla="*/ 0 h 242424"/>
              <a:gd name="connsiteX5" fmla="*/ 997528 w 1278470"/>
              <a:gd name="connsiteY5" fmla="*/ 147236 h 242424"/>
              <a:gd name="connsiteX6" fmla="*/ 1278470 w 1278470"/>
              <a:gd name="connsiteY6" fmla="*/ 168088 h 242424"/>
              <a:gd name="connsiteX0" fmla="*/ 0 w 1253532"/>
              <a:gd name="connsiteY0" fmla="*/ 9018 h 242424"/>
              <a:gd name="connsiteX1" fmla="*/ 225289 w 1253532"/>
              <a:gd name="connsiteY1" fmla="*/ 164846 h 242424"/>
              <a:gd name="connsiteX2" fmla="*/ 450156 w 1253532"/>
              <a:gd name="connsiteY2" fmla="*/ 59176 h 242424"/>
              <a:gd name="connsiteX3" fmla="*/ 668528 w 1253532"/>
              <a:gd name="connsiteY3" fmla="*/ 242424 h 242424"/>
              <a:gd name="connsiteX4" fmla="*/ 850436 w 1253532"/>
              <a:gd name="connsiteY4" fmla="*/ 0 h 242424"/>
              <a:gd name="connsiteX5" fmla="*/ 997528 w 1253532"/>
              <a:gd name="connsiteY5" fmla="*/ 147236 h 242424"/>
              <a:gd name="connsiteX6" fmla="*/ 1253532 w 1253532"/>
              <a:gd name="connsiteY6" fmla="*/ 209651 h 24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532" h="242424">
                <a:moveTo>
                  <a:pt x="0" y="9018"/>
                </a:moveTo>
                <a:lnTo>
                  <a:pt x="225289" y="164846"/>
                </a:lnTo>
                <a:lnTo>
                  <a:pt x="450156" y="59176"/>
                </a:lnTo>
                <a:lnTo>
                  <a:pt x="668528" y="242424"/>
                </a:lnTo>
                <a:lnTo>
                  <a:pt x="850436" y="0"/>
                </a:lnTo>
                <a:lnTo>
                  <a:pt x="997528" y="147236"/>
                </a:lnTo>
                <a:lnTo>
                  <a:pt x="1253532" y="209651"/>
                </a:lnTo>
              </a:path>
            </a:pathLst>
          </a:custGeom>
          <a:noFill/>
          <a:ln w="28575" cap="flat" cmpd="sng" algn="ctr">
            <a:solidFill>
              <a:srgbClr val="007450">
                <a:shade val="95000"/>
                <a:satMod val="105000"/>
              </a:srgb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6" name="Freeform 5"/>
          <p:cNvSpPr/>
          <p:nvPr/>
        </p:nvSpPr>
        <p:spPr>
          <a:xfrm>
            <a:off x="1570367" y="4210172"/>
            <a:ext cx="3115236" cy="602464"/>
          </a:xfrm>
          <a:custGeom>
            <a:avLst/>
            <a:gdLst>
              <a:gd name="connsiteX0" fmla="*/ 0 w 5873857"/>
              <a:gd name="connsiteY0" fmla="*/ 23248 h 619933"/>
              <a:gd name="connsiteX1" fmla="*/ 674176 w 5873857"/>
              <a:gd name="connsiteY1" fmla="*/ 395207 h 619933"/>
              <a:gd name="connsiteX2" fmla="*/ 1239864 w 5873857"/>
              <a:gd name="connsiteY2" fmla="*/ 247973 h 619933"/>
              <a:gd name="connsiteX3" fmla="*/ 2278251 w 5873857"/>
              <a:gd name="connsiteY3" fmla="*/ 457200 h 619933"/>
              <a:gd name="connsiteX4" fmla="*/ 2479729 w 5873857"/>
              <a:gd name="connsiteY4" fmla="*/ 147234 h 619933"/>
              <a:gd name="connsiteX5" fmla="*/ 2743200 w 5873857"/>
              <a:gd name="connsiteY5" fmla="*/ 294468 h 619933"/>
              <a:gd name="connsiteX6" fmla="*/ 3223647 w 5873857"/>
              <a:gd name="connsiteY6" fmla="*/ 7750 h 619933"/>
              <a:gd name="connsiteX7" fmla="*/ 3859078 w 5873857"/>
              <a:gd name="connsiteY7" fmla="*/ 550190 h 619933"/>
              <a:gd name="connsiteX8" fmla="*/ 4331776 w 5873857"/>
              <a:gd name="connsiteY8" fmla="*/ 387458 h 619933"/>
              <a:gd name="connsiteX9" fmla="*/ 5036949 w 5873857"/>
              <a:gd name="connsiteY9" fmla="*/ 0 h 619933"/>
              <a:gd name="connsiteX10" fmla="*/ 5137688 w 5873857"/>
              <a:gd name="connsiteY10" fmla="*/ 23248 h 619933"/>
              <a:gd name="connsiteX11" fmla="*/ 5486400 w 5873857"/>
              <a:gd name="connsiteY11" fmla="*/ 449451 h 619933"/>
              <a:gd name="connsiteX12" fmla="*/ 5873857 w 5873857"/>
              <a:gd name="connsiteY12" fmla="*/ 619933 h 619933"/>
              <a:gd name="connsiteX0" fmla="*/ 0 w 5873857"/>
              <a:gd name="connsiteY0" fmla="*/ 23248 h 619933"/>
              <a:gd name="connsiteX1" fmla="*/ 674176 w 5873857"/>
              <a:gd name="connsiteY1" fmla="*/ 395207 h 619933"/>
              <a:gd name="connsiteX2" fmla="*/ 1239864 w 5873857"/>
              <a:gd name="connsiteY2" fmla="*/ 247973 h 619933"/>
              <a:gd name="connsiteX3" fmla="*/ 2040126 w 5873857"/>
              <a:gd name="connsiteY3" fmla="*/ 514350 h 619933"/>
              <a:gd name="connsiteX4" fmla="*/ 2479729 w 5873857"/>
              <a:gd name="connsiteY4" fmla="*/ 147234 h 619933"/>
              <a:gd name="connsiteX5" fmla="*/ 2743200 w 5873857"/>
              <a:gd name="connsiteY5" fmla="*/ 294468 h 619933"/>
              <a:gd name="connsiteX6" fmla="*/ 3223647 w 5873857"/>
              <a:gd name="connsiteY6" fmla="*/ 7750 h 619933"/>
              <a:gd name="connsiteX7" fmla="*/ 3859078 w 5873857"/>
              <a:gd name="connsiteY7" fmla="*/ 550190 h 619933"/>
              <a:gd name="connsiteX8" fmla="*/ 4331776 w 5873857"/>
              <a:gd name="connsiteY8" fmla="*/ 387458 h 619933"/>
              <a:gd name="connsiteX9" fmla="*/ 5036949 w 5873857"/>
              <a:gd name="connsiteY9" fmla="*/ 0 h 619933"/>
              <a:gd name="connsiteX10" fmla="*/ 5137688 w 5873857"/>
              <a:gd name="connsiteY10" fmla="*/ 23248 h 619933"/>
              <a:gd name="connsiteX11" fmla="*/ 5486400 w 5873857"/>
              <a:gd name="connsiteY11" fmla="*/ 449451 h 619933"/>
              <a:gd name="connsiteX12" fmla="*/ 5873857 w 5873857"/>
              <a:gd name="connsiteY12" fmla="*/ 619933 h 619933"/>
              <a:gd name="connsiteX0" fmla="*/ 0 w 5873857"/>
              <a:gd name="connsiteY0" fmla="*/ 15498 h 612183"/>
              <a:gd name="connsiteX1" fmla="*/ 674176 w 5873857"/>
              <a:gd name="connsiteY1" fmla="*/ 387457 h 612183"/>
              <a:gd name="connsiteX2" fmla="*/ 1239864 w 5873857"/>
              <a:gd name="connsiteY2" fmla="*/ 240223 h 612183"/>
              <a:gd name="connsiteX3" fmla="*/ 2040126 w 5873857"/>
              <a:gd name="connsiteY3" fmla="*/ 506600 h 612183"/>
              <a:gd name="connsiteX4" fmla="*/ 2479729 w 5873857"/>
              <a:gd name="connsiteY4" fmla="*/ 139484 h 612183"/>
              <a:gd name="connsiteX5" fmla="*/ 2743200 w 5873857"/>
              <a:gd name="connsiteY5" fmla="*/ 286718 h 612183"/>
              <a:gd name="connsiteX6" fmla="*/ 3223647 w 5873857"/>
              <a:gd name="connsiteY6" fmla="*/ 0 h 612183"/>
              <a:gd name="connsiteX7" fmla="*/ 3859078 w 5873857"/>
              <a:gd name="connsiteY7" fmla="*/ 542440 h 612183"/>
              <a:gd name="connsiteX8" fmla="*/ 4331776 w 5873857"/>
              <a:gd name="connsiteY8" fmla="*/ 379708 h 612183"/>
              <a:gd name="connsiteX9" fmla="*/ 4636899 w 5873857"/>
              <a:gd name="connsiteY9" fmla="*/ 1775 h 612183"/>
              <a:gd name="connsiteX10" fmla="*/ 5137688 w 5873857"/>
              <a:gd name="connsiteY10" fmla="*/ 15498 h 612183"/>
              <a:gd name="connsiteX11" fmla="*/ 5486400 w 5873857"/>
              <a:gd name="connsiteY11" fmla="*/ 441701 h 612183"/>
              <a:gd name="connsiteX12" fmla="*/ 5873857 w 5873857"/>
              <a:gd name="connsiteY12" fmla="*/ 612183 h 612183"/>
              <a:gd name="connsiteX0" fmla="*/ 0 w 5433283"/>
              <a:gd name="connsiteY0" fmla="*/ 156814 h 612183"/>
              <a:gd name="connsiteX1" fmla="*/ 233602 w 5433283"/>
              <a:gd name="connsiteY1" fmla="*/ 387457 h 612183"/>
              <a:gd name="connsiteX2" fmla="*/ 799290 w 5433283"/>
              <a:gd name="connsiteY2" fmla="*/ 240223 h 612183"/>
              <a:gd name="connsiteX3" fmla="*/ 1599552 w 5433283"/>
              <a:gd name="connsiteY3" fmla="*/ 506600 h 612183"/>
              <a:gd name="connsiteX4" fmla="*/ 2039155 w 5433283"/>
              <a:gd name="connsiteY4" fmla="*/ 139484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1599552 w 5433283"/>
              <a:gd name="connsiteY3" fmla="*/ 506600 h 612183"/>
              <a:gd name="connsiteX4" fmla="*/ 2039155 w 5433283"/>
              <a:gd name="connsiteY4" fmla="*/ 139484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215654 h 612183"/>
              <a:gd name="connsiteX4" fmla="*/ 2039155 w 5433283"/>
              <a:gd name="connsiteY4" fmla="*/ 139484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215654 h 612183"/>
              <a:gd name="connsiteX4" fmla="*/ 908624 w 5433283"/>
              <a:gd name="connsiteY4" fmla="*/ 405491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215654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107588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718403 w 5433283"/>
              <a:gd name="connsiteY3" fmla="*/ 107588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693465 w 5433283"/>
              <a:gd name="connsiteY3" fmla="*/ 115901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693465 w 5433283"/>
              <a:gd name="connsiteY3" fmla="*/ 115901 h 612183"/>
              <a:gd name="connsiteX4" fmla="*/ 933562 w 5433283"/>
              <a:gd name="connsiteY4" fmla="*/ 305738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693465 w 5433283"/>
              <a:gd name="connsiteY3" fmla="*/ 115901 h 612183"/>
              <a:gd name="connsiteX4" fmla="*/ 933562 w 5433283"/>
              <a:gd name="connsiteY4" fmla="*/ 305738 h 612183"/>
              <a:gd name="connsiteX5" fmla="*/ 1180408 w 5433283"/>
              <a:gd name="connsiteY5" fmla="*/ 319970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3418504 w 5433283"/>
              <a:gd name="connsiteY7" fmla="*/ 540665 h 610408"/>
              <a:gd name="connsiteX8" fmla="*/ 3891202 w 5433283"/>
              <a:gd name="connsiteY8" fmla="*/ 377933 h 610408"/>
              <a:gd name="connsiteX9" fmla="*/ 4196325 w 5433283"/>
              <a:gd name="connsiteY9" fmla="*/ 0 h 610408"/>
              <a:gd name="connsiteX10" fmla="*/ 4697114 w 5433283"/>
              <a:gd name="connsiteY10" fmla="*/ 13723 h 610408"/>
              <a:gd name="connsiteX11" fmla="*/ 5045826 w 5433283"/>
              <a:gd name="connsiteY11" fmla="*/ 439926 h 610408"/>
              <a:gd name="connsiteX12" fmla="*/ 5433283 w 5433283"/>
              <a:gd name="connsiteY12" fmla="*/ 610408 h 610408"/>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3891202 w 5433283"/>
              <a:gd name="connsiteY7" fmla="*/ 377933 h 610408"/>
              <a:gd name="connsiteX8" fmla="*/ 4196325 w 5433283"/>
              <a:gd name="connsiteY8" fmla="*/ 0 h 610408"/>
              <a:gd name="connsiteX9" fmla="*/ 4697114 w 5433283"/>
              <a:gd name="connsiteY9" fmla="*/ 13723 h 610408"/>
              <a:gd name="connsiteX10" fmla="*/ 5045826 w 5433283"/>
              <a:gd name="connsiteY10" fmla="*/ 439926 h 610408"/>
              <a:gd name="connsiteX11" fmla="*/ 5433283 w 5433283"/>
              <a:gd name="connsiteY11" fmla="*/ 610408 h 610408"/>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4196325 w 5433283"/>
              <a:gd name="connsiteY7" fmla="*/ 0 h 610408"/>
              <a:gd name="connsiteX8" fmla="*/ 4697114 w 5433283"/>
              <a:gd name="connsiteY8" fmla="*/ 13723 h 610408"/>
              <a:gd name="connsiteX9" fmla="*/ 5045826 w 5433283"/>
              <a:gd name="connsiteY9" fmla="*/ 439926 h 610408"/>
              <a:gd name="connsiteX10" fmla="*/ 5433283 w 5433283"/>
              <a:gd name="connsiteY10" fmla="*/ 610408 h 610408"/>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4196325 w 5433283"/>
              <a:gd name="connsiteY7" fmla="*/ 0 h 610408"/>
              <a:gd name="connsiteX8" fmla="*/ 5045826 w 5433283"/>
              <a:gd name="connsiteY8" fmla="*/ 439926 h 610408"/>
              <a:gd name="connsiteX9" fmla="*/ 5433283 w 5433283"/>
              <a:gd name="connsiteY9" fmla="*/ 610408 h 610408"/>
              <a:gd name="connsiteX0" fmla="*/ 0 w 5433283"/>
              <a:gd name="connsiteY0" fmla="*/ 40913 h 496282"/>
              <a:gd name="connsiteX1" fmla="*/ 233602 w 5433283"/>
              <a:gd name="connsiteY1" fmla="*/ 271556 h 496282"/>
              <a:gd name="connsiteX2" fmla="*/ 491720 w 5433283"/>
              <a:gd name="connsiteY2" fmla="*/ 182511 h 496282"/>
              <a:gd name="connsiteX3" fmla="*/ 693465 w 5433283"/>
              <a:gd name="connsiteY3" fmla="*/ 0 h 496282"/>
              <a:gd name="connsiteX4" fmla="*/ 933562 w 5433283"/>
              <a:gd name="connsiteY4" fmla="*/ 189837 h 496282"/>
              <a:gd name="connsiteX5" fmla="*/ 1180408 w 5433283"/>
              <a:gd name="connsiteY5" fmla="*/ 204069 h 496282"/>
              <a:gd name="connsiteX6" fmla="*/ 1378222 w 5433283"/>
              <a:gd name="connsiteY6" fmla="*/ 8790 h 496282"/>
              <a:gd name="connsiteX7" fmla="*/ 5045826 w 5433283"/>
              <a:gd name="connsiteY7" fmla="*/ 325800 h 496282"/>
              <a:gd name="connsiteX8" fmla="*/ 5433283 w 5433283"/>
              <a:gd name="connsiteY8" fmla="*/ 496282 h 496282"/>
              <a:gd name="connsiteX0" fmla="*/ 0 w 5433283"/>
              <a:gd name="connsiteY0" fmla="*/ 40913 h 496282"/>
              <a:gd name="connsiteX1" fmla="*/ 233602 w 5433283"/>
              <a:gd name="connsiteY1" fmla="*/ 271556 h 496282"/>
              <a:gd name="connsiteX2" fmla="*/ 491720 w 5433283"/>
              <a:gd name="connsiteY2" fmla="*/ 182511 h 496282"/>
              <a:gd name="connsiteX3" fmla="*/ 693465 w 5433283"/>
              <a:gd name="connsiteY3" fmla="*/ 0 h 496282"/>
              <a:gd name="connsiteX4" fmla="*/ 933562 w 5433283"/>
              <a:gd name="connsiteY4" fmla="*/ 189837 h 496282"/>
              <a:gd name="connsiteX5" fmla="*/ 1180408 w 5433283"/>
              <a:gd name="connsiteY5" fmla="*/ 204069 h 496282"/>
              <a:gd name="connsiteX6" fmla="*/ 1378222 w 5433283"/>
              <a:gd name="connsiteY6" fmla="*/ 8790 h 496282"/>
              <a:gd name="connsiteX7" fmla="*/ 5433283 w 5433283"/>
              <a:gd name="connsiteY7" fmla="*/ 496282 h 496282"/>
              <a:gd name="connsiteX0" fmla="*/ 0 w 1378222"/>
              <a:gd name="connsiteY0" fmla="*/ 40913 h 271556"/>
              <a:gd name="connsiteX1" fmla="*/ 233602 w 1378222"/>
              <a:gd name="connsiteY1" fmla="*/ 271556 h 271556"/>
              <a:gd name="connsiteX2" fmla="*/ 491720 w 1378222"/>
              <a:gd name="connsiteY2" fmla="*/ 182511 h 271556"/>
              <a:gd name="connsiteX3" fmla="*/ 693465 w 1378222"/>
              <a:gd name="connsiteY3" fmla="*/ 0 h 271556"/>
              <a:gd name="connsiteX4" fmla="*/ 933562 w 1378222"/>
              <a:gd name="connsiteY4" fmla="*/ 189837 h 271556"/>
              <a:gd name="connsiteX5" fmla="*/ 1180408 w 1378222"/>
              <a:gd name="connsiteY5" fmla="*/ 204069 h 271556"/>
              <a:gd name="connsiteX6" fmla="*/ 1378222 w 1378222"/>
              <a:gd name="connsiteY6" fmla="*/ 8790 h 271556"/>
              <a:gd name="connsiteX0" fmla="*/ 0 w 1378222"/>
              <a:gd name="connsiteY0" fmla="*/ 40913 h 271556"/>
              <a:gd name="connsiteX1" fmla="*/ 233602 w 1378222"/>
              <a:gd name="connsiteY1" fmla="*/ 271556 h 271556"/>
              <a:gd name="connsiteX2" fmla="*/ 475095 w 1378222"/>
              <a:gd name="connsiteY2" fmla="*/ 57820 h 271556"/>
              <a:gd name="connsiteX3" fmla="*/ 693465 w 1378222"/>
              <a:gd name="connsiteY3" fmla="*/ 0 h 271556"/>
              <a:gd name="connsiteX4" fmla="*/ 933562 w 1378222"/>
              <a:gd name="connsiteY4" fmla="*/ 189837 h 271556"/>
              <a:gd name="connsiteX5" fmla="*/ 1180408 w 1378222"/>
              <a:gd name="connsiteY5" fmla="*/ 204069 h 271556"/>
              <a:gd name="connsiteX6" fmla="*/ 1378222 w 1378222"/>
              <a:gd name="connsiteY6" fmla="*/ 8790 h 271556"/>
              <a:gd name="connsiteX0" fmla="*/ 0 w 1378222"/>
              <a:gd name="connsiteY0" fmla="*/ 32123 h 262766"/>
              <a:gd name="connsiteX1" fmla="*/ 233602 w 1378222"/>
              <a:gd name="connsiteY1" fmla="*/ 262766 h 262766"/>
              <a:gd name="connsiteX2" fmla="*/ 475095 w 1378222"/>
              <a:gd name="connsiteY2" fmla="*/ 49030 h 262766"/>
              <a:gd name="connsiteX3" fmla="*/ 693465 w 1378222"/>
              <a:gd name="connsiteY3" fmla="*/ 140839 h 262766"/>
              <a:gd name="connsiteX4" fmla="*/ 933562 w 1378222"/>
              <a:gd name="connsiteY4" fmla="*/ 181047 h 262766"/>
              <a:gd name="connsiteX5" fmla="*/ 1180408 w 1378222"/>
              <a:gd name="connsiteY5" fmla="*/ 195279 h 262766"/>
              <a:gd name="connsiteX6" fmla="*/ 1378222 w 1378222"/>
              <a:gd name="connsiteY6" fmla="*/ 0 h 262766"/>
              <a:gd name="connsiteX0" fmla="*/ 0 w 1378222"/>
              <a:gd name="connsiteY0" fmla="*/ 32123 h 262766"/>
              <a:gd name="connsiteX1" fmla="*/ 233602 w 1378222"/>
              <a:gd name="connsiteY1" fmla="*/ 262766 h 262766"/>
              <a:gd name="connsiteX2" fmla="*/ 475095 w 1378222"/>
              <a:gd name="connsiteY2" fmla="*/ 49030 h 262766"/>
              <a:gd name="connsiteX3" fmla="*/ 693465 w 1378222"/>
              <a:gd name="connsiteY3" fmla="*/ 140839 h 262766"/>
              <a:gd name="connsiteX4" fmla="*/ 875373 w 1378222"/>
              <a:gd name="connsiteY4" fmla="*/ 247549 h 262766"/>
              <a:gd name="connsiteX5" fmla="*/ 1180408 w 1378222"/>
              <a:gd name="connsiteY5" fmla="*/ 195279 h 262766"/>
              <a:gd name="connsiteX6" fmla="*/ 1378222 w 1378222"/>
              <a:gd name="connsiteY6" fmla="*/ 0 h 262766"/>
              <a:gd name="connsiteX0" fmla="*/ 0 w 1378222"/>
              <a:gd name="connsiteY0" fmla="*/ 32123 h 262766"/>
              <a:gd name="connsiteX1" fmla="*/ 233602 w 1378222"/>
              <a:gd name="connsiteY1" fmla="*/ 262766 h 262766"/>
              <a:gd name="connsiteX2" fmla="*/ 475095 w 1378222"/>
              <a:gd name="connsiteY2" fmla="*/ 49030 h 262766"/>
              <a:gd name="connsiteX3" fmla="*/ 693465 w 1378222"/>
              <a:gd name="connsiteY3" fmla="*/ 140839 h 262766"/>
              <a:gd name="connsiteX4" fmla="*/ 875373 w 1378222"/>
              <a:gd name="connsiteY4" fmla="*/ 247549 h 262766"/>
              <a:gd name="connsiteX5" fmla="*/ 1088968 w 1378222"/>
              <a:gd name="connsiteY5" fmla="*/ 12399 h 262766"/>
              <a:gd name="connsiteX6" fmla="*/ 1378222 w 1378222"/>
              <a:gd name="connsiteY6" fmla="*/ 0 h 262766"/>
              <a:gd name="connsiteX0" fmla="*/ 0 w 1278470"/>
              <a:gd name="connsiteY0" fmla="*/ 19724 h 250367"/>
              <a:gd name="connsiteX1" fmla="*/ 233602 w 1278470"/>
              <a:gd name="connsiteY1" fmla="*/ 250367 h 250367"/>
              <a:gd name="connsiteX2" fmla="*/ 475095 w 1278470"/>
              <a:gd name="connsiteY2" fmla="*/ 36631 h 250367"/>
              <a:gd name="connsiteX3" fmla="*/ 693465 w 1278470"/>
              <a:gd name="connsiteY3" fmla="*/ 128440 h 250367"/>
              <a:gd name="connsiteX4" fmla="*/ 875373 w 1278470"/>
              <a:gd name="connsiteY4" fmla="*/ 235150 h 250367"/>
              <a:gd name="connsiteX5" fmla="*/ 1088968 w 1278470"/>
              <a:gd name="connsiteY5" fmla="*/ 0 h 250367"/>
              <a:gd name="connsiteX6" fmla="*/ 1278470 w 1278470"/>
              <a:gd name="connsiteY6" fmla="*/ 178794 h 250367"/>
              <a:gd name="connsiteX0" fmla="*/ 0 w 1278470"/>
              <a:gd name="connsiteY0" fmla="*/ 19724 h 250367"/>
              <a:gd name="connsiteX1" fmla="*/ 233602 w 1278470"/>
              <a:gd name="connsiteY1" fmla="*/ 250367 h 250367"/>
              <a:gd name="connsiteX2" fmla="*/ 475095 w 1278470"/>
              <a:gd name="connsiteY2" fmla="*/ 36631 h 250367"/>
              <a:gd name="connsiteX3" fmla="*/ 685153 w 1278470"/>
              <a:gd name="connsiteY3" fmla="*/ 45312 h 250367"/>
              <a:gd name="connsiteX4" fmla="*/ 875373 w 1278470"/>
              <a:gd name="connsiteY4" fmla="*/ 235150 h 250367"/>
              <a:gd name="connsiteX5" fmla="*/ 1088968 w 1278470"/>
              <a:gd name="connsiteY5" fmla="*/ 0 h 250367"/>
              <a:gd name="connsiteX6" fmla="*/ 1278470 w 1278470"/>
              <a:gd name="connsiteY6" fmla="*/ 178794 h 250367"/>
              <a:gd name="connsiteX0" fmla="*/ 0 w 1278470"/>
              <a:gd name="connsiteY0" fmla="*/ 19724 h 250367"/>
              <a:gd name="connsiteX1" fmla="*/ 233602 w 1278470"/>
              <a:gd name="connsiteY1" fmla="*/ 250367 h 250367"/>
              <a:gd name="connsiteX2" fmla="*/ 475095 w 1278470"/>
              <a:gd name="connsiteY2" fmla="*/ 36631 h 250367"/>
              <a:gd name="connsiteX3" fmla="*/ 685153 w 1278470"/>
              <a:gd name="connsiteY3" fmla="*/ 45312 h 250367"/>
              <a:gd name="connsiteX4" fmla="*/ 858748 w 1278470"/>
              <a:gd name="connsiteY4" fmla="*/ 160335 h 250367"/>
              <a:gd name="connsiteX5" fmla="*/ 1088968 w 1278470"/>
              <a:gd name="connsiteY5" fmla="*/ 0 h 250367"/>
              <a:gd name="connsiteX6" fmla="*/ 1278470 w 1278470"/>
              <a:gd name="connsiteY6" fmla="*/ 178794 h 250367"/>
              <a:gd name="connsiteX0" fmla="*/ 0 w 1278470"/>
              <a:gd name="connsiteY0" fmla="*/ 0 h 230643"/>
              <a:gd name="connsiteX1" fmla="*/ 233602 w 1278470"/>
              <a:gd name="connsiteY1" fmla="*/ 230643 h 230643"/>
              <a:gd name="connsiteX2" fmla="*/ 475095 w 1278470"/>
              <a:gd name="connsiteY2" fmla="*/ 16907 h 230643"/>
              <a:gd name="connsiteX3" fmla="*/ 685153 w 1278470"/>
              <a:gd name="connsiteY3" fmla="*/ 25588 h 230643"/>
              <a:gd name="connsiteX4" fmla="*/ 858748 w 1278470"/>
              <a:gd name="connsiteY4" fmla="*/ 140611 h 230643"/>
              <a:gd name="connsiteX5" fmla="*/ 1055717 w 1278470"/>
              <a:gd name="connsiteY5" fmla="*/ 46778 h 230643"/>
              <a:gd name="connsiteX6" fmla="*/ 1278470 w 1278470"/>
              <a:gd name="connsiteY6" fmla="*/ 159070 h 230643"/>
              <a:gd name="connsiteX0" fmla="*/ 0 w 1278470"/>
              <a:gd name="connsiteY0" fmla="*/ 0 h 159070"/>
              <a:gd name="connsiteX1" fmla="*/ 225289 w 1278470"/>
              <a:gd name="connsiteY1" fmla="*/ 155828 h 159070"/>
              <a:gd name="connsiteX2" fmla="*/ 475095 w 1278470"/>
              <a:gd name="connsiteY2" fmla="*/ 16907 h 159070"/>
              <a:gd name="connsiteX3" fmla="*/ 685153 w 1278470"/>
              <a:gd name="connsiteY3" fmla="*/ 25588 h 159070"/>
              <a:gd name="connsiteX4" fmla="*/ 858748 w 1278470"/>
              <a:gd name="connsiteY4" fmla="*/ 140611 h 159070"/>
              <a:gd name="connsiteX5" fmla="*/ 1055717 w 1278470"/>
              <a:gd name="connsiteY5" fmla="*/ 46778 h 159070"/>
              <a:gd name="connsiteX6" fmla="*/ 1278470 w 1278470"/>
              <a:gd name="connsiteY6" fmla="*/ 159070 h 159070"/>
              <a:gd name="connsiteX0" fmla="*/ 0 w 1278470"/>
              <a:gd name="connsiteY0" fmla="*/ 0 h 159070"/>
              <a:gd name="connsiteX1" fmla="*/ 225289 w 1278470"/>
              <a:gd name="connsiteY1" fmla="*/ 155828 h 159070"/>
              <a:gd name="connsiteX2" fmla="*/ 450156 w 1278470"/>
              <a:gd name="connsiteY2" fmla="*/ 50158 h 159070"/>
              <a:gd name="connsiteX3" fmla="*/ 685153 w 1278470"/>
              <a:gd name="connsiteY3" fmla="*/ 25588 h 159070"/>
              <a:gd name="connsiteX4" fmla="*/ 858748 w 1278470"/>
              <a:gd name="connsiteY4" fmla="*/ 140611 h 159070"/>
              <a:gd name="connsiteX5" fmla="*/ 1055717 w 1278470"/>
              <a:gd name="connsiteY5" fmla="*/ 46778 h 159070"/>
              <a:gd name="connsiteX6" fmla="*/ 1278470 w 1278470"/>
              <a:gd name="connsiteY6" fmla="*/ 159070 h 159070"/>
              <a:gd name="connsiteX0" fmla="*/ 0 w 1278470"/>
              <a:gd name="connsiteY0" fmla="*/ 0 h 233406"/>
              <a:gd name="connsiteX1" fmla="*/ 225289 w 1278470"/>
              <a:gd name="connsiteY1" fmla="*/ 155828 h 233406"/>
              <a:gd name="connsiteX2" fmla="*/ 450156 w 1278470"/>
              <a:gd name="connsiteY2" fmla="*/ 50158 h 233406"/>
              <a:gd name="connsiteX3" fmla="*/ 668528 w 1278470"/>
              <a:gd name="connsiteY3" fmla="*/ 233406 h 233406"/>
              <a:gd name="connsiteX4" fmla="*/ 858748 w 1278470"/>
              <a:gd name="connsiteY4" fmla="*/ 140611 h 233406"/>
              <a:gd name="connsiteX5" fmla="*/ 1055717 w 1278470"/>
              <a:gd name="connsiteY5" fmla="*/ 46778 h 233406"/>
              <a:gd name="connsiteX6" fmla="*/ 1278470 w 1278470"/>
              <a:gd name="connsiteY6" fmla="*/ 159070 h 233406"/>
              <a:gd name="connsiteX0" fmla="*/ 0 w 1278470"/>
              <a:gd name="connsiteY0" fmla="*/ 9018 h 242424"/>
              <a:gd name="connsiteX1" fmla="*/ 225289 w 1278470"/>
              <a:gd name="connsiteY1" fmla="*/ 164846 h 242424"/>
              <a:gd name="connsiteX2" fmla="*/ 450156 w 1278470"/>
              <a:gd name="connsiteY2" fmla="*/ 59176 h 242424"/>
              <a:gd name="connsiteX3" fmla="*/ 668528 w 1278470"/>
              <a:gd name="connsiteY3" fmla="*/ 242424 h 242424"/>
              <a:gd name="connsiteX4" fmla="*/ 850436 w 1278470"/>
              <a:gd name="connsiteY4" fmla="*/ 0 h 242424"/>
              <a:gd name="connsiteX5" fmla="*/ 1055717 w 1278470"/>
              <a:gd name="connsiteY5" fmla="*/ 55796 h 242424"/>
              <a:gd name="connsiteX6" fmla="*/ 1278470 w 1278470"/>
              <a:gd name="connsiteY6" fmla="*/ 168088 h 242424"/>
              <a:gd name="connsiteX0" fmla="*/ 0 w 1278470"/>
              <a:gd name="connsiteY0" fmla="*/ 9018 h 242424"/>
              <a:gd name="connsiteX1" fmla="*/ 225289 w 1278470"/>
              <a:gd name="connsiteY1" fmla="*/ 164846 h 242424"/>
              <a:gd name="connsiteX2" fmla="*/ 450156 w 1278470"/>
              <a:gd name="connsiteY2" fmla="*/ 59176 h 242424"/>
              <a:gd name="connsiteX3" fmla="*/ 668528 w 1278470"/>
              <a:gd name="connsiteY3" fmla="*/ 242424 h 242424"/>
              <a:gd name="connsiteX4" fmla="*/ 850436 w 1278470"/>
              <a:gd name="connsiteY4" fmla="*/ 0 h 242424"/>
              <a:gd name="connsiteX5" fmla="*/ 997528 w 1278470"/>
              <a:gd name="connsiteY5" fmla="*/ 147236 h 242424"/>
              <a:gd name="connsiteX6" fmla="*/ 1278470 w 1278470"/>
              <a:gd name="connsiteY6" fmla="*/ 168088 h 242424"/>
              <a:gd name="connsiteX0" fmla="*/ 0 w 1253532"/>
              <a:gd name="connsiteY0" fmla="*/ 9018 h 242424"/>
              <a:gd name="connsiteX1" fmla="*/ 225289 w 1253532"/>
              <a:gd name="connsiteY1" fmla="*/ 164846 h 242424"/>
              <a:gd name="connsiteX2" fmla="*/ 450156 w 1253532"/>
              <a:gd name="connsiteY2" fmla="*/ 59176 h 242424"/>
              <a:gd name="connsiteX3" fmla="*/ 668528 w 1253532"/>
              <a:gd name="connsiteY3" fmla="*/ 242424 h 242424"/>
              <a:gd name="connsiteX4" fmla="*/ 850436 w 1253532"/>
              <a:gd name="connsiteY4" fmla="*/ 0 h 242424"/>
              <a:gd name="connsiteX5" fmla="*/ 997528 w 1253532"/>
              <a:gd name="connsiteY5" fmla="*/ 147236 h 242424"/>
              <a:gd name="connsiteX6" fmla="*/ 1253532 w 1253532"/>
              <a:gd name="connsiteY6" fmla="*/ 209651 h 24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532" h="242424">
                <a:moveTo>
                  <a:pt x="0" y="9018"/>
                </a:moveTo>
                <a:lnTo>
                  <a:pt x="225289" y="164846"/>
                </a:lnTo>
                <a:lnTo>
                  <a:pt x="450156" y="59176"/>
                </a:lnTo>
                <a:lnTo>
                  <a:pt x="668528" y="242424"/>
                </a:lnTo>
                <a:lnTo>
                  <a:pt x="850436" y="0"/>
                </a:lnTo>
                <a:lnTo>
                  <a:pt x="997528" y="147236"/>
                </a:lnTo>
                <a:lnTo>
                  <a:pt x="1253532" y="209651"/>
                </a:lnTo>
              </a:path>
            </a:pathLst>
          </a:custGeom>
          <a:noFill/>
          <a:ln w="28575" cap="flat" cmpd="sng" algn="ctr">
            <a:solidFill>
              <a:srgbClr val="7471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7" name="Freeform 6"/>
          <p:cNvSpPr/>
          <p:nvPr/>
        </p:nvSpPr>
        <p:spPr>
          <a:xfrm rot="18736267">
            <a:off x="490500" y="4512772"/>
            <a:ext cx="1253532" cy="242424"/>
          </a:xfrm>
          <a:custGeom>
            <a:avLst/>
            <a:gdLst>
              <a:gd name="connsiteX0" fmla="*/ 0 w 5873857"/>
              <a:gd name="connsiteY0" fmla="*/ 23248 h 619933"/>
              <a:gd name="connsiteX1" fmla="*/ 674176 w 5873857"/>
              <a:gd name="connsiteY1" fmla="*/ 395207 h 619933"/>
              <a:gd name="connsiteX2" fmla="*/ 1239864 w 5873857"/>
              <a:gd name="connsiteY2" fmla="*/ 247973 h 619933"/>
              <a:gd name="connsiteX3" fmla="*/ 2278251 w 5873857"/>
              <a:gd name="connsiteY3" fmla="*/ 457200 h 619933"/>
              <a:gd name="connsiteX4" fmla="*/ 2479729 w 5873857"/>
              <a:gd name="connsiteY4" fmla="*/ 147234 h 619933"/>
              <a:gd name="connsiteX5" fmla="*/ 2743200 w 5873857"/>
              <a:gd name="connsiteY5" fmla="*/ 294468 h 619933"/>
              <a:gd name="connsiteX6" fmla="*/ 3223647 w 5873857"/>
              <a:gd name="connsiteY6" fmla="*/ 7750 h 619933"/>
              <a:gd name="connsiteX7" fmla="*/ 3859078 w 5873857"/>
              <a:gd name="connsiteY7" fmla="*/ 550190 h 619933"/>
              <a:gd name="connsiteX8" fmla="*/ 4331776 w 5873857"/>
              <a:gd name="connsiteY8" fmla="*/ 387458 h 619933"/>
              <a:gd name="connsiteX9" fmla="*/ 5036949 w 5873857"/>
              <a:gd name="connsiteY9" fmla="*/ 0 h 619933"/>
              <a:gd name="connsiteX10" fmla="*/ 5137688 w 5873857"/>
              <a:gd name="connsiteY10" fmla="*/ 23248 h 619933"/>
              <a:gd name="connsiteX11" fmla="*/ 5486400 w 5873857"/>
              <a:gd name="connsiteY11" fmla="*/ 449451 h 619933"/>
              <a:gd name="connsiteX12" fmla="*/ 5873857 w 5873857"/>
              <a:gd name="connsiteY12" fmla="*/ 619933 h 619933"/>
              <a:gd name="connsiteX0" fmla="*/ 0 w 5873857"/>
              <a:gd name="connsiteY0" fmla="*/ 23248 h 619933"/>
              <a:gd name="connsiteX1" fmla="*/ 674176 w 5873857"/>
              <a:gd name="connsiteY1" fmla="*/ 395207 h 619933"/>
              <a:gd name="connsiteX2" fmla="*/ 1239864 w 5873857"/>
              <a:gd name="connsiteY2" fmla="*/ 247973 h 619933"/>
              <a:gd name="connsiteX3" fmla="*/ 2040126 w 5873857"/>
              <a:gd name="connsiteY3" fmla="*/ 514350 h 619933"/>
              <a:gd name="connsiteX4" fmla="*/ 2479729 w 5873857"/>
              <a:gd name="connsiteY4" fmla="*/ 147234 h 619933"/>
              <a:gd name="connsiteX5" fmla="*/ 2743200 w 5873857"/>
              <a:gd name="connsiteY5" fmla="*/ 294468 h 619933"/>
              <a:gd name="connsiteX6" fmla="*/ 3223647 w 5873857"/>
              <a:gd name="connsiteY6" fmla="*/ 7750 h 619933"/>
              <a:gd name="connsiteX7" fmla="*/ 3859078 w 5873857"/>
              <a:gd name="connsiteY7" fmla="*/ 550190 h 619933"/>
              <a:gd name="connsiteX8" fmla="*/ 4331776 w 5873857"/>
              <a:gd name="connsiteY8" fmla="*/ 387458 h 619933"/>
              <a:gd name="connsiteX9" fmla="*/ 5036949 w 5873857"/>
              <a:gd name="connsiteY9" fmla="*/ 0 h 619933"/>
              <a:gd name="connsiteX10" fmla="*/ 5137688 w 5873857"/>
              <a:gd name="connsiteY10" fmla="*/ 23248 h 619933"/>
              <a:gd name="connsiteX11" fmla="*/ 5486400 w 5873857"/>
              <a:gd name="connsiteY11" fmla="*/ 449451 h 619933"/>
              <a:gd name="connsiteX12" fmla="*/ 5873857 w 5873857"/>
              <a:gd name="connsiteY12" fmla="*/ 619933 h 619933"/>
              <a:gd name="connsiteX0" fmla="*/ 0 w 5873857"/>
              <a:gd name="connsiteY0" fmla="*/ 15498 h 612183"/>
              <a:gd name="connsiteX1" fmla="*/ 674176 w 5873857"/>
              <a:gd name="connsiteY1" fmla="*/ 387457 h 612183"/>
              <a:gd name="connsiteX2" fmla="*/ 1239864 w 5873857"/>
              <a:gd name="connsiteY2" fmla="*/ 240223 h 612183"/>
              <a:gd name="connsiteX3" fmla="*/ 2040126 w 5873857"/>
              <a:gd name="connsiteY3" fmla="*/ 506600 h 612183"/>
              <a:gd name="connsiteX4" fmla="*/ 2479729 w 5873857"/>
              <a:gd name="connsiteY4" fmla="*/ 139484 h 612183"/>
              <a:gd name="connsiteX5" fmla="*/ 2743200 w 5873857"/>
              <a:gd name="connsiteY5" fmla="*/ 286718 h 612183"/>
              <a:gd name="connsiteX6" fmla="*/ 3223647 w 5873857"/>
              <a:gd name="connsiteY6" fmla="*/ 0 h 612183"/>
              <a:gd name="connsiteX7" fmla="*/ 3859078 w 5873857"/>
              <a:gd name="connsiteY7" fmla="*/ 542440 h 612183"/>
              <a:gd name="connsiteX8" fmla="*/ 4331776 w 5873857"/>
              <a:gd name="connsiteY8" fmla="*/ 379708 h 612183"/>
              <a:gd name="connsiteX9" fmla="*/ 4636899 w 5873857"/>
              <a:gd name="connsiteY9" fmla="*/ 1775 h 612183"/>
              <a:gd name="connsiteX10" fmla="*/ 5137688 w 5873857"/>
              <a:gd name="connsiteY10" fmla="*/ 15498 h 612183"/>
              <a:gd name="connsiteX11" fmla="*/ 5486400 w 5873857"/>
              <a:gd name="connsiteY11" fmla="*/ 441701 h 612183"/>
              <a:gd name="connsiteX12" fmla="*/ 5873857 w 5873857"/>
              <a:gd name="connsiteY12" fmla="*/ 612183 h 612183"/>
              <a:gd name="connsiteX0" fmla="*/ 0 w 5433283"/>
              <a:gd name="connsiteY0" fmla="*/ 156814 h 612183"/>
              <a:gd name="connsiteX1" fmla="*/ 233602 w 5433283"/>
              <a:gd name="connsiteY1" fmla="*/ 387457 h 612183"/>
              <a:gd name="connsiteX2" fmla="*/ 799290 w 5433283"/>
              <a:gd name="connsiteY2" fmla="*/ 240223 h 612183"/>
              <a:gd name="connsiteX3" fmla="*/ 1599552 w 5433283"/>
              <a:gd name="connsiteY3" fmla="*/ 506600 h 612183"/>
              <a:gd name="connsiteX4" fmla="*/ 2039155 w 5433283"/>
              <a:gd name="connsiteY4" fmla="*/ 139484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1599552 w 5433283"/>
              <a:gd name="connsiteY3" fmla="*/ 506600 h 612183"/>
              <a:gd name="connsiteX4" fmla="*/ 2039155 w 5433283"/>
              <a:gd name="connsiteY4" fmla="*/ 139484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215654 h 612183"/>
              <a:gd name="connsiteX4" fmla="*/ 2039155 w 5433283"/>
              <a:gd name="connsiteY4" fmla="*/ 139484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215654 h 612183"/>
              <a:gd name="connsiteX4" fmla="*/ 908624 w 5433283"/>
              <a:gd name="connsiteY4" fmla="*/ 405491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215654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107588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718403 w 5433283"/>
              <a:gd name="connsiteY3" fmla="*/ 107588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693465 w 5433283"/>
              <a:gd name="connsiteY3" fmla="*/ 115901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693465 w 5433283"/>
              <a:gd name="connsiteY3" fmla="*/ 115901 h 612183"/>
              <a:gd name="connsiteX4" fmla="*/ 933562 w 5433283"/>
              <a:gd name="connsiteY4" fmla="*/ 305738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693465 w 5433283"/>
              <a:gd name="connsiteY3" fmla="*/ 115901 h 612183"/>
              <a:gd name="connsiteX4" fmla="*/ 933562 w 5433283"/>
              <a:gd name="connsiteY4" fmla="*/ 305738 h 612183"/>
              <a:gd name="connsiteX5" fmla="*/ 1180408 w 5433283"/>
              <a:gd name="connsiteY5" fmla="*/ 319970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3418504 w 5433283"/>
              <a:gd name="connsiteY7" fmla="*/ 540665 h 610408"/>
              <a:gd name="connsiteX8" fmla="*/ 3891202 w 5433283"/>
              <a:gd name="connsiteY8" fmla="*/ 377933 h 610408"/>
              <a:gd name="connsiteX9" fmla="*/ 4196325 w 5433283"/>
              <a:gd name="connsiteY9" fmla="*/ 0 h 610408"/>
              <a:gd name="connsiteX10" fmla="*/ 4697114 w 5433283"/>
              <a:gd name="connsiteY10" fmla="*/ 13723 h 610408"/>
              <a:gd name="connsiteX11" fmla="*/ 5045826 w 5433283"/>
              <a:gd name="connsiteY11" fmla="*/ 439926 h 610408"/>
              <a:gd name="connsiteX12" fmla="*/ 5433283 w 5433283"/>
              <a:gd name="connsiteY12" fmla="*/ 610408 h 610408"/>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3891202 w 5433283"/>
              <a:gd name="connsiteY7" fmla="*/ 377933 h 610408"/>
              <a:gd name="connsiteX8" fmla="*/ 4196325 w 5433283"/>
              <a:gd name="connsiteY8" fmla="*/ 0 h 610408"/>
              <a:gd name="connsiteX9" fmla="*/ 4697114 w 5433283"/>
              <a:gd name="connsiteY9" fmla="*/ 13723 h 610408"/>
              <a:gd name="connsiteX10" fmla="*/ 5045826 w 5433283"/>
              <a:gd name="connsiteY10" fmla="*/ 439926 h 610408"/>
              <a:gd name="connsiteX11" fmla="*/ 5433283 w 5433283"/>
              <a:gd name="connsiteY11" fmla="*/ 610408 h 610408"/>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4196325 w 5433283"/>
              <a:gd name="connsiteY7" fmla="*/ 0 h 610408"/>
              <a:gd name="connsiteX8" fmla="*/ 4697114 w 5433283"/>
              <a:gd name="connsiteY8" fmla="*/ 13723 h 610408"/>
              <a:gd name="connsiteX9" fmla="*/ 5045826 w 5433283"/>
              <a:gd name="connsiteY9" fmla="*/ 439926 h 610408"/>
              <a:gd name="connsiteX10" fmla="*/ 5433283 w 5433283"/>
              <a:gd name="connsiteY10" fmla="*/ 610408 h 610408"/>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4196325 w 5433283"/>
              <a:gd name="connsiteY7" fmla="*/ 0 h 610408"/>
              <a:gd name="connsiteX8" fmla="*/ 5045826 w 5433283"/>
              <a:gd name="connsiteY8" fmla="*/ 439926 h 610408"/>
              <a:gd name="connsiteX9" fmla="*/ 5433283 w 5433283"/>
              <a:gd name="connsiteY9" fmla="*/ 610408 h 610408"/>
              <a:gd name="connsiteX0" fmla="*/ 0 w 5433283"/>
              <a:gd name="connsiteY0" fmla="*/ 40913 h 496282"/>
              <a:gd name="connsiteX1" fmla="*/ 233602 w 5433283"/>
              <a:gd name="connsiteY1" fmla="*/ 271556 h 496282"/>
              <a:gd name="connsiteX2" fmla="*/ 491720 w 5433283"/>
              <a:gd name="connsiteY2" fmla="*/ 182511 h 496282"/>
              <a:gd name="connsiteX3" fmla="*/ 693465 w 5433283"/>
              <a:gd name="connsiteY3" fmla="*/ 0 h 496282"/>
              <a:gd name="connsiteX4" fmla="*/ 933562 w 5433283"/>
              <a:gd name="connsiteY4" fmla="*/ 189837 h 496282"/>
              <a:gd name="connsiteX5" fmla="*/ 1180408 w 5433283"/>
              <a:gd name="connsiteY5" fmla="*/ 204069 h 496282"/>
              <a:gd name="connsiteX6" fmla="*/ 1378222 w 5433283"/>
              <a:gd name="connsiteY6" fmla="*/ 8790 h 496282"/>
              <a:gd name="connsiteX7" fmla="*/ 5045826 w 5433283"/>
              <a:gd name="connsiteY7" fmla="*/ 325800 h 496282"/>
              <a:gd name="connsiteX8" fmla="*/ 5433283 w 5433283"/>
              <a:gd name="connsiteY8" fmla="*/ 496282 h 496282"/>
              <a:gd name="connsiteX0" fmla="*/ 0 w 5433283"/>
              <a:gd name="connsiteY0" fmla="*/ 40913 h 496282"/>
              <a:gd name="connsiteX1" fmla="*/ 233602 w 5433283"/>
              <a:gd name="connsiteY1" fmla="*/ 271556 h 496282"/>
              <a:gd name="connsiteX2" fmla="*/ 491720 w 5433283"/>
              <a:gd name="connsiteY2" fmla="*/ 182511 h 496282"/>
              <a:gd name="connsiteX3" fmla="*/ 693465 w 5433283"/>
              <a:gd name="connsiteY3" fmla="*/ 0 h 496282"/>
              <a:gd name="connsiteX4" fmla="*/ 933562 w 5433283"/>
              <a:gd name="connsiteY4" fmla="*/ 189837 h 496282"/>
              <a:gd name="connsiteX5" fmla="*/ 1180408 w 5433283"/>
              <a:gd name="connsiteY5" fmla="*/ 204069 h 496282"/>
              <a:gd name="connsiteX6" fmla="*/ 1378222 w 5433283"/>
              <a:gd name="connsiteY6" fmla="*/ 8790 h 496282"/>
              <a:gd name="connsiteX7" fmla="*/ 5433283 w 5433283"/>
              <a:gd name="connsiteY7" fmla="*/ 496282 h 496282"/>
              <a:gd name="connsiteX0" fmla="*/ 0 w 1378222"/>
              <a:gd name="connsiteY0" fmla="*/ 40913 h 271556"/>
              <a:gd name="connsiteX1" fmla="*/ 233602 w 1378222"/>
              <a:gd name="connsiteY1" fmla="*/ 271556 h 271556"/>
              <a:gd name="connsiteX2" fmla="*/ 491720 w 1378222"/>
              <a:gd name="connsiteY2" fmla="*/ 182511 h 271556"/>
              <a:gd name="connsiteX3" fmla="*/ 693465 w 1378222"/>
              <a:gd name="connsiteY3" fmla="*/ 0 h 271556"/>
              <a:gd name="connsiteX4" fmla="*/ 933562 w 1378222"/>
              <a:gd name="connsiteY4" fmla="*/ 189837 h 271556"/>
              <a:gd name="connsiteX5" fmla="*/ 1180408 w 1378222"/>
              <a:gd name="connsiteY5" fmla="*/ 204069 h 271556"/>
              <a:gd name="connsiteX6" fmla="*/ 1378222 w 1378222"/>
              <a:gd name="connsiteY6" fmla="*/ 8790 h 271556"/>
              <a:gd name="connsiteX0" fmla="*/ 0 w 1378222"/>
              <a:gd name="connsiteY0" fmla="*/ 40913 h 271556"/>
              <a:gd name="connsiteX1" fmla="*/ 233602 w 1378222"/>
              <a:gd name="connsiteY1" fmla="*/ 271556 h 271556"/>
              <a:gd name="connsiteX2" fmla="*/ 475095 w 1378222"/>
              <a:gd name="connsiteY2" fmla="*/ 57820 h 271556"/>
              <a:gd name="connsiteX3" fmla="*/ 693465 w 1378222"/>
              <a:gd name="connsiteY3" fmla="*/ 0 h 271556"/>
              <a:gd name="connsiteX4" fmla="*/ 933562 w 1378222"/>
              <a:gd name="connsiteY4" fmla="*/ 189837 h 271556"/>
              <a:gd name="connsiteX5" fmla="*/ 1180408 w 1378222"/>
              <a:gd name="connsiteY5" fmla="*/ 204069 h 271556"/>
              <a:gd name="connsiteX6" fmla="*/ 1378222 w 1378222"/>
              <a:gd name="connsiteY6" fmla="*/ 8790 h 271556"/>
              <a:gd name="connsiteX0" fmla="*/ 0 w 1378222"/>
              <a:gd name="connsiteY0" fmla="*/ 32123 h 262766"/>
              <a:gd name="connsiteX1" fmla="*/ 233602 w 1378222"/>
              <a:gd name="connsiteY1" fmla="*/ 262766 h 262766"/>
              <a:gd name="connsiteX2" fmla="*/ 475095 w 1378222"/>
              <a:gd name="connsiteY2" fmla="*/ 49030 h 262766"/>
              <a:gd name="connsiteX3" fmla="*/ 693465 w 1378222"/>
              <a:gd name="connsiteY3" fmla="*/ 140839 h 262766"/>
              <a:gd name="connsiteX4" fmla="*/ 933562 w 1378222"/>
              <a:gd name="connsiteY4" fmla="*/ 181047 h 262766"/>
              <a:gd name="connsiteX5" fmla="*/ 1180408 w 1378222"/>
              <a:gd name="connsiteY5" fmla="*/ 195279 h 262766"/>
              <a:gd name="connsiteX6" fmla="*/ 1378222 w 1378222"/>
              <a:gd name="connsiteY6" fmla="*/ 0 h 262766"/>
              <a:gd name="connsiteX0" fmla="*/ 0 w 1378222"/>
              <a:gd name="connsiteY0" fmla="*/ 32123 h 262766"/>
              <a:gd name="connsiteX1" fmla="*/ 233602 w 1378222"/>
              <a:gd name="connsiteY1" fmla="*/ 262766 h 262766"/>
              <a:gd name="connsiteX2" fmla="*/ 475095 w 1378222"/>
              <a:gd name="connsiteY2" fmla="*/ 49030 h 262766"/>
              <a:gd name="connsiteX3" fmla="*/ 693465 w 1378222"/>
              <a:gd name="connsiteY3" fmla="*/ 140839 h 262766"/>
              <a:gd name="connsiteX4" fmla="*/ 875373 w 1378222"/>
              <a:gd name="connsiteY4" fmla="*/ 247549 h 262766"/>
              <a:gd name="connsiteX5" fmla="*/ 1180408 w 1378222"/>
              <a:gd name="connsiteY5" fmla="*/ 195279 h 262766"/>
              <a:gd name="connsiteX6" fmla="*/ 1378222 w 1378222"/>
              <a:gd name="connsiteY6" fmla="*/ 0 h 262766"/>
              <a:gd name="connsiteX0" fmla="*/ 0 w 1378222"/>
              <a:gd name="connsiteY0" fmla="*/ 32123 h 262766"/>
              <a:gd name="connsiteX1" fmla="*/ 233602 w 1378222"/>
              <a:gd name="connsiteY1" fmla="*/ 262766 h 262766"/>
              <a:gd name="connsiteX2" fmla="*/ 475095 w 1378222"/>
              <a:gd name="connsiteY2" fmla="*/ 49030 h 262766"/>
              <a:gd name="connsiteX3" fmla="*/ 693465 w 1378222"/>
              <a:gd name="connsiteY3" fmla="*/ 140839 h 262766"/>
              <a:gd name="connsiteX4" fmla="*/ 875373 w 1378222"/>
              <a:gd name="connsiteY4" fmla="*/ 247549 h 262766"/>
              <a:gd name="connsiteX5" fmla="*/ 1088968 w 1378222"/>
              <a:gd name="connsiteY5" fmla="*/ 12399 h 262766"/>
              <a:gd name="connsiteX6" fmla="*/ 1378222 w 1378222"/>
              <a:gd name="connsiteY6" fmla="*/ 0 h 262766"/>
              <a:gd name="connsiteX0" fmla="*/ 0 w 1278470"/>
              <a:gd name="connsiteY0" fmla="*/ 19724 h 250367"/>
              <a:gd name="connsiteX1" fmla="*/ 233602 w 1278470"/>
              <a:gd name="connsiteY1" fmla="*/ 250367 h 250367"/>
              <a:gd name="connsiteX2" fmla="*/ 475095 w 1278470"/>
              <a:gd name="connsiteY2" fmla="*/ 36631 h 250367"/>
              <a:gd name="connsiteX3" fmla="*/ 693465 w 1278470"/>
              <a:gd name="connsiteY3" fmla="*/ 128440 h 250367"/>
              <a:gd name="connsiteX4" fmla="*/ 875373 w 1278470"/>
              <a:gd name="connsiteY4" fmla="*/ 235150 h 250367"/>
              <a:gd name="connsiteX5" fmla="*/ 1088968 w 1278470"/>
              <a:gd name="connsiteY5" fmla="*/ 0 h 250367"/>
              <a:gd name="connsiteX6" fmla="*/ 1278470 w 1278470"/>
              <a:gd name="connsiteY6" fmla="*/ 178794 h 250367"/>
              <a:gd name="connsiteX0" fmla="*/ 0 w 1278470"/>
              <a:gd name="connsiteY0" fmla="*/ 19724 h 250367"/>
              <a:gd name="connsiteX1" fmla="*/ 233602 w 1278470"/>
              <a:gd name="connsiteY1" fmla="*/ 250367 h 250367"/>
              <a:gd name="connsiteX2" fmla="*/ 475095 w 1278470"/>
              <a:gd name="connsiteY2" fmla="*/ 36631 h 250367"/>
              <a:gd name="connsiteX3" fmla="*/ 685153 w 1278470"/>
              <a:gd name="connsiteY3" fmla="*/ 45312 h 250367"/>
              <a:gd name="connsiteX4" fmla="*/ 875373 w 1278470"/>
              <a:gd name="connsiteY4" fmla="*/ 235150 h 250367"/>
              <a:gd name="connsiteX5" fmla="*/ 1088968 w 1278470"/>
              <a:gd name="connsiteY5" fmla="*/ 0 h 250367"/>
              <a:gd name="connsiteX6" fmla="*/ 1278470 w 1278470"/>
              <a:gd name="connsiteY6" fmla="*/ 178794 h 250367"/>
              <a:gd name="connsiteX0" fmla="*/ 0 w 1278470"/>
              <a:gd name="connsiteY0" fmla="*/ 19724 h 250367"/>
              <a:gd name="connsiteX1" fmla="*/ 233602 w 1278470"/>
              <a:gd name="connsiteY1" fmla="*/ 250367 h 250367"/>
              <a:gd name="connsiteX2" fmla="*/ 475095 w 1278470"/>
              <a:gd name="connsiteY2" fmla="*/ 36631 h 250367"/>
              <a:gd name="connsiteX3" fmla="*/ 685153 w 1278470"/>
              <a:gd name="connsiteY3" fmla="*/ 45312 h 250367"/>
              <a:gd name="connsiteX4" fmla="*/ 858748 w 1278470"/>
              <a:gd name="connsiteY4" fmla="*/ 160335 h 250367"/>
              <a:gd name="connsiteX5" fmla="*/ 1088968 w 1278470"/>
              <a:gd name="connsiteY5" fmla="*/ 0 h 250367"/>
              <a:gd name="connsiteX6" fmla="*/ 1278470 w 1278470"/>
              <a:gd name="connsiteY6" fmla="*/ 178794 h 250367"/>
              <a:gd name="connsiteX0" fmla="*/ 0 w 1278470"/>
              <a:gd name="connsiteY0" fmla="*/ 0 h 230643"/>
              <a:gd name="connsiteX1" fmla="*/ 233602 w 1278470"/>
              <a:gd name="connsiteY1" fmla="*/ 230643 h 230643"/>
              <a:gd name="connsiteX2" fmla="*/ 475095 w 1278470"/>
              <a:gd name="connsiteY2" fmla="*/ 16907 h 230643"/>
              <a:gd name="connsiteX3" fmla="*/ 685153 w 1278470"/>
              <a:gd name="connsiteY3" fmla="*/ 25588 h 230643"/>
              <a:gd name="connsiteX4" fmla="*/ 858748 w 1278470"/>
              <a:gd name="connsiteY4" fmla="*/ 140611 h 230643"/>
              <a:gd name="connsiteX5" fmla="*/ 1055717 w 1278470"/>
              <a:gd name="connsiteY5" fmla="*/ 46778 h 230643"/>
              <a:gd name="connsiteX6" fmla="*/ 1278470 w 1278470"/>
              <a:gd name="connsiteY6" fmla="*/ 159070 h 230643"/>
              <a:gd name="connsiteX0" fmla="*/ 0 w 1278470"/>
              <a:gd name="connsiteY0" fmla="*/ 0 h 159070"/>
              <a:gd name="connsiteX1" fmla="*/ 225289 w 1278470"/>
              <a:gd name="connsiteY1" fmla="*/ 155828 h 159070"/>
              <a:gd name="connsiteX2" fmla="*/ 475095 w 1278470"/>
              <a:gd name="connsiteY2" fmla="*/ 16907 h 159070"/>
              <a:gd name="connsiteX3" fmla="*/ 685153 w 1278470"/>
              <a:gd name="connsiteY3" fmla="*/ 25588 h 159070"/>
              <a:gd name="connsiteX4" fmla="*/ 858748 w 1278470"/>
              <a:gd name="connsiteY4" fmla="*/ 140611 h 159070"/>
              <a:gd name="connsiteX5" fmla="*/ 1055717 w 1278470"/>
              <a:gd name="connsiteY5" fmla="*/ 46778 h 159070"/>
              <a:gd name="connsiteX6" fmla="*/ 1278470 w 1278470"/>
              <a:gd name="connsiteY6" fmla="*/ 159070 h 159070"/>
              <a:gd name="connsiteX0" fmla="*/ 0 w 1278470"/>
              <a:gd name="connsiteY0" fmla="*/ 0 h 159070"/>
              <a:gd name="connsiteX1" fmla="*/ 225289 w 1278470"/>
              <a:gd name="connsiteY1" fmla="*/ 155828 h 159070"/>
              <a:gd name="connsiteX2" fmla="*/ 450156 w 1278470"/>
              <a:gd name="connsiteY2" fmla="*/ 50158 h 159070"/>
              <a:gd name="connsiteX3" fmla="*/ 685153 w 1278470"/>
              <a:gd name="connsiteY3" fmla="*/ 25588 h 159070"/>
              <a:gd name="connsiteX4" fmla="*/ 858748 w 1278470"/>
              <a:gd name="connsiteY4" fmla="*/ 140611 h 159070"/>
              <a:gd name="connsiteX5" fmla="*/ 1055717 w 1278470"/>
              <a:gd name="connsiteY5" fmla="*/ 46778 h 159070"/>
              <a:gd name="connsiteX6" fmla="*/ 1278470 w 1278470"/>
              <a:gd name="connsiteY6" fmla="*/ 159070 h 159070"/>
              <a:gd name="connsiteX0" fmla="*/ 0 w 1278470"/>
              <a:gd name="connsiteY0" fmla="*/ 0 h 233406"/>
              <a:gd name="connsiteX1" fmla="*/ 225289 w 1278470"/>
              <a:gd name="connsiteY1" fmla="*/ 155828 h 233406"/>
              <a:gd name="connsiteX2" fmla="*/ 450156 w 1278470"/>
              <a:gd name="connsiteY2" fmla="*/ 50158 h 233406"/>
              <a:gd name="connsiteX3" fmla="*/ 668528 w 1278470"/>
              <a:gd name="connsiteY3" fmla="*/ 233406 h 233406"/>
              <a:gd name="connsiteX4" fmla="*/ 858748 w 1278470"/>
              <a:gd name="connsiteY4" fmla="*/ 140611 h 233406"/>
              <a:gd name="connsiteX5" fmla="*/ 1055717 w 1278470"/>
              <a:gd name="connsiteY5" fmla="*/ 46778 h 233406"/>
              <a:gd name="connsiteX6" fmla="*/ 1278470 w 1278470"/>
              <a:gd name="connsiteY6" fmla="*/ 159070 h 233406"/>
              <a:gd name="connsiteX0" fmla="*/ 0 w 1278470"/>
              <a:gd name="connsiteY0" fmla="*/ 9018 h 242424"/>
              <a:gd name="connsiteX1" fmla="*/ 225289 w 1278470"/>
              <a:gd name="connsiteY1" fmla="*/ 164846 h 242424"/>
              <a:gd name="connsiteX2" fmla="*/ 450156 w 1278470"/>
              <a:gd name="connsiteY2" fmla="*/ 59176 h 242424"/>
              <a:gd name="connsiteX3" fmla="*/ 668528 w 1278470"/>
              <a:gd name="connsiteY3" fmla="*/ 242424 h 242424"/>
              <a:gd name="connsiteX4" fmla="*/ 850436 w 1278470"/>
              <a:gd name="connsiteY4" fmla="*/ 0 h 242424"/>
              <a:gd name="connsiteX5" fmla="*/ 1055717 w 1278470"/>
              <a:gd name="connsiteY5" fmla="*/ 55796 h 242424"/>
              <a:gd name="connsiteX6" fmla="*/ 1278470 w 1278470"/>
              <a:gd name="connsiteY6" fmla="*/ 168088 h 242424"/>
              <a:gd name="connsiteX0" fmla="*/ 0 w 1278470"/>
              <a:gd name="connsiteY0" fmla="*/ 9018 h 242424"/>
              <a:gd name="connsiteX1" fmla="*/ 225289 w 1278470"/>
              <a:gd name="connsiteY1" fmla="*/ 164846 h 242424"/>
              <a:gd name="connsiteX2" fmla="*/ 450156 w 1278470"/>
              <a:gd name="connsiteY2" fmla="*/ 59176 h 242424"/>
              <a:gd name="connsiteX3" fmla="*/ 668528 w 1278470"/>
              <a:gd name="connsiteY3" fmla="*/ 242424 h 242424"/>
              <a:gd name="connsiteX4" fmla="*/ 850436 w 1278470"/>
              <a:gd name="connsiteY4" fmla="*/ 0 h 242424"/>
              <a:gd name="connsiteX5" fmla="*/ 997528 w 1278470"/>
              <a:gd name="connsiteY5" fmla="*/ 147236 h 242424"/>
              <a:gd name="connsiteX6" fmla="*/ 1278470 w 1278470"/>
              <a:gd name="connsiteY6" fmla="*/ 168088 h 242424"/>
              <a:gd name="connsiteX0" fmla="*/ 0 w 1253532"/>
              <a:gd name="connsiteY0" fmla="*/ 9018 h 242424"/>
              <a:gd name="connsiteX1" fmla="*/ 225289 w 1253532"/>
              <a:gd name="connsiteY1" fmla="*/ 164846 h 242424"/>
              <a:gd name="connsiteX2" fmla="*/ 450156 w 1253532"/>
              <a:gd name="connsiteY2" fmla="*/ 59176 h 242424"/>
              <a:gd name="connsiteX3" fmla="*/ 668528 w 1253532"/>
              <a:gd name="connsiteY3" fmla="*/ 242424 h 242424"/>
              <a:gd name="connsiteX4" fmla="*/ 850436 w 1253532"/>
              <a:gd name="connsiteY4" fmla="*/ 0 h 242424"/>
              <a:gd name="connsiteX5" fmla="*/ 997528 w 1253532"/>
              <a:gd name="connsiteY5" fmla="*/ 147236 h 242424"/>
              <a:gd name="connsiteX6" fmla="*/ 1253532 w 1253532"/>
              <a:gd name="connsiteY6" fmla="*/ 209651 h 24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532" h="242424">
                <a:moveTo>
                  <a:pt x="0" y="9018"/>
                </a:moveTo>
                <a:lnTo>
                  <a:pt x="225289" y="164846"/>
                </a:lnTo>
                <a:lnTo>
                  <a:pt x="450156" y="59176"/>
                </a:lnTo>
                <a:lnTo>
                  <a:pt x="668528" y="242424"/>
                </a:lnTo>
                <a:lnTo>
                  <a:pt x="850436" y="0"/>
                </a:lnTo>
                <a:lnTo>
                  <a:pt x="997528" y="147236"/>
                </a:lnTo>
                <a:lnTo>
                  <a:pt x="1253532" y="209651"/>
                </a:lnTo>
              </a:path>
            </a:pathLst>
          </a:custGeom>
          <a:noFill/>
          <a:ln w="28575" cap="flat" cmpd="sng" algn="ctr">
            <a:solidFill>
              <a:srgbClr val="007450">
                <a:shade val="95000"/>
                <a:satMod val="105000"/>
              </a:srgb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8" name="Freeform 7"/>
          <p:cNvSpPr/>
          <p:nvPr/>
        </p:nvSpPr>
        <p:spPr>
          <a:xfrm rot="1875358">
            <a:off x="4538266" y="5025085"/>
            <a:ext cx="1253532" cy="242424"/>
          </a:xfrm>
          <a:custGeom>
            <a:avLst/>
            <a:gdLst>
              <a:gd name="connsiteX0" fmla="*/ 0 w 5873857"/>
              <a:gd name="connsiteY0" fmla="*/ 23248 h 619933"/>
              <a:gd name="connsiteX1" fmla="*/ 674176 w 5873857"/>
              <a:gd name="connsiteY1" fmla="*/ 395207 h 619933"/>
              <a:gd name="connsiteX2" fmla="*/ 1239864 w 5873857"/>
              <a:gd name="connsiteY2" fmla="*/ 247973 h 619933"/>
              <a:gd name="connsiteX3" fmla="*/ 2278251 w 5873857"/>
              <a:gd name="connsiteY3" fmla="*/ 457200 h 619933"/>
              <a:gd name="connsiteX4" fmla="*/ 2479729 w 5873857"/>
              <a:gd name="connsiteY4" fmla="*/ 147234 h 619933"/>
              <a:gd name="connsiteX5" fmla="*/ 2743200 w 5873857"/>
              <a:gd name="connsiteY5" fmla="*/ 294468 h 619933"/>
              <a:gd name="connsiteX6" fmla="*/ 3223647 w 5873857"/>
              <a:gd name="connsiteY6" fmla="*/ 7750 h 619933"/>
              <a:gd name="connsiteX7" fmla="*/ 3859078 w 5873857"/>
              <a:gd name="connsiteY7" fmla="*/ 550190 h 619933"/>
              <a:gd name="connsiteX8" fmla="*/ 4331776 w 5873857"/>
              <a:gd name="connsiteY8" fmla="*/ 387458 h 619933"/>
              <a:gd name="connsiteX9" fmla="*/ 5036949 w 5873857"/>
              <a:gd name="connsiteY9" fmla="*/ 0 h 619933"/>
              <a:gd name="connsiteX10" fmla="*/ 5137688 w 5873857"/>
              <a:gd name="connsiteY10" fmla="*/ 23248 h 619933"/>
              <a:gd name="connsiteX11" fmla="*/ 5486400 w 5873857"/>
              <a:gd name="connsiteY11" fmla="*/ 449451 h 619933"/>
              <a:gd name="connsiteX12" fmla="*/ 5873857 w 5873857"/>
              <a:gd name="connsiteY12" fmla="*/ 619933 h 619933"/>
              <a:gd name="connsiteX0" fmla="*/ 0 w 5873857"/>
              <a:gd name="connsiteY0" fmla="*/ 23248 h 619933"/>
              <a:gd name="connsiteX1" fmla="*/ 674176 w 5873857"/>
              <a:gd name="connsiteY1" fmla="*/ 395207 h 619933"/>
              <a:gd name="connsiteX2" fmla="*/ 1239864 w 5873857"/>
              <a:gd name="connsiteY2" fmla="*/ 247973 h 619933"/>
              <a:gd name="connsiteX3" fmla="*/ 2040126 w 5873857"/>
              <a:gd name="connsiteY3" fmla="*/ 514350 h 619933"/>
              <a:gd name="connsiteX4" fmla="*/ 2479729 w 5873857"/>
              <a:gd name="connsiteY4" fmla="*/ 147234 h 619933"/>
              <a:gd name="connsiteX5" fmla="*/ 2743200 w 5873857"/>
              <a:gd name="connsiteY5" fmla="*/ 294468 h 619933"/>
              <a:gd name="connsiteX6" fmla="*/ 3223647 w 5873857"/>
              <a:gd name="connsiteY6" fmla="*/ 7750 h 619933"/>
              <a:gd name="connsiteX7" fmla="*/ 3859078 w 5873857"/>
              <a:gd name="connsiteY7" fmla="*/ 550190 h 619933"/>
              <a:gd name="connsiteX8" fmla="*/ 4331776 w 5873857"/>
              <a:gd name="connsiteY8" fmla="*/ 387458 h 619933"/>
              <a:gd name="connsiteX9" fmla="*/ 5036949 w 5873857"/>
              <a:gd name="connsiteY9" fmla="*/ 0 h 619933"/>
              <a:gd name="connsiteX10" fmla="*/ 5137688 w 5873857"/>
              <a:gd name="connsiteY10" fmla="*/ 23248 h 619933"/>
              <a:gd name="connsiteX11" fmla="*/ 5486400 w 5873857"/>
              <a:gd name="connsiteY11" fmla="*/ 449451 h 619933"/>
              <a:gd name="connsiteX12" fmla="*/ 5873857 w 5873857"/>
              <a:gd name="connsiteY12" fmla="*/ 619933 h 619933"/>
              <a:gd name="connsiteX0" fmla="*/ 0 w 5873857"/>
              <a:gd name="connsiteY0" fmla="*/ 15498 h 612183"/>
              <a:gd name="connsiteX1" fmla="*/ 674176 w 5873857"/>
              <a:gd name="connsiteY1" fmla="*/ 387457 h 612183"/>
              <a:gd name="connsiteX2" fmla="*/ 1239864 w 5873857"/>
              <a:gd name="connsiteY2" fmla="*/ 240223 h 612183"/>
              <a:gd name="connsiteX3" fmla="*/ 2040126 w 5873857"/>
              <a:gd name="connsiteY3" fmla="*/ 506600 h 612183"/>
              <a:gd name="connsiteX4" fmla="*/ 2479729 w 5873857"/>
              <a:gd name="connsiteY4" fmla="*/ 139484 h 612183"/>
              <a:gd name="connsiteX5" fmla="*/ 2743200 w 5873857"/>
              <a:gd name="connsiteY5" fmla="*/ 286718 h 612183"/>
              <a:gd name="connsiteX6" fmla="*/ 3223647 w 5873857"/>
              <a:gd name="connsiteY6" fmla="*/ 0 h 612183"/>
              <a:gd name="connsiteX7" fmla="*/ 3859078 w 5873857"/>
              <a:gd name="connsiteY7" fmla="*/ 542440 h 612183"/>
              <a:gd name="connsiteX8" fmla="*/ 4331776 w 5873857"/>
              <a:gd name="connsiteY8" fmla="*/ 379708 h 612183"/>
              <a:gd name="connsiteX9" fmla="*/ 4636899 w 5873857"/>
              <a:gd name="connsiteY9" fmla="*/ 1775 h 612183"/>
              <a:gd name="connsiteX10" fmla="*/ 5137688 w 5873857"/>
              <a:gd name="connsiteY10" fmla="*/ 15498 h 612183"/>
              <a:gd name="connsiteX11" fmla="*/ 5486400 w 5873857"/>
              <a:gd name="connsiteY11" fmla="*/ 441701 h 612183"/>
              <a:gd name="connsiteX12" fmla="*/ 5873857 w 5873857"/>
              <a:gd name="connsiteY12" fmla="*/ 612183 h 612183"/>
              <a:gd name="connsiteX0" fmla="*/ 0 w 5433283"/>
              <a:gd name="connsiteY0" fmla="*/ 156814 h 612183"/>
              <a:gd name="connsiteX1" fmla="*/ 233602 w 5433283"/>
              <a:gd name="connsiteY1" fmla="*/ 387457 h 612183"/>
              <a:gd name="connsiteX2" fmla="*/ 799290 w 5433283"/>
              <a:gd name="connsiteY2" fmla="*/ 240223 h 612183"/>
              <a:gd name="connsiteX3" fmla="*/ 1599552 w 5433283"/>
              <a:gd name="connsiteY3" fmla="*/ 506600 h 612183"/>
              <a:gd name="connsiteX4" fmla="*/ 2039155 w 5433283"/>
              <a:gd name="connsiteY4" fmla="*/ 139484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1599552 w 5433283"/>
              <a:gd name="connsiteY3" fmla="*/ 506600 h 612183"/>
              <a:gd name="connsiteX4" fmla="*/ 2039155 w 5433283"/>
              <a:gd name="connsiteY4" fmla="*/ 139484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215654 h 612183"/>
              <a:gd name="connsiteX4" fmla="*/ 2039155 w 5433283"/>
              <a:gd name="connsiteY4" fmla="*/ 139484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215654 h 612183"/>
              <a:gd name="connsiteX4" fmla="*/ 908624 w 5433283"/>
              <a:gd name="connsiteY4" fmla="*/ 405491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215654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107588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718403 w 5433283"/>
              <a:gd name="connsiteY3" fmla="*/ 107588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693465 w 5433283"/>
              <a:gd name="connsiteY3" fmla="*/ 115901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693465 w 5433283"/>
              <a:gd name="connsiteY3" fmla="*/ 115901 h 612183"/>
              <a:gd name="connsiteX4" fmla="*/ 933562 w 5433283"/>
              <a:gd name="connsiteY4" fmla="*/ 305738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693465 w 5433283"/>
              <a:gd name="connsiteY3" fmla="*/ 115901 h 612183"/>
              <a:gd name="connsiteX4" fmla="*/ 933562 w 5433283"/>
              <a:gd name="connsiteY4" fmla="*/ 305738 h 612183"/>
              <a:gd name="connsiteX5" fmla="*/ 1180408 w 5433283"/>
              <a:gd name="connsiteY5" fmla="*/ 319970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3418504 w 5433283"/>
              <a:gd name="connsiteY7" fmla="*/ 540665 h 610408"/>
              <a:gd name="connsiteX8" fmla="*/ 3891202 w 5433283"/>
              <a:gd name="connsiteY8" fmla="*/ 377933 h 610408"/>
              <a:gd name="connsiteX9" fmla="*/ 4196325 w 5433283"/>
              <a:gd name="connsiteY9" fmla="*/ 0 h 610408"/>
              <a:gd name="connsiteX10" fmla="*/ 4697114 w 5433283"/>
              <a:gd name="connsiteY10" fmla="*/ 13723 h 610408"/>
              <a:gd name="connsiteX11" fmla="*/ 5045826 w 5433283"/>
              <a:gd name="connsiteY11" fmla="*/ 439926 h 610408"/>
              <a:gd name="connsiteX12" fmla="*/ 5433283 w 5433283"/>
              <a:gd name="connsiteY12" fmla="*/ 610408 h 610408"/>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3891202 w 5433283"/>
              <a:gd name="connsiteY7" fmla="*/ 377933 h 610408"/>
              <a:gd name="connsiteX8" fmla="*/ 4196325 w 5433283"/>
              <a:gd name="connsiteY8" fmla="*/ 0 h 610408"/>
              <a:gd name="connsiteX9" fmla="*/ 4697114 w 5433283"/>
              <a:gd name="connsiteY9" fmla="*/ 13723 h 610408"/>
              <a:gd name="connsiteX10" fmla="*/ 5045826 w 5433283"/>
              <a:gd name="connsiteY10" fmla="*/ 439926 h 610408"/>
              <a:gd name="connsiteX11" fmla="*/ 5433283 w 5433283"/>
              <a:gd name="connsiteY11" fmla="*/ 610408 h 610408"/>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4196325 w 5433283"/>
              <a:gd name="connsiteY7" fmla="*/ 0 h 610408"/>
              <a:gd name="connsiteX8" fmla="*/ 4697114 w 5433283"/>
              <a:gd name="connsiteY8" fmla="*/ 13723 h 610408"/>
              <a:gd name="connsiteX9" fmla="*/ 5045826 w 5433283"/>
              <a:gd name="connsiteY9" fmla="*/ 439926 h 610408"/>
              <a:gd name="connsiteX10" fmla="*/ 5433283 w 5433283"/>
              <a:gd name="connsiteY10" fmla="*/ 610408 h 610408"/>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4196325 w 5433283"/>
              <a:gd name="connsiteY7" fmla="*/ 0 h 610408"/>
              <a:gd name="connsiteX8" fmla="*/ 5045826 w 5433283"/>
              <a:gd name="connsiteY8" fmla="*/ 439926 h 610408"/>
              <a:gd name="connsiteX9" fmla="*/ 5433283 w 5433283"/>
              <a:gd name="connsiteY9" fmla="*/ 610408 h 610408"/>
              <a:gd name="connsiteX0" fmla="*/ 0 w 5433283"/>
              <a:gd name="connsiteY0" fmla="*/ 40913 h 496282"/>
              <a:gd name="connsiteX1" fmla="*/ 233602 w 5433283"/>
              <a:gd name="connsiteY1" fmla="*/ 271556 h 496282"/>
              <a:gd name="connsiteX2" fmla="*/ 491720 w 5433283"/>
              <a:gd name="connsiteY2" fmla="*/ 182511 h 496282"/>
              <a:gd name="connsiteX3" fmla="*/ 693465 w 5433283"/>
              <a:gd name="connsiteY3" fmla="*/ 0 h 496282"/>
              <a:gd name="connsiteX4" fmla="*/ 933562 w 5433283"/>
              <a:gd name="connsiteY4" fmla="*/ 189837 h 496282"/>
              <a:gd name="connsiteX5" fmla="*/ 1180408 w 5433283"/>
              <a:gd name="connsiteY5" fmla="*/ 204069 h 496282"/>
              <a:gd name="connsiteX6" fmla="*/ 1378222 w 5433283"/>
              <a:gd name="connsiteY6" fmla="*/ 8790 h 496282"/>
              <a:gd name="connsiteX7" fmla="*/ 5045826 w 5433283"/>
              <a:gd name="connsiteY7" fmla="*/ 325800 h 496282"/>
              <a:gd name="connsiteX8" fmla="*/ 5433283 w 5433283"/>
              <a:gd name="connsiteY8" fmla="*/ 496282 h 496282"/>
              <a:gd name="connsiteX0" fmla="*/ 0 w 5433283"/>
              <a:gd name="connsiteY0" fmla="*/ 40913 h 496282"/>
              <a:gd name="connsiteX1" fmla="*/ 233602 w 5433283"/>
              <a:gd name="connsiteY1" fmla="*/ 271556 h 496282"/>
              <a:gd name="connsiteX2" fmla="*/ 491720 w 5433283"/>
              <a:gd name="connsiteY2" fmla="*/ 182511 h 496282"/>
              <a:gd name="connsiteX3" fmla="*/ 693465 w 5433283"/>
              <a:gd name="connsiteY3" fmla="*/ 0 h 496282"/>
              <a:gd name="connsiteX4" fmla="*/ 933562 w 5433283"/>
              <a:gd name="connsiteY4" fmla="*/ 189837 h 496282"/>
              <a:gd name="connsiteX5" fmla="*/ 1180408 w 5433283"/>
              <a:gd name="connsiteY5" fmla="*/ 204069 h 496282"/>
              <a:gd name="connsiteX6" fmla="*/ 1378222 w 5433283"/>
              <a:gd name="connsiteY6" fmla="*/ 8790 h 496282"/>
              <a:gd name="connsiteX7" fmla="*/ 5433283 w 5433283"/>
              <a:gd name="connsiteY7" fmla="*/ 496282 h 496282"/>
              <a:gd name="connsiteX0" fmla="*/ 0 w 1378222"/>
              <a:gd name="connsiteY0" fmla="*/ 40913 h 271556"/>
              <a:gd name="connsiteX1" fmla="*/ 233602 w 1378222"/>
              <a:gd name="connsiteY1" fmla="*/ 271556 h 271556"/>
              <a:gd name="connsiteX2" fmla="*/ 491720 w 1378222"/>
              <a:gd name="connsiteY2" fmla="*/ 182511 h 271556"/>
              <a:gd name="connsiteX3" fmla="*/ 693465 w 1378222"/>
              <a:gd name="connsiteY3" fmla="*/ 0 h 271556"/>
              <a:gd name="connsiteX4" fmla="*/ 933562 w 1378222"/>
              <a:gd name="connsiteY4" fmla="*/ 189837 h 271556"/>
              <a:gd name="connsiteX5" fmla="*/ 1180408 w 1378222"/>
              <a:gd name="connsiteY5" fmla="*/ 204069 h 271556"/>
              <a:gd name="connsiteX6" fmla="*/ 1378222 w 1378222"/>
              <a:gd name="connsiteY6" fmla="*/ 8790 h 271556"/>
              <a:gd name="connsiteX0" fmla="*/ 0 w 1378222"/>
              <a:gd name="connsiteY0" fmla="*/ 40913 h 271556"/>
              <a:gd name="connsiteX1" fmla="*/ 233602 w 1378222"/>
              <a:gd name="connsiteY1" fmla="*/ 271556 h 271556"/>
              <a:gd name="connsiteX2" fmla="*/ 475095 w 1378222"/>
              <a:gd name="connsiteY2" fmla="*/ 57820 h 271556"/>
              <a:gd name="connsiteX3" fmla="*/ 693465 w 1378222"/>
              <a:gd name="connsiteY3" fmla="*/ 0 h 271556"/>
              <a:gd name="connsiteX4" fmla="*/ 933562 w 1378222"/>
              <a:gd name="connsiteY4" fmla="*/ 189837 h 271556"/>
              <a:gd name="connsiteX5" fmla="*/ 1180408 w 1378222"/>
              <a:gd name="connsiteY5" fmla="*/ 204069 h 271556"/>
              <a:gd name="connsiteX6" fmla="*/ 1378222 w 1378222"/>
              <a:gd name="connsiteY6" fmla="*/ 8790 h 271556"/>
              <a:gd name="connsiteX0" fmla="*/ 0 w 1378222"/>
              <a:gd name="connsiteY0" fmla="*/ 32123 h 262766"/>
              <a:gd name="connsiteX1" fmla="*/ 233602 w 1378222"/>
              <a:gd name="connsiteY1" fmla="*/ 262766 h 262766"/>
              <a:gd name="connsiteX2" fmla="*/ 475095 w 1378222"/>
              <a:gd name="connsiteY2" fmla="*/ 49030 h 262766"/>
              <a:gd name="connsiteX3" fmla="*/ 693465 w 1378222"/>
              <a:gd name="connsiteY3" fmla="*/ 140839 h 262766"/>
              <a:gd name="connsiteX4" fmla="*/ 933562 w 1378222"/>
              <a:gd name="connsiteY4" fmla="*/ 181047 h 262766"/>
              <a:gd name="connsiteX5" fmla="*/ 1180408 w 1378222"/>
              <a:gd name="connsiteY5" fmla="*/ 195279 h 262766"/>
              <a:gd name="connsiteX6" fmla="*/ 1378222 w 1378222"/>
              <a:gd name="connsiteY6" fmla="*/ 0 h 262766"/>
              <a:gd name="connsiteX0" fmla="*/ 0 w 1378222"/>
              <a:gd name="connsiteY0" fmla="*/ 32123 h 262766"/>
              <a:gd name="connsiteX1" fmla="*/ 233602 w 1378222"/>
              <a:gd name="connsiteY1" fmla="*/ 262766 h 262766"/>
              <a:gd name="connsiteX2" fmla="*/ 475095 w 1378222"/>
              <a:gd name="connsiteY2" fmla="*/ 49030 h 262766"/>
              <a:gd name="connsiteX3" fmla="*/ 693465 w 1378222"/>
              <a:gd name="connsiteY3" fmla="*/ 140839 h 262766"/>
              <a:gd name="connsiteX4" fmla="*/ 875373 w 1378222"/>
              <a:gd name="connsiteY4" fmla="*/ 247549 h 262766"/>
              <a:gd name="connsiteX5" fmla="*/ 1180408 w 1378222"/>
              <a:gd name="connsiteY5" fmla="*/ 195279 h 262766"/>
              <a:gd name="connsiteX6" fmla="*/ 1378222 w 1378222"/>
              <a:gd name="connsiteY6" fmla="*/ 0 h 262766"/>
              <a:gd name="connsiteX0" fmla="*/ 0 w 1378222"/>
              <a:gd name="connsiteY0" fmla="*/ 32123 h 262766"/>
              <a:gd name="connsiteX1" fmla="*/ 233602 w 1378222"/>
              <a:gd name="connsiteY1" fmla="*/ 262766 h 262766"/>
              <a:gd name="connsiteX2" fmla="*/ 475095 w 1378222"/>
              <a:gd name="connsiteY2" fmla="*/ 49030 h 262766"/>
              <a:gd name="connsiteX3" fmla="*/ 693465 w 1378222"/>
              <a:gd name="connsiteY3" fmla="*/ 140839 h 262766"/>
              <a:gd name="connsiteX4" fmla="*/ 875373 w 1378222"/>
              <a:gd name="connsiteY4" fmla="*/ 247549 h 262766"/>
              <a:gd name="connsiteX5" fmla="*/ 1088968 w 1378222"/>
              <a:gd name="connsiteY5" fmla="*/ 12399 h 262766"/>
              <a:gd name="connsiteX6" fmla="*/ 1378222 w 1378222"/>
              <a:gd name="connsiteY6" fmla="*/ 0 h 262766"/>
              <a:gd name="connsiteX0" fmla="*/ 0 w 1278470"/>
              <a:gd name="connsiteY0" fmla="*/ 19724 h 250367"/>
              <a:gd name="connsiteX1" fmla="*/ 233602 w 1278470"/>
              <a:gd name="connsiteY1" fmla="*/ 250367 h 250367"/>
              <a:gd name="connsiteX2" fmla="*/ 475095 w 1278470"/>
              <a:gd name="connsiteY2" fmla="*/ 36631 h 250367"/>
              <a:gd name="connsiteX3" fmla="*/ 693465 w 1278470"/>
              <a:gd name="connsiteY3" fmla="*/ 128440 h 250367"/>
              <a:gd name="connsiteX4" fmla="*/ 875373 w 1278470"/>
              <a:gd name="connsiteY4" fmla="*/ 235150 h 250367"/>
              <a:gd name="connsiteX5" fmla="*/ 1088968 w 1278470"/>
              <a:gd name="connsiteY5" fmla="*/ 0 h 250367"/>
              <a:gd name="connsiteX6" fmla="*/ 1278470 w 1278470"/>
              <a:gd name="connsiteY6" fmla="*/ 178794 h 250367"/>
              <a:gd name="connsiteX0" fmla="*/ 0 w 1278470"/>
              <a:gd name="connsiteY0" fmla="*/ 19724 h 250367"/>
              <a:gd name="connsiteX1" fmla="*/ 233602 w 1278470"/>
              <a:gd name="connsiteY1" fmla="*/ 250367 h 250367"/>
              <a:gd name="connsiteX2" fmla="*/ 475095 w 1278470"/>
              <a:gd name="connsiteY2" fmla="*/ 36631 h 250367"/>
              <a:gd name="connsiteX3" fmla="*/ 685153 w 1278470"/>
              <a:gd name="connsiteY3" fmla="*/ 45312 h 250367"/>
              <a:gd name="connsiteX4" fmla="*/ 875373 w 1278470"/>
              <a:gd name="connsiteY4" fmla="*/ 235150 h 250367"/>
              <a:gd name="connsiteX5" fmla="*/ 1088968 w 1278470"/>
              <a:gd name="connsiteY5" fmla="*/ 0 h 250367"/>
              <a:gd name="connsiteX6" fmla="*/ 1278470 w 1278470"/>
              <a:gd name="connsiteY6" fmla="*/ 178794 h 250367"/>
              <a:gd name="connsiteX0" fmla="*/ 0 w 1278470"/>
              <a:gd name="connsiteY0" fmla="*/ 19724 h 250367"/>
              <a:gd name="connsiteX1" fmla="*/ 233602 w 1278470"/>
              <a:gd name="connsiteY1" fmla="*/ 250367 h 250367"/>
              <a:gd name="connsiteX2" fmla="*/ 475095 w 1278470"/>
              <a:gd name="connsiteY2" fmla="*/ 36631 h 250367"/>
              <a:gd name="connsiteX3" fmla="*/ 685153 w 1278470"/>
              <a:gd name="connsiteY3" fmla="*/ 45312 h 250367"/>
              <a:gd name="connsiteX4" fmla="*/ 858748 w 1278470"/>
              <a:gd name="connsiteY4" fmla="*/ 160335 h 250367"/>
              <a:gd name="connsiteX5" fmla="*/ 1088968 w 1278470"/>
              <a:gd name="connsiteY5" fmla="*/ 0 h 250367"/>
              <a:gd name="connsiteX6" fmla="*/ 1278470 w 1278470"/>
              <a:gd name="connsiteY6" fmla="*/ 178794 h 250367"/>
              <a:gd name="connsiteX0" fmla="*/ 0 w 1278470"/>
              <a:gd name="connsiteY0" fmla="*/ 0 h 230643"/>
              <a:gd name="connsiteX1" fmla="*/ 233602 w 1278470"/>
              <a:gd name="connsiteY1" fmla="*/ 230643 h 230643"/>
              <a:gd name="connsiteX2" fmla="*/ 475095 w 1278470"/>
              <a:gd name="connsiteY2" fmla="*/ 16907 h 230643"/>
              <a:gd name="connsiteX3" fmla="*/ 685153 w 1278470"/>
              <a:gd name="connsiteY3" fmla="*/ 25588 h 230643"/>
              <a:gd name="connsiteX4" fmla="*/ 858748 w 1278470"/>
              <a:gd name="connsiteY4" fmla="*/ 140611 h 230643"/>
              <a:gd name="connsiteX5" fmla="*/ 1055717 w 1278470"/>
              <a:gd name="connsiteY5" fmla="*/ 46778 h 230643"/>
              <a:gd name="connsiteX6" fmla="*/ 1278470 w 1278470"/>
              <a:gd name="connsiteY6" fmla="*/ 159070 h 230643"/>
              <a:gd name="connsiteX0" fmla="*/ 0 w 1278470"/>
              <a:gd name="connsiteY0" fmla="*/ 0 h 159070"/>
              <a:gd name="connsiteX1" fmla="*/ 225289 w 1278470"/>
              <a:gd name="connsiteY1" fmla="*/ 155828 h 159070"/>
              <a:gd name="connsiteX2" fmla="*/ 475095 w 1278470"/>
              <a:gd name="connsiteY2" fmla="*/ 16907 h 159070"/>
              <a:gd name="connsiteX3" fmla="*/ 685153 w 1278470"/>
              <a:gd name="connsiteY3" fmla="*/ 25588 h 159070"/>
              <a:gd name="connsiteX4" fmla="*/ 858748 w 1278470"/>
              <a:gd name="connsiteY4" fmla="*/ 140611 h 159070"/>
              <a:gd name="connsiteX5" fmla="*/ 1055717 w 1278470"/>
              <a:gd name="connsiteY5" fmla="*/ 46778 h 159070"/>
              <a:gd name="connsiteX6" fmla="*/ 1278470 w 1278470"/>
              <a:gd name="connsiteY6" fmla="*/ 159070 h 159070"/>
              <a:gd name="connsiteX0" fmla="*/ 0 w 1278470"/>
              <a:gd name="connsiteY0" fmla="*/ 0 h 159070"/>
              <a:gd name="connsiteX1" fmla="*/ 225289 w 1278470"/>
              <a:gd name="connsiteY1" fmla="*/ 155828 h 159070"/>
              <a:gd name="connsiteX2" fmla="*/ 450156 w 1278470"/>
              <a:gd name="connsiteY2" fmla="*/ 50158 h 159070"/>
              <a:gd name="connsiteX3" fmla="*/ 685153 w 1278470"/>
              <a:gd name="connsiteY3" fmla="*/ 25588 h 159070"/>
              <a:gd name="connsiteX4" fmla="*/ 858748 w 1278470"/>
              <a:gd name="connsiteY4" fmla="*/ 140611 h 159070"/>
              <a:gd name="connsiteX5" fmla="*/ 1055717 w 1278470"/>
              <a:gd name="connsiteY5" fmla="*/ 46778 h 159070"/>
              <a:gd name="connsiteX6" fmla="*/ 1278470 w 1278470"/>
              <a:gd name="connsiteY6" fmla="*/ 159070 h 159070"/>
              <a:gd name="connsiteX0" fmla="*/ 0 w 1278470"/>
              <a:gd name="connsiteY0" fmla="*/ 0 h 233406"/>
              <a:gd name="connsiteX1" fmla="*/ 225289 w 1278470"/>
              <a:gd name="connsiteY1" fmla="*/ 155828 h 233406"/>
              <a:gd name="connsiteX2" fmla="*/ 450156 w 1278470"/>
              <a:gd name="connsiteY2" fmla="*/ 50158 h 233406"/>
              <a:gd name="connsiteX3" fmla="*/ 668528 w 1278470"/>
              <a:gd name="connsiteY3" fmla="*/ 233406 h 233406"/>
              <a:gd name="connsiteX4" fmla="*/ 858748 w 1278470"/>
              <a:gd name="connsiteY4" fmla="*/ 140611 h 233406"/>
              <a:gd name="connsiteX5" fmla="*/ 1055717 w 1278470"/>
              <a:gd name="connsiteY5" fmla="*/ 46778 h 233406"/>
              <a:gd name="connsiteX6" fmla="*/ 1278470 w 1278470"/>
              <a:gd name="connsiteY6" fmla="*/ 159070 h 233406"/>
              <a:gd name="connsiteX0" fmla="*/ 0 w 1278470"/>
              <a:gd name="connsiteY0" fmla="*/ 9018 h 242424"/>
              <a:gd name="connsiteX1" fmla="*/ 225289 w 1278470"/>
              <a:gd name="connsiteY1" fmla="*/ 164846 h 242424"/>
              <a:gd name="connsiteX2" fmla="*/ 450156 w 1278470"/>
              <a:gd name="connsiteY2" fmla="*/ 59176 h 242424"/>
              <a:gd name="connsiteX3" fmla="*/ 668528 w 1278470"/>
              <a:gd name="connsiteY3" fmla="*/ 242424 h 242424"/>
              <a:gd name="connsiteX4" fmla="*/ 850436 w 1278470"/>
              <a:gd name="connsiteY4" fmla="*/ 0 h 242424"/>
              <a:gd name="connsiteX5" fmla="*/ 1055717 w 1278470"/>
              <a:gd name="connsiteY5" fmla="*/ 55796 h 242424"/>
              <a:gd name="connsiteX6" fmla="*/ 1278470 w 1278470"/>
              <a:gd name="connsiteY6" fmla="*/ 168088 h 242424"/>
              <a:gd name="connsiteX0" fmla="*/ 0 w 1278470"/>
              <a:gd name="connsiteY0" fmla="*/ 9018 h 242424"/>
              <a:gd name="connsiteX1" fmla="*/ 225289 w 1278470"/>
              <a:gd name="connsiteY1" fmla="*/ 164846 h 242424"/>
              <a:gd name="connsiteX2" fmla="*/ 450156 w 1278470"/>
              <a:gd name="connsiteY2" fmla="*/ 59176 h 242424"/>
              <a:gd name="connsiteX3" fmla="*/ 668528 w 1278470"/>
              <a:gd name="connsiteY3" fmla="*/ 242424 h 242424"/>
              <a:gd name="connsiteX4" fmla="*/ 850436 w 1278470"/>
              <a:gd name="connsiteY4" fmla="*/ 0 h 242424"/>
              <a:gd name="connsiteX5" fmla="*/ 997528 w 1278470"/>
              <a:gd name="connsiteY5" fmla="*/ 147236 h 242424"/>
              <a:gd name="connsiteX6" fmla="*/ 1278470 w 1278470"/>
              <a:gd name="connsiteY6" fmla="*/ 168088 h 242424"/>
              <a:gd name="connsiteX0" fmla="*/ 0 w 1253532"/>
              <a:gd name="connsiteY0" fmla="*/ 9018 h 242424"/>
              <a:gd name="connsiteX1" fmla="*/ 225289 w 1253532"/>
              <a:gd name="connsiteY1" fmla="*/ 164846 h 242424"/>
              <a:gd name="connsiteX2" fmla="*/ 450156 w 1253532"/>
              <a:gd name="connsiteY2" fmla="*/ 59176 h 242424"/>
              <a:gd name="connsiteX3" fmla="*/ 668528 w 1253532"/>
              <a:gd name="connsiteY3" fmla="*/ 242424 h 242424"/>
              <a:gd name="connsiteX4" fmla="*/ 850436 w 1253532"/>
              <a:gd name="connsiteY4" fmla="*/ 0 h 242424"/>
              <a:gd name="connsiteX5" fmla="*/ 997528 w 1253532"/>
              <a:gd name="connsiteY5" fmla="*/ 147236 h 242424"/>
              <a:gd name="connsiteX6" fmla="*/ 1253532 w 1253532"/>
              <a:gd name="connsiteY6" fmla="*/ 209651 h 24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532" h="242424">
                <a:moveTo>
                  <a:pt x="0" y="9018"/>
                </a:moveTo>
                <a:lnTo>
                  <a:pt x="225289" y="164846"/>
                </a:lnTo>
                <a:lnTo>
                  <a:pt x="450156" y="59176"/>
                </a:lnTo>
                <a:lnTo>
                  <a:pt x="668528" y="242424"/>
                </a:lnTo>
                <a:lnTo>
                  <a:pt x="850436" y="0"/>
                </a:lnTo>
                <a:lnTo>
                  <a:pt x="997528" y="147236"/>
                </a:lnTo>
                <a:lnTo>
                  <a:pt x="1253532" y="209651"/>
                </a:lnTo>
              </a:path>
            </a:pathLst>
          </a:custGeom>
          <a:noFill/>
          <a:ln w="28575" cap="flat" cmpd="sng" algn="ctr">
            <a:solidFill>
              <a:srgbClr val="007450">
                <a:shade val="95000"/>
                <a:satMod val="105000"/>
              </a:srgb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9" name="Freeform 8"/>
          <p:cNvSpPr/>
          <p:nvPr/>
        </p:nvSpPr>
        <p:spPr>
          <a:xfrm rot="19957872">
            <a:off x="5616598" y="5294657"/>
            <a:ext cx="973926" cy="188350"/>
          </a:xfrm>
          <a:custGeom>
            <a:avLst/>
            <a:gdLst>
              <a:gd name="connsiteX0" fmla="*/ 0 w 5873857"/>
              <a:gd name="connsiteY0" fmla="*/ 23248 h 619933"/>
              <a:gd name="connsiteX1" fmla="*/ 674176 w 5873857"/>
              <a:gd name="connsiteY1" fmla="*/ 395207 h 619933"/>
              <a:gd name="connsiteX2" fmla="*/ 1239864 w 5873857"/>
              <a:gd name="connsiteY2" fmla="*/ 247973 h 619933"/>
              <a:gd name="connsiteX3" fmla="*/ 2278251 w 5873857"/>
              <a:gd name="connsiteY3" fmla="*/ 457200 h 619933"/>
              <a:gd name="connsiteX4" fmla="*/ 2479729 w 5873857"/>
              <a:gd name="connsiteY4" fmla="*/ 147234 h 619933"/>
              <a:gd name="connsiteX5" fmla="*/ 2743200 w 5873857"/>
              <a:gd name="connsiteY5" fmla="*/ 294468 h 619933"/>
              <a:gd name="connsiteX6" fmla="*/ 3223647 w 5873857"/>
              <a:gd name="connsiteY6" fmla="*/ 7750 h 619933"/>
              <a:gd name="connsiteX7" fmla="*/ 3859078 w 5873857"/>
              <a:gd name="connsiteY7" fmla="*/ 550190 h 619933"/>
              <a:gd name="connsiteX8" fmla="*/ 4331776 w 5873857"/>
              <a:gd name="connsiteY8" fmla="*/ 387458 h 619933"/>
              <a:gd name="connsiteX9" fmla="*/ 5036949 w 5873857"/>
              <a:gd name="connsiteY9" fmla="*/ 0 h 619933"/>
              <a:gd name="connsiteX10" fmla="*/ 5137688 w 5873857"/>
              <a:gd name="connsiteY10" fmla="*/ 23248 h 619933"/>
              <a:gd name="connsiteX11" fmla="*/ 5486400 w 5873857"/>
              <a:gd name="connsiteY11" fmla="*/ 449451 h 619933"/>
              <a:gd name="connsiteX12" fmla="*/ 5873857 w 5873857"/>
              <a:gd name="connsiteY12" fmla="*/ 619933 h 619933"/>
              <a:gd name="connsiteX0" fmla="*/ 0 w 5873857"/>
              <a:gd name="connsiteY0" fmla="*/ 23248 h 619933"/>
              <a:gd name="connsiteX1" fmla="*/ 674176 w 5873857"/>
              <a:gd name="connsiteY1" fmla="*/ 395207 h 619933"/>
              <a:gd name="connsiteX2" fmla="*/ 1239864 w 5873857"/>
              <a:gd name="connsiteY2" fmla="*/ 247973 h 619933"/>
              <a:gd name="connsiteX3" fmla="*/ 2040126 w 5873857"/>
              <a:gd name="connsiteY3" fmla="*/ 514350 h 619933"/>
              <a:gd name="connsiteX4" fmla="*/ 2479729 w 5873857"/>
              <a:gd name="connsiteY4" fmla="*/ 147234 h 619933"/>
              <a:gd name="connsiteX5" fmla="*/ 2743200 w 5873857"/>
              <a:gd name="connsiteY5" fmla="*/ 294468 h 619933"/>
              <a:gd name="connsiteX6" fmla="*/ 3223647 w 5873857"/>
              <a:gd name="connsiteY6" fmla="*/ 7750 h 619933"/>
              <a:gd name="connsiteX7" fmla="*/ 3859078 w 5873857"/>
              <a:gd name="connsiteY7" fmla="*/ 550190 h 619933"/>
              <a:gd name="connsiteX8" fmla="*/ 4331776 w 5873857"/>
              <a:gd name="connsiteY8" fmla="*/ 387458 h 619933"/>
              <a:gd name="connsiteX9" fmla="*/ 5036949 w 5873857"/>
              <a:gd name="connsiteY9" fmla="*/ 0 h 619933"/>
              <a:gd name="connsiteX10" fmla="*/ 5137688 w 5873857"/>
              <a:gd name="connsiteY10" fmla="*/ 23248 h 619933"/>
              <a:gd name="connsiteX11" fmla="*/ 5486400 w 5873857"/>
              <a:gd name="connsiteY11" fmla="*/ 449451 h 619933"/>
              <a:gd name="connsiteX12" fmla="*/ 5873857 w 5873857"/>
              <a:gd name="connsiteY12" fmla="*/ 619933 h 619933"/>
              <a:gd name="connsiteX0" fmla="*/ 0 w 5873857"/>
              <a:gd name="connsiteY0" fmla="*/ 15498 h 612183"/>
              <a:gd name="connsiteX1" fmla="*/ 674176 w 5873857"/>
              <a:gd name="connsiteY1" fmla="*/ 387457 h 612183"/>
              <a:gd name="connsiteX2" fmla="*/ 1239864 w 5873857"/>
              <a:gd name="connsiteY2" fmla="*/ 240223 h 612183"/>
              <a:gd name="connsiteX3" fmla="*/ 2040126 w 5873857"/>
              <a:gd name="connsiteY3" fmla="*/ 506600 h 612183"/>
              <a:gd name="connsiteX4" fmla="*/ 2479729 w 5873857"/>
              <a:gd name="connsiteY4" fmla="*/ 139484 h 612183"/>
              <a:gd name="connsiteX5" fmla="*/ 2743200 w 5873857"/>
              <a:gd name="connsiteY5" fmla="*/ 286718 h 612183"/>
              <a:gd name="connsiteX6" fmla="*/ 3223647 w 5873857"/>
              <a:gd name="connsiteY6" fmla="*/ 0 h 612183"/>
              <a:gd name="connsiteX7" fmla="*/ 3859078 w 5873857"/>
              <a:gd name="connsiteY7" fmla="*/ 542440 h 612183"/>
              <a:gd name="connsiteX8" fmla="*/ 4331776 w 5873857"/>
              <a:gd name="connsiteY8" fmla="*/ 379708 h 612183"/>
              <a:gd name="connsiteX9" fmla="*/ 4636899 w 5873857"/>
              <a:gd name="connsiteY9" fmla="*/ 1775 h 612183"/>
              <a:gd name="connsiteX10" fmla="*/ 5137688 w 5873857"/>
              <a:gd name="connsiteY10" fmla="*/ 15498 h 612183"/>
              <a:gd name="connsiteX11" fmla="*/ 5486400 w 5873857"/>
              <a:gd name="connsiteY11" fmla="*/ 441701 h 612183"/>
              <a:gd name="connsiteX12" fmla="*/ 5873857 w 5873857"/>
              <a:gd name="connsiteY12" fmla="*/ 612183 h 612183"/>
              <a:gd name="connsiteX0" fmla="*/ 0 w 5433283"/>
              <a:gd name="connsiteY0" fmla="*/ 156814 h 612183"/>
              <a:gd name="connsiteX1" fmla="*/ 233602 w 5433283"/>
              <a:gd name="connsiteY1" fmla="*/ 387457 h 612183"/>
              <a:gd name="connsiteX2" fmla="*/ 799290 w 5433283"/>
              <a:gd name="connsiteY2" fmla="*/ 240223 h 612183"/>
              <a:gd name="connsiteX3" fmla="*/ 1599552 w 5433283"/>
              <a:gd name="connsiteY3" fmla="*/ 506600 h 612183"/>
              <a:gd name="connsiteX4" fmla="*/ 2039155 w 5433283"/>
              <a:gd name="connsiteY4" fmla="*/ 139484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1599552 w 5433283"/>
              <a:gd name="connsiteY3" fmla="*/ 506600 h 612183"/>
              <a:gd name="connsiteX4" fmla="*/ 2039155 w 5433283"/>
              <a:gd name="connsiteY4" fmla="*/ 139484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215654 h 612183"/>
              <a:gd name="connsiteX4" fmla="*/ 2039155 w 5433283"/>
              <a:gd name="connsiteY4" fmla="*/ 139484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215654 h 612183"/>
              <a:gd name="connsiteX4" fmla="*/ 908624 w 5433283"/>
              <a:gd name="connsiteY4" fmla="*/ 405491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215654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107588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718403 w 5433283"/>
              <a:gd name="connsiteY3" fmla="*/ 107588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693465 w 5433283"/>
              <a:gd name="connsiteY3" fmla="*/ 115901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693465 w 5433283"/>
              <a:gd name="connsiteY3" fmla="*/ 115901 h 612183"/>
              <a:gd name="connsiteX4" fmla="*/ 933562 w 5433283"/>
              <a:gd name="connsiteY4" fmla="*/ 305738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693465 w 5433283"/>
              <a:gd name="connsiteY3" fmla="*/ 115901 h 612183"/>
              <a:gd name="connsiteX4" fmla="*/ 933562 w 5433283"/>
              <a:gd name="connsiteY4" fmla="*/ 305738 h 612183"/>
              <a:gd name="connsiteX5" fmla="*/ 1180408 w 5433283"/>
              <a:gd name="connsiteY5" fmla="*/ 319970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3418504 w 5433283"/>
              <a:gd name="connsiteY7" fmla="*/ 540665 h 610408"/>
              <a:gd name="connsiteX8" fmla="*/ 3891202 w 5433283"/>
              <a:gd name="connsiteY8" fmla="*/ 377933 h 610408"/>
              <a:gd name="connsiteX9" fmla="*/ 4196325 w 5433283"/>
              <a:gd name="connsiteY9" fmla="*/ 0 h 610408"/>
              <a:gd name="connsiteX10" fmla="*/ 4697114 w 5433283"/>
              <a:gd name="connsiteY10" fmla="*/ 13723 h 610408"/>
              <a:gd name="connsiteX11" fmla="*/ 5045826 w 5433283"/>
              <a:gd name="connsiteY11" fmla="*/ 439926 h 610408"/>
              <a:gd name="connsiteX12" fmla="*/ 5433283 w 5433283"/>
              <a:gd name="connsiteY12" fmla="*/ 610408 h 610408"/>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3891202 w 5433283"/>
              <a:gd name="connsiteY7" fmla="*/ 377933 h 610408"/>
              <a:gd name="connsiteX8" fmla="*/ 4196325 w 5433283"/>
              <a:gd name="connsiteY8" fmla="*/ 0 h 610408"/>
              <a:gd name="connsiteX9" fmla="*/ 4697114 w 5433283"/>
              <a:gd name="connsiteY9" fmla="*/ 13723 h 610408"/>
              <a:gd name="connsiteX10" fmla="*/ 5045826 w 5433283"/>
              <a:gd name="connsiteY10" fmla="*/ 439926 h 610408"/>
              <a:gd name="connsiteX11" fmla="*/ 5433283 w 5433283"/>
              <a:gd name="connsiteY11" fmla="*/ 610408 h 610408"/>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4196325 w 5433283"/>
              <a:gd name="connsiteY7" fmla="*/ 0 h 610408"/>
              <a:gd name="connsiteX8" fmla="*/ 4697114 w 5433283"/>
              <a:gd name="connsiteY8" fmla="*/ 13723 h 610408"/>
              <a:gd name="connsiteX9" fmla="*/ 5045826 w 5433283"/>
              <a:gd name="connsiteY9" fmla="*/ 439926 h 610408"/>
              <a:gd name="connsiteX10" fmla="*/ 5433283 w 5433283"/>
              <a:gd name="connsiteY10" fmla="*/ 610408 h 610408"/>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4196325 w 5433283"/>
              <a:gd name="connsiteY7" fmla="*/ 0 h 610408"/>
              <a:gd name="connsiteX8" fmla="*/ 5045826 w 5433283"/>
              <a:gd name="connsiteY8" fmla="*/ 439926 h 610408"/>
              <a:gd name="connsiteX9" fmla="*/ 5433283 w 5433283"/>
              <a:gd name="connsiteY9" fmla="*/ 610408 h 610408"/>
              <a:gd name="connsiteX0" fmla="*/ 0 w 5433283"/>
              <a:gd name="connsiteY0" fmla="*/ 40913 h 496282"/>
              <a:gd name="connsiteX1" fmla="*/ 233602 w 5433283"/>
              <a:gd name="connsiteY1" fmla="*/ 271556 h 496282"/>
              <a:gd name="connsiteX2" fmla="*/ 491720 w 5433283"/>
              <a:gd name="connsiteY2" fmla="*/ 182511 h 496282"/>
              <a:gd name="connsiteX3" fmla="*/ 693465 w 5433283"/>
              <a:gd name="connsiteY3" fmla="*/ 0 h 496282"/>
              <a:gd name="connsiteX4" fmla="*/ 933562 w 5433283"/>
              <a:gd name="connsiteY4" fmla="*/ 189837 h 496282"/>
              <a:gd name="connsiteX5" fmla="*/ 1180408 w 5433283"/>
              <a:gd name="connsiteY5" fmla="*/ 204069 h 496282"/>
              <a:gd name="connsiteX6" fmla="*/ 1378222 w 5433283"/>
              <a:gd name="connsiteY6" fmla="*/ 8790 h 496282"/>
              <a:gd name="connsiteX7" fmla="*/ 5045826 w 5433283"/>
              <a:gd name="connsiteY7" fmla="*/ 325800 h 496282"/>
              <a:gd name="connsiteX8" fmla="*/ 5433283 w 5433283"/>
              <a:gd name="connsiteY8" fmla="*/ 496282 h 496282"/>
              <a:gd name="connsiteX0" fmla="*/ 0 w 5433283"/>
              <a:gd name="connsiteY0" fmla="*/ 40913 h 496282"/>
              <a:gd name="connsiteX1" fmla="*/ 233602 w 5433283"/>
              <a:gd name="connsiteY1" fmla="*/ 271556 h 496282"/>
              <a:gd name="connsiteX2" fmla="*/ 491720 w 5433283"/>
              <a:gd name="connsiteY2" fmla="*/ 182511 h 496282"/>
              <a:gd name="connsiteX3" fmla="*/ 693465 w 5433283"/>
              <a:gd name="connsiteY3" fmla="*/ 0 h 496282"/>
              <a:gd name="connsiteX4" fmla="*/ 933562 w 5433283"/>
              <a:gd name="connsiteY4" fmla="*/ 189837 h 496282"/>
              <a:gd name="connsiteX5" fmla="*/ 1180408 w 5433283"/>
              <a:gd name="connsiteY5" fmla="*/ 204069 h 496282"/>
              <a:gd name="connsiteX6" fmla="*/ 1378222 w 5433283"/>
              <a:gd name="connsiteY6" fmla="*/ 8790 h 496282"/>
              <a:gd name="connsiteX7" fmla="*/ 5433283 w 5433283"/>
              <a:gd name="connsiteY7" fmla="*/ 496282 h 496282"/>
              <a:gd name="connsiteX0" fmla="*/ 0 w 1378222"/>
              <a:gd name="connsiteY0" fmla="*/ 40913 h 271556"/>
              <a:gd name="connsiteX1" fmla="*/ 233602 w 1378222"/>
              <a:gd name="connsiteY1" fmla="*/ 271556 h 271556"/>
              <a:gd name="connsiteX2" fmla="*/ 491720 w 1378222"/>
              <a:gd name="connsiteY2" fmla="*/ 182511 h 271556"/>
              <a:gd name="connsiteX3" fmla="*/ 693465 w 1378222"/>
              <a:gd name="connsiteY3" fmla="*/ 0 h 271556"/>
              <a:gd name="connsiteX4" fmla="*/ 933562 w 1378222"/>
              <a:gd name="connsiteY4" fmla="*/ 189837 h 271556"/>
              <a:gd name="connsiteX5" fmla="*/ 1180408 w 1378222"/>
              <a:gd name="connsiteY5" fmla="*/ 204069 h 271556"/>
              <a:gd name="connsiteX6" fmla="*/ 1378222 w 1378222"/>
              <a:gd name="connsiteY6" fmla="*/ 8790 h 271556"/>
              <a:gd name="connsiteX0" fmla="*/ 0 w 1378222"/>
              <a:gd name="connsiteY0" fmla="*/ 40913 h 271556"/>
              <a:gd name="connsiteX1" fmla="*/ 233602 w 1378222"/>
              <a:gd name="connsiteY1" fmla="*/ 271556 h 271556"/>
              <a:gd name="connsiteX2" fmla="*/ 475095 w 1378222"/>
              <a:gd name="connsiteY2" fmla="*/ 57820 h 271556"/>
              <a:gd name="connsiteX3" fmla="*/ 693465 w 1378222"/>
              <a:gd name="connsiteY3" fmla="*/ 0 h 271556"/>
              <a:gd name="connsiteX4" fmla="*/ 933562 w 1378222"/>
              <a:gd name="connsiteY4" fmla="*/ 189837 h 271556"/>
              <a:gd name="connsiteX5" fmla="*/ 1180408 w 1378222"/>
              <a:gd name="connsiteY5" fmla="*/ 204069 h 271556"/>
              <a:gd name="connsiteX6" fmla="*/ 1378222 w 1378222"/>
              <a:gd name="connsiteY6" fmla="*/ 8790 h 271556"/>
              <a:gd name="connsiteX0" fmla="*/ 0 w 1378222"/>
              <a:gd name="connsiteY0" fmla="*/ 32123 h 262766"/>
              <a:gd name="connsiteX1" fmla="*/ 233602 w 1378222"/>
              <a:gd name="connsiteY1" fmla="*/ 262766 h 262766"/>
              <a:gd name="connsiteX2" fmla="*/ 475095 w 1378222"/>
              <a:gd name="connsiteY2" fmla="*/ 49030 h 262766"/>
              <a:gd name="connsiteX3" fmla="*/ 693465 w 1378222"/>
              <a:gd name="connsiteY3" fmla="*/ 140839 h 262766"/>
              <a:gd name="connsiteX4" fmla="*/ 933562 w 1378222"/>
              <a:gd name="connsiteY4" fmla="*/ 181047 h 262766"/>
              <a:gd name="connsiteX5" fmla="*/ 1180408 w 1378222"/>
              <a:gd name="connsiteY5" fmla="*/ 195279 h 262766"/>
              <a:gd name="connsiteX6" fmla="*/ 1378222 w 1378222"/>
              <a:gd name="connsiteY6" fmla="*/ 0 h 262766"/>
              <a:gd name="connsiteX0" fmla="*/ 0 w 1378222"/>
              <a:gd name="connsiteY0" fmla="*/ 32123 h 262766"/>
              <a:gd name="connsiteX1" fmla="*/ 233602 w 1378222"/>
              <a:gd name="connsiteY1" fmla="*/ 262766 h 262766"/>
              <a:gd name="connsiteX2" fmla="*/ 475095 w 1378222"/>
              <a:gd name="connsiteY2" fmla="*/ 49030 h 262766"/>
              <a:gd name="connsiteX3" fmla="*/ 693465 w 1378222"/>
              <a:gd name="connsiteY3" fmla="*/ 140839 h 262766"/>
              <a:gd name="connsiteX4" fmla="*/ 875373 w 1378222"/>
              <a:gd name="connsiteY4" fmla="*/ 247549 h 262766"/>
              <a:gd name="connsiteX5" fmla="*/ 1180408 w 1378222"/>
              <a:gd name="connsiteY5" fmla="*/ 195279 h 262766"/>
              <a:gd name="connsiteX6" fmla="*/ 1378222 w 1378222"/>
              <a:gd name="connsiteY6" fmla="*/ 0 h 262766"/>
              <a:gd name="connsiteX0" fmla="*/ 0 w 1378222"/>
              <a:gd name="connsiteY0" fmla="*/ 32123 h 262766"/>
              <a:gd name="connsiteX1" fmla="*/ 233602 w 1378222"/>
              <a:gd name="connsiteY1" fmla="*/ 262766 h 262766"/>
              <a:gd name="connsiteX2" fmla="*/ 475095 w 1378222"/>
              <a:gd name="connsiteY2" fmla="*/ 49030 h 262766"/>
              <a:gd name="connsiteX3" fmla="*/ 693465 w 1378222"/>
              <a:gd name="connsiteY3" fmla="*/ 140839 h 262766"/>
              <a:gd name="connsiteX4" fmla="*/ 875373 w 1378222"/>
              <a:gd name="connsiteY4" fmla="*/ 247549 h 262766"/>
              <a:gd name="connsiteX5" fmla="*/ 1088968 w 1378222"/>
              <a:gd name="connsiteY5" fmla="*/ 12399 h 262766"/>
              <a:gd name="connsiteX6" fmla="*/ 1378222 w 1378222"/>
              <a:gd name="connsiteY6" fmla="*/ 0 h 262766"/>
              <a:gd name="connsiteX0" fmla="*/ 0 w 1278470"/>
              <a:gd name="connsiteY0" fmla="*/ 19724 h 250367"/>
              <a:gd name="connsiteX1" fmla="*/ 233602 w 1278470"/>
              <a:gd name="connsiteY1" fmla="*/ 250367 h 250367"/>
              <a:gd name="connsiteX2" fmla="*/ 475095 w 1278470"/>
              <a:gd name="connsiteY2" fmla="*/ 36631 h 250367"/>
              <a:gd name="connsiteX3" fmla="*/ 693465 w 1278470"/>
              <a:gd name="connsiteY3" fmla="*/ 128440 h 250367"/>
              <a:gd name="connsiteX4" fmla="*/ 875373 w 1278470"/>
              <a:gd name="connsiteY4" fmla="*/ 235150 h 250367"/>
              <a:gd name="connsiteX5" fmla="*/ 1088968 w 1278470"/>
              <a:gd name="connsiteY5" fmla="*/ 0 h 250367"/>
              <a:gd name="connsiteX6" fmla="*/ 1278470 w 1278470"/>
              <a:gd name="connsiteY6" fmla="*/ 178794 h 250367"/>
              <a:gd name="connsiteX0" fmla="*/ 0 w 1278470"/>
              <a:gd name="connsiteY0" fmla="*/ 19724 h 250367"/>
              <a:gd name="connsiteX1" fmla="*/ 233602 w 1278470"/>
              <a:gd name="connsiteY1" fmla="*/ 250367 h 250367"/>
              <a:gd name="connsiteX2" fmla="*/ 475095 w 1278470"/>
              <a:gd name="connsiteY2" fmla="*/ 36631 h 250367"/>
              <a:gd name="connsiteX3" fmla="*/ 685153 w 1278470"/>
              <a:gd name="connsiteY3" fmla="*/ 45312 h 250367"/>
              <a:gd name="connsiteX4" fmla="*/ 875373 w 1278470"/>
              <a:gd name="connsiteY4" fmla="*/ 235150 h 250367"/>
              <a:gd name="connsiteX5" fmla="*/ 1088968 w 1278470"/>
              <a:gd name="connsiteY5" fmla="*/ 0 h 250367"/>
              <a:gd name="connsiteX6" fmla="*/ 1278470 w 1278470"/>
              <a:gd name="connsiteY6" fmla="*/ 178794 h 250367"/>
              <a:gd name="connsiteX0" fmla="*/ 0 w 1278470"/>
              <a:gd name="connsiteY0" fmla="*/ 19724 h 250367"/>
              <a:gd name="connsiteX1" fmla="*/ 233602 w 1278470"/>
              <a:gd name="connsiteY1" fmla="*/ 250367 h 250367"/>
              <a:gd name="connsiteX2" fmla="*/ 475095 w 1278470"/>
              <a:gd name="connsiteY2" fmla="*/ 36631 h 250367"/>
              <a:gd name="connsiteX3" fmla="*/ 685153 w 1278470"/>
              <a:gd name="connsiteY3" fmla="*/ 45312 h 250367"/>
              <a:gd name="connsiteX4" fmla="*/ 858748 w 1278470"/>
              <a:gd name="connsiteY4" fmla="*/ 160335 h 250367"/>
              <a:gd name="connsiteX5" fmla="*/ 1088968 w 1278470"/>
              <a:gd name="connsiteY5" fmla="*/ 0 h 250367"/>
              <a:gd name="connsiteX6" fmla="*/ 1278470 w 1278470"/>
              <a:gd name="connsiteY6" fmla="*/ 178794 h 250367"/>
              <a:gd name="connsiteX0" fmla="*/ 0 w 1278470"/>
              <a:gd name="connsiteY0" fmla="*/ 0 h 230643"/>
              <a:gd name="connsiteX1" fmla="*/ 233602 w 1278470"/>
              <a:gd name="connsiteY1" fmla="*/ 230643 h 230643"/>
              <a:gd name="connsiteX2" fmla="*/ 475095 w 1278470"/>
              <a:gd name="connsiteY2" fmla="*/ 16907 h 230643"/>
              <a:gd name="connsiteX3" fmla="*/ 685153 w 1278470"/>
              <a:gd name="connsiteY3" fmla="*/ 25588 h 230643"/>
              <a:gd name="connsiteX4" fmla="*/ 858748 w 1278470"/>
              <a:gd name="connsiteY4" fmla="*/ 140611 h 230643"/>
              <a:gd name="connsiteX5" fmla="*/ 1055717 w 1278470"/>
              <a:gd name="connsiteY5" fmla="*/ 46778 h 230643"/>
              <a:gd name="connsiteX6" fmla="*/ 1278470 w 1278470"/>
              <a:gd name="connsiteY6" fmla="*/ 159070 h 230643"/>
              <a:gd name="connsiteX0" fmla="*/ 0 w 1278470"/>
              <a:gd name="connsiteY0" fmla="*/ 0 h 159070"/>
              <a:gd name="connsiteX1" fmla="*/ 225289 w 1278470"/>
              <a:gd name="connsiteY1" fmla="*/ 155828 h 159070"/>
              <a:gd name="connsiteX2" fmla="*/ 475095 w 1278470"/>
              <a:gd name="connsiteY2" fmla="*/ 16907 h 159070"/>
              <a:gd name="connsiteX3" fmla="*/ 685153 w 1278470"/>
              <a:gd name="connsiteY3" fmla="*/ 25588 h 159070"/>
              <a:gd name="connsiteX4" fmla="*/ 858748 w 1278470"/>
              <a:gd name="connsiteY4" fmla="*/ 140611 h 159070"/>
              <a:gd name="connsiteX5" fmla="*/ 1055717 w 1278470"/>
              <a:gd name="connsiteY5" fmla="*/ 46778 h 159070"/>
              <a:gd name="connsiteX6" fmla="*/ 1278470 w 1278470"/>
              <a:gd name="connsiteY6" fmla="*/ 159070 h 159070"/>
              <a:gd name="connsiteX0" fmla="*/ 0 w 1278470"/>
              <a:gd name="connsiteY0" fmla="*/ 0 h 159070"/>
              <a:gd name="connsiteX1" fmla="*/ 225289 w 1278470"/>
              <a:gd name="connsiteY1" fmla="*/ 155828 h 159070"/>
              <a:gd name="connsiteX2" fmla="*/ 450156 w 1278470"/>
              <a:gd name="connsiteY2" fmla="*/ 50158 h 159070"/>
              <a:gd name="connsiteX3" fmla="*/ 685153 w 1278470"/>
              <a:gd name="connsiteY3" fmla="*/ 25588 h 159070"/>
              <a:gd name="connsiteX4" fmla="*/ 858748 w 1278470"/>
              <a:gd name="connsiteY4" fmla="*/ 140611 h 159070"/>
              <a:gd name="connsiteX5" fmla="*/ 1055717 w 1278470"/>
              <a:gd name="connsiteY5" fmla="*/ 46778 h 159070"/>
              <a:gd name="connsiteX6" fmla="*/ 1278470 w 1278470"/>
              <a:gd name="connsiteY6" fmla="*/ 159070 h 159070"/>
              <a:gd name="connsiteX0" fmla="*/ 0 w 1278470"/>
              <a:gd name="connsiteY0" fmla="*/ 0 h 233406"/>
              <a:gd name="connsiteX1" fmla="*/ 225289 w 1278470"/>
              <a:gd name="connsiteY1" fmla="*/ 155828 h 233406"/>
              <a:gd name="connsiteX2" fmla="*/ 450156 w 1278470"/>
              <a:gd name="connsiteY2" fmla="*/ 50158 h 233406"/>
              <a:gd name="connsiteX3" fmla="*/ 668528 w 1278470"/>
              <a:gd name="connsiteY3" fmla="*/ 233406 h 233406"/>
              <a:gd name="connsiteX4" fmla="*/ 858748 w 1278470"/>
              <a:gd name="connsiteY4" fmla="*/ 140611 h 233406"/>
              <a:gd name="connsiteX5" fmla="*/ 1055717 w 1278470"/>
              <a:gd name="connsiteY5" fmla="*/ 46778 h 233406"/>
              <a:gd name="connsiteX6" fmla="*/ 1278470 w 1278470"/>
              <a:gd name="connsiteY6" fmla="*/ 159070 h 233406"/>
              <a:gd name="connsiteX0" fmla="*/ 0 w 1278470"/>
              <a:gd name="connsiteY0" fmla="*/ 9018 h 242424"/>
              <a:gd name="connsiteX1" fmla="*/ 225289 w 1278470"/>
              <a:gd name="connsiteY1" fmla="*/ 164846 h 242424"/>
              <a:gd name="connsiteX2" fmla="*/ 450156 w 1278470"/>
              <a:gd name="connsiteY2" fmla="*/ 59176 h 242424"/>
              <a:gd name="connsiteX3" fmla="*/ 668528 w 1278470"/>
              <a:gd name="connsiteY3" fmla="*/ 242424 h 242424"/>
              <a:gd name="connsiteX4" fmla="*/ 850436 w 1278470"/>
              <a:gd name="connsiteY4" fmla="*/ 0 h 242424"/>
              <a:gd name="connsiteX5" fmla="*/ 1055717 w 1278470"/>
              <a:gd name="connsiteY5" fmla="*/ 55796 h 242424"/>
              <a:gd name="connsiteX6" fmla="*/ 1278470 w 1278470"/>
              <a:gd name="connsiteY6" fmla="*/ 168088 h 242424"/>
              <a:gd name="connsiteX0" fmla="*/ 0 w 1278470"/>
              <a:gd name="connsiteY0" fmla="*/ 9018 h 242424"/>
              <a:gd name="connsiteX1" fmla="*/ 225289 w 1278470"/>
              <a:gd name="connsiteY1" fmla="*/ 164846 h 242424"/>
              <a:gd name="connsiteX2" fmla="*/ 450156 w 1278470"/>
              <a:gd name="connsiteY2" fmla="*/ 59176 h 242424"/>
              <a:gd name="connsiteX3" fmla="*/ 668528 w 1278470"/>
              <a:gd name="connsiteY3" fmla="*/ 242424 h 242424"/>
              <a:gd name="connsiteX4" fmla="*/ 850436 w 1278470"/>
              <a:gd name="connsiteY4" fmla="*/ 0 h 242424"/>
              <a:gd name="connsiteX5" fmla="*/ 997528 w 1278470"/>
              <a:gd name="connsiteY5" fmla="*/ 147236 h 242424"/>
              <a:gd name="connsiteX6" fmla="*/ 1278470 w 1278470"/>
              <a:gd name="connsiteY6" fmla="*/ 168088 h 242424"/>
              <a:gd name="connsiteX0" fmla="*/ 0 w 1253532"/>
              <a:gd name="connsiteY0" fmla="*/ 9018 h 242424"/>
              <a:gd name="connsiteX1" fmla="*/ 225289 w 1253532"/>
              <a:gd name="connsiteY1" fmla="*/ 164846 h 242424"/>
              <a:gd name="connsiteX2" fmla="*/ 450156 w 1253532"/>
              <a:gd name="connsiteY2" fmla="*/ 59176 h 242424"/>
              <a:gd name="connsiteX3" fmla="*/ 668528 w 1253532"/>
              <a:gd name="connsiteY3" fmla="*/ 242424 h 242424"/>
              <a:gd name="connsiteX4" fmla="*/ 850436 w 1253532"/>
              <a:gd name="connsiteY4" fmla="*/ 0 h 242424"/>
              <a:gd name="connsiteX5" fmla="*/ 997528 w 1253532"/>
              <a:gd name="connsiteY5" fmla="*/ 147236 h 242424"/>
              <a:gd name="connsiteX6" fmla="*/ 1253532 w 1253532"/>
              <a:gd name="connsiteY6" fmla="*/ 209651 h 24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532" h="242424">
                <a:moveTo>
                  <a:pt x="0" y="9018"/>
                </a:moveTo>
                <a:lnTo>
                  <a:pt x="225289" y="164846"/>
                </a:lnTo>
                <a:lnTo>
                  <a:pt x="450156" y="59176"/>
                </a:lnTo>
                <a:lnTo>
                  <a:pt x="668528" y="242424"/>
                </a:lnTo>
                <a:lnTo>
                  <a:pt x="850436" y="0"/>
                </a:lnTo>
                <a:lnTo>
                  <a:pt x="997528" y="147236"/>
                </a:lnTo>
                <a:lnTo>
                  <a:pt x="1253532" y="209651"/>
                </a:lnTo>
              </a:path>
            </a:pathLst>
          </a:custGeom>
          <a:noFill/>
          <a:ln w="28575" cap="flat" cmpd="sng" algn="ctr">
            <a:solidFill>
              <a:srgbClr val="006174"/>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0" name="Freeform 9"/>
          <p:cNvSpPr/>
          <p:nvPr/>
        </p:nvSpPr>
        <p:spPr>
          <a:xfrm rot="18352812">
            <a:off x="6451841" y="4830519"/>
            <a:ext cx="878628" cy="169920"/>
          </a:xfrm>
          <a:custGeom>
            <a:avLst/>
            <a:gdLst>
              <a:gd name="connsiteX0" fmla="*/ 0 w 5873857"/>
              <a:gd name="connsiteY0" fmla="*/ 23248 h 619933"/>
              <a:gd name="connsiteX1" fmla="*/ 674176 w 5873857"/>
              <a:gd name="connsiteY1" fmla="*/ 395207 h 619933"/>
              <a:gd name="connsiteX2" fmla="*/ 1239864 w 5873857"/>
              <a:gd name="connsiteY2" fmla="*/ 247973 h 619933"/>
              <a:gd name="connsiteX3" fmla="*/ 2278251 w 5873857"/>
              <a:gd name="connsiteY3" fmla="*/ 457200 h 619933"/>
              <a:gd name="connsiteX4" fmla="*/ 2479729 w 5873857"/>
              <a:gd name="connsiteY4" fmla="*/ 147234 h 619933"/>
              <a:gd name="connsiteX5" fmla="*/ 2743200 w 5873857"/>
              <a:gd name="connsiteY5" fmla="*/ 294468 h 619933"/>
              <a:gd name="connsiteX6" fmla="*/ 3223647 w 5873857"/>
              <a:gd name="connsiteY6" fmla="*/ 7750 h 619933"/>
              <a:gd name="connsiteX7" fmla="*/ 3859078 w 5873857"/>
              <a:gd name="connsiteY7" fmla="*/ 550190 h 619933"/>
              <a:gd name="connsiteX8" fmla="*/ 4331776 w 5873857"/>
              <a:gd name="connsiteY8" fmla="*/ 387458 h 619933"/>
              <a:gd name="connsiteX9" fmla="*/ 5036949 w 5873857"/>
              <a:gd name="connsiteY9" fmla="*/ 0 h 619933"/>
              <a:gd name="connsiteX10" fmla="*/ 5137688 w 5873857"/>
              <a:gd name="connsiteY10" fmla="*/ 23248 h 619933"/>
              <a:gd name="connsiteX11" fmla="*/ 5486400 w 5873857"/>
              <a:gd name="connsiteY11" fmla="*/ 449451 h 619933"/>
              <a:gd name="connsiteX12" fmla="*/ 5873857 w 5873857"/>
              <a:gd name="connsiteY12" fmla="*/ 619933 h 619933"/>
              <a:gd name="connsiteX0" fmla="*/ 0 w 5873857"/>
              <a:gd name="connsiteY0" fmla="*/ 23248 h 619933"/>
              <a:gd name="connsiteX1" fmla="*/ 674176 w 5873857"/>
              <a:gd name="connsiteY1" fmla="*/ 395207 h 619933"/>
              <a:gd name="connsiteX2" fmla="*/ 1239864 w 5873857"/>
              <a:gd name="connsiteY2" fmla="*/ 247973 h 619933"/>
              <a:gd name="connsiteX3" fmla="*/ 2040126 w 5873857"/>
              <a:gd name="connsiteY3" fmla="*/ 514350 h 619933"/>
              <a:gd name="connsiteX4" fmla="*/ 2479729 w 5873857"/>
              <a:gd name="connsiteY4" fmla="*/ 147234 h 619933"/>
              <a:gd name="connsiteX5" fmla="*/ 2743200 w 5873857"/>
              <a:gd name="connsiteY5" fmla="*/ 294468 h 619933"/>
              <a:gd name="connsiteX6" fmla="*/ 3223647 w 5873857"/>
              <a:gd name="connsiteY6" fmla="*/ 7750 h 619933"/>
              <a:gd name="connsiteX7" fmla="*/ 3859078 w 5873857"/>
              <a:gd name="connsiteY7" fmla="*/ 550190 h 619933"/>
              <a:gd name="connsiteX8" fmla="*/ 4331776 w 5873857"/>
              <a:gd name="connsiteY8" fmla="*/ 387458 h 619933"/>
              <a:gd name="connsiteX9" fmla="*/ 5036949 w 5873857"/>
              <a:gd name="connsiteY9" fmla="*/ 0 h 619933"/>
              <a:gd name="connsiteX10" fmla="*/ 5137688 w 5873857"/>
              <a:gd name="connsiteY10" fmla="*/ 23248 h 619933"/>
              <a:gd name="connsiteX11" fmla="*/ 5486400 w 5873857"/>
              <a:gd name="connsiteY11" fmla="*/ 449451 h 619933"/>
              <a:gd name="connsiteX12" fmla="*/ 5873857 w 5873857"/>
              <a:gd name="connsiteY12" fmla="*/ 619933 h 619933"/>
              <a:gd name="connsiteX0" fmla="*/ 0 w 5873857"/>
              <a:gd name="connsiteY0" fmla="*/ 15498 h 612183"/>
              <a:gd name="connsiteX1" fmla="*/ 674176 w 5873857"/>
              <a:gd name="connsiteY1" fmla="*/ 387457 h 612183"/>
              <a:gd name="connsiteX2" fmla="*/ 1239864 w 5873857"/>
              <a:gd name="connsiteY2" fmla="*/ 240223 h 612183"/>
              <a:gd name="connsiteX3" fmla="*/ 2040126 w 5873857"/>
              <a:gd name="connsiteY3" fmla="*/ 506600 h 612183"/>
              <a:gd name="connsiteX4" fmla="*/ 2479729 w 5873857"/>
              <a:gd name="connsiteY4" fmla="*/ 139484 h 612183"/>
              <a:gd name="connsiteX5" fmla="*/ 2743200 w 5873857"/>
              <a:gd name="connsiteY5" fmla="*/ 286718 h 612183"/>
              <a:gd name="connsiteX6" fmla="*/ 3223647 w 5873857"/>
              <a:gd name="connsiteY6" fmla="*/ 0 h 612183"/>
              <a:gd name="connsiteX7" fmla="*/ 3859078 w 5873857"/>
              <a:gd name="connsiteY7" fmla="*/ 542440 h 612183"/>
              <a:gd name="connsiteX8" fmla="*/ 4331776 w 5873857"/>
              <a:gd name="connsiteY8" fmla="*/ 379708 h 612183"/>
              <a:gd name="connsiteX9" fmla="*/ 4636899 w 5873857"/>
              <a:gd name="connsiteY9" fmla="*/ 1775 h 612183"/>
              <a:gd name="connsiteX10" fmla="*/ 5137688 w 5873857"/>
              <a:gd name="connsiteY10" fmla="*/ 15498 h 612183"/>
              <a:gd name="connsiteX11" fmla="*/ 5486400 w 5873857"/>
              <a:gd name="connsiteY11" fmla="*/ 441701 h 612183"/>
              <a:gd name="connsiteX12" fmla="*/ 5873857 w 5873857"/>
              <a:gd name="connsiteY12" fmla="*/ 612183 h 612183"/>
              <a:gd name="connsiteX0" fmla="*/ 0 w 5433283"/>
              <a:gd name="connsiteY0" fmla="*/ 156814 h 612183"/>
              <a:gd name="connsiteX1" fmla="*/ 233602 w 5433283"/>
              <a:gd name="connsiteY1" fmla="*/ 387457 h 612183"/>
              <a:gd name="connsiteX2" fmla="*/ 799290 w 5433283"/>
              <a:gd name="connsiteY2" fmla="*/ 240223 h 612183"/>
              <a:gd name="connsiteX3" fmla="*/ 1599552 w 5433283"/>
              <a:gd name="connsiteY3" fmla="*/ 506600 h 612183"/>
              <a:gd name="connsiteX4" fmla="*/ 2039155 w 5433283"/>
              <a:gd name="connsiteY4" fmla="*/ 139484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1599552 w 5433283"/>
              <a:gd name="connsiteY3" fmla="*/ 506600 h 612183"/>
              <a:gd name="connsiteX4" fmla="*/ 2039155 w 5433283"/>
              <a:gd name="connsiteY4" fmla="*/ 139484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215654 h 612183"/>
              <a:gd name="connsiteX4" fmla="*/ 2039155 w 5433283"/>
              <a:gd name="connsiteY4" fmla="*/ 139484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215654 h 612183"/>
              <a:gd name="connsiteX4" fmla="*/ 908624 w 5433283"/>
              <a:gd name="connsiteY4" fmla="*/ 405491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215654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107588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718403 w 5433283"/>
              <a:gd name="connsiteY3" fmla="*/ 107588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693465 w 5433283"/>
              <a:gd name="connsiteY3" fmla="*/ 115901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693465 w 5433283"/>
              <a:gd name="connsiteY3" fmla="*/ 115901 h 612183"/>
              <a:gd name="connsiteX4" fmla="*/ 933562 w 5433283"/>
              <a:gd name="connsiteY4" fmla="*/ 305738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693465 w 5433283"/>
              <a:gd name="connsiteY3" fmla="*/ 115901 h 612183"/>
              <a:gd name="connsiteX4" fmla="*/ 933562 w 5433283"/>
              <a:gd name="connsiteY4" fmla="*/ 305738 h 612183"/>
              <a:gd name="connsiteX5" fmla="*/ 1180408 w 5433283"/>
              <a:gd name="connsiteY5" fmla="*/ 319970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3418504 w 5433283"/>
              <a:gd name="connsiteY7" fmla="*/ 540665 h 610408"/>
              <a:gd name="connsiteX8" fmla="*/ 3891202 w 5433283"/>
              <a:gd name="connsiteY8" fmla="*/ 377933 h 610408"/>
              <a:gd name="connsiteX9" fmla="*/ 4196325 w 5433283"/>
              <a:gd name="connsiteY9" fmla="*/ 0 h 610408"/>
              <a:gd name="connsiteX10" fmla="*/ 4697114 w 5433283"/>
              <a:gd name="connsiteY10" fmla="*/ 13723 h 610408"/>
              <a:gd name="connsiteX11" fmla="*/ 5045826 w 5433283"/>
              <a:gd name="connsiteY11" fmla="*/ 439926 h 610408"/>
              <a:gd name="connsiteX12" fmla="*/ 5433283 w 5433283"/>
              <a:gd name="connsiteY12" fmla="*/ 610408 h 610408"/>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3891202 w 5433283"/>
              <a:gd name="connsiteY7" fmla="*/ 377933 h 610408"/>
              <a:gd name="connsiteX8" fmla="*/ 4196325 w 5433283"/>
              <a:gd name="connsiteY8" fmla="*/ 0 h 610408"/>
              <a:gd name="connsiteX9" fmla="*/ 4697114 w 5433283"/>
              <a:gd name="connsiteY9" fmla="*/ 13723 h 610408"/>
              <a:gd name="connsiteX10" fmla="*/ 5045826 w 5433283"/>
              <a:gd name="connsiteY10" fmla="*/ 439926 h 610408"/>
              <a:gd name="connsiteX11" fmla="*/ 5433283 w 5433283"/>
              <a:gd name="connsiteY11" fmla="*/ 610408 h 610408"/>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4196325 w 5433283"/>
              <a:gd name="connsiteY7" fmla="*/ 0 h 610408"/>
              <a:gd name="connsiteX8" fmla="*/ 4697114 w 5433283"/>
              <a:gd name="connsiteY8" fmla="*/ 13723 h 610408"/>
              <a:gd name="connsiteX9" fmla="*/ 5045826 w 5433283"/>
              <a:gd name="connsiteY9" fmla="*/ 439926 h 610408"/>
              <a:gd name="connsiteX10" fmla="*/ 5433283 w 5433283"/>
              <a:gd name="connsiteY10" fmla="*/ 610408 h 610408"/>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4196325 w 5433283"/>
              <a:gd name="connsiteY7" fmla="*/ 0 h 610408"/>
              <a:gd name="connsiteX8" fmla="*/ 5045826 w 5433283"/>
              <a:gd name="connsiteY8" fmla="*/ 439926 h 610408"/>
              <a:gd name="connsiteX9" fmla="*/ 5433283 w 5433283"/>
              <a:gd name="connsiteY9" fmla="*/ 610408 h 610408"/>
              <a:gd name="connsiteX0" fmla="*/ 0 w 5433283"/>
              <a:gd name="connsiteY0" fmla="*/ 40913 h 496282"/>
              <a:gd name="connsiteX1" fmla="*/ 233602 w 5433283"/>
              <a:gd name="connsiteY1" fmla="*/ 271556 h 496282"/>
              <a:gd name="connsiteX2" fmla="*/ 491720 w 5433283"/>
              <a:gd name="connsiteY2" fmla="*/ 182511 h 496282"/>
              <a:gd name="connsiteX3" fmla="*/ 693465 w 5433283"/>
              <a:gd name="connsiteY3" fmla="*/ 0 h 496282"/>
              <a:gd name="connsiteX4" fmla="*/ 933562 w 5433283"/>
              <a:gd name="connsiteY4" fmla="*/ 189837 h 496282"/>
              <a:gd name="connsiteX5" fmla="*/ 1180408 w 5433283"/>
              <a:gd name="connsiteY5" fmla="*/ 204069 h 496282"/>
              <a:gd name="connsiteX6" fmla="*/ 1378222 w 5433283"/>
              <a:gd name="connsiteY6" fmla="*/ 8790 h 496282"/>
              <a:gd name="connsiteX7" fmla="*/ 5045826 w 5433283"/>
              <a:gd name="connsiteY7" fmla="*/ 325800 h 496282"/>
              <a:gd name="connsiteX8" fmla="*/ 5433283 w 5433283"/>
              <a:gd name="connsiteY8" fmla="*/ 496282 h 496282"/>
              <a:gd name="connsiteX0" fmla="*/ 0 w 5433283"/>
              <a:gd name="connsiteY0" fmla="*/ 40913 h 496282"/>
              <a:gd name="connsiteX1" fmla="*/ 233602 w 5433283"/>
              <a:gd name="connsiteY1" fmla="*/ 271556 h 496282"/>
              <a:gd name="connsiteX2" fmla="*/ 491720 w 5433283"/>
              <a:gd name="connsiteY2" fmla="*/ 182511 h 496282"/>
              <a:gd name="connsiteX3" fmla="*/ 693465 w 5433283"/>
              <a:gd name="connsiteY3" fmla="*/ 0 h 496282"/>
              <a:gd name="connsiteX4" fmla="*/ 933562 w 5433283"/>
              <a:gd name="connsiteY4" fmla="*/ 189837 h 496282"/>
              <a:gd name="connsiteX5" fmla="*/ 1180408 w 5433283"/>
              <a:gd name="connsiteY5" fmla="*/ 204069 h 496282"/>
              <a:gd name="connsiteX6" fmla="*/ 1378222 w 5433283"/>
              <a:gd name="connsiteY6" fmla="*/ 8790 h 496282"/>
              <a:gd name="connsiteX7" fmla="*/ 5433283 w 5433283"/>
              <a:gd name="connsiteY7" fmla="*/ 496282 h 496282"/>
              <a:gd name="connsiteX0" fmla="*/ 0 w 1378222"/>
              <a:gd name="connsiteY0" fmla="*/ 40913 h 271556"/>
              <a:gd name="connsiteX1" fmla="*/ 233602 w 1378222"/>
              <a:gd name="connsiteY1" fmla="*/ 271556 h 271556"/>
              <a:gd name="connsiteX2" fmla="*/ 491720 w 1378222"/>
              <a:gd name="connsiteY2" fmla="*/ 182511 h 271556"/>
              <a:gd name="connsiteX3" fmla="*/ 693465 w 1378222"/>
              <a:gd name="connsiteY3" fmla="*/ 0 h 271556"/>
              <a:gd name="connsiteX4" fmla="*/ 933562 w 1378222"/>
              <a:gd name="connsiteY4" fmla="*/ 189837 h 271556"/>
              <a:gd name="connsiteX5" fmla="*/ 1180408 w 1378222"/>
              <a:gd name="connsiteY5" fmla="*/ 204069 h 271556"/>
              <a:gd name="connsiteX6" fmla="*/ 1378222 w 1378222"/>
              <a:gd name="connsiteY6" fmla="*/ 8790 h 271556"/>
              <a:gd name="connsiteX0" fmla="*/ 0 w 1378222"/>
              <a:gd name="connsiteY0" fmla="*/ 40913 h 271556"/>
              <a:gd name="connsiteX1" fmla="*/ 233602 w 1378222"/>
              <a:gd name="connsiteY1" fmla="*/ 271556 h 271556"/>
              <a:gd name="connsiteX2" fmla="*/ 475095 w 1378222"/>
              <a:gd name="connsiteY2" fmla="*/ 57820 h 271556"/>
              <a:gd name="connsiteX3" fmla="*/ 693465 w 1378222"/>
              <a:gd name="connsiteY3" fmla="*/ 0 h 271556"/>
              <a:gd name="connsiteX4" fmla="*/ 933562 w 1378222"/>
              <a:gd name="connsiteY4" fmla="*/ 189837 h 271556"/>
              <a:gd name="connsiteX5" fmla="*/ 1180408 w 1378222"/>
              <a:gd name="connsiteY5" fmla="*/ 204069 h 271556"/>
              <a:gd name="connsiteX6" fmla="*/ 1378222 w 1378222"/>
              <a:gd name="connsiteY6" fmla="*/ 8790 h 271556"/>
              <a:gd name="connsiteX0" fmla="*/ 0 w 1378222"/>
              <a:gd name="connsiteY0" fmla="*/ 32123 h 262766"/>
              <a:gd name="connsiteX1" fmla="*/ 233602 w 1378222"/>
              <a:gd name="connsiteY1" fmla="*/ 262766 h 262766"/>
              <a:gd name="connsiteX2" fmla="*/ 475095 w 1378222"/>
              <a:gd name="connsiteY2" fmla="*/ 49030 h 262766"/>
              <a:gd name="connsiteX3" fmla="*/ 693465 w 1378222"/>
              <a:gd name="connsiteY3" fmla="*/ 140839 h 262766"/>
              <a:gd name="connsiteX4" fmla="*/ 933562 w 1378222"/>
              <a:gd name="connsiteY4" fmla="*/ 181047 h 262766"/>
              <a:gd name="connsiteX5" fmla="*/ 1180408 w 1378222"/>
              <a:gd name="connsiteY5" fmla="*/ 195279 h 262766"/>
              <a:gd name="connsiteX6" fmla="*/ 1378222 w 1378222"/>
              <a:gd name="connsiteY6" fmla="*/ 0 h 262766"/>
              <a:gd name="connsiteX0" fmla="*/ 0 w 1378222"/>
              <a:gd name="connsiteY0" fmla="*/ 32123 h 262766"/>
              <a:gd name="connsiteX1" fmla="*/ 233602 w 1378222"/>
              <a:gd name="connsiteY1" fmla="*/ 262766 h 262766"/>
              <a:gd name="connsiteX2" fmla="*/ 475095 w 1378222"/>
              <a:gd name="connsiteY2" fmla="*/ 49030 h 262766"/>
              <a:gd name="connsiteX3" fmla="*/ 693465 w 1378222"/>
              <a:gd name="connsiteY3" fmla="*/ 140839 h 262766"/>
              <a:gd name="connsiteX4" fmla="*/ 875373 w 1378222"/>
              <a:gd name="connsiteY4" fmla="*/ 247549 h 262766"/>
              <a:gd name="connsiteX5" fmla="*/ 1180408 w 1378222"/>
              <a:gd name="connsiteY5" fmla="*/ 195279 h 262766"/>
              <a:gd name="connsiteX6" fmla="*/ 1378222 w 1378222"/>
              <a:gd name="connsiteY6" fmla="*/ 0 h 262766"/>
              <a:gd name="connsiteX0" fmla="*/ 0 w 1378222"/>
              <a:gd name="connsiteY0" fmla="*/ 32123 h 262766"/>
              <a:gd name="connsiteX1" fmla="*/ 233602 w 1378222"/>
              <a:gd name="connsiteY1" fmla="*/ 262766 h 262766"/>
              <a:gd name="connsiteX2" fmla="*/ 475095 w 1378222"/>
              <a:gd name="connsiteY2" fmla="*/ 49030 h 262766"/>
              <a:gd name="connsiteX3" fmla="*/ 693465 w 1378222"/>
              <a:gd name="connsiteY3" fmla="*/ 140839 h 262766"/>
              <a:gd name="connsiteX4" fmla="*/ 875373 w 1378222"/>
              <a:gd name="connsiteY4" fmla="*/ 247549 h 262766"/>
              <a:gd name="connsiteX5" fmla="*/ 1088968 w 1378222"/>
              <a:gd name="connsiteY5" fmla="*/ 12399 h 262766"/>
              <a:gd name="connsiteX6" fmla="*/ 1378222 w 1378222"/>
              <a:gd name="connsiteY6" fmla="*/ 0 h 262766"/>
              <a:gd name="connsiteX0" fmla="*/ 0 w 1278470"/>
              <a:gd name="connsiteY0" fmla="*/ 19724 h 250367"/>
              <a:gd name="connsiteX1" fmla="*/ 233602 w 1278470"/>
              <a:gd name="connsiteY1" fmla="*/ 250367 h 250367"/>
              <a:gd name="connsiteX2" fmla="*/ 475095 w 1278470"/>
              <a:gd name="connsiteY2" fmla="*/ 36631 h 250367"/>
              <a:gd name="connsiteX3" fmla="*/ 693465 w 1278470"/>
              <a:gd name="connsiteY3" fmla="*/ 128440 h 250367"/>
              <a:gd name="connsiteX4" fmla="*/ 875373 w 1278470"/>
              <a:gd name="connsiteY4" fmla="*/ 235150 h 250367"/>
              <a:gd name="connsiteX5" fmla="*/ 1088968 w 1278470"/>
              <a:gd name="connsiteY5" fmla="*/ 0 h 250367"/>
              <a:gd name="connsiteX6" fmla="*/ 1278470 w 1278470"/>
              <a:gd name="connsiteY6" fmla="*/ 178794 h 250367"/>
              <a:gd name="connsiteX0" fmla="*/ 0 w 1278470"/>
              <a:gd name="connsiteY0" fmla="*/ 19724 h 250367"/>
              <a:gd name="connsiteX1" fmla="*/ 233602 w 1278470"/>
              <a:gd name="connsiteY1" fmla="*/ 250367 h 250367"/>
              <a:gd name="connsiteX2" fmla="*/ 475095 w 1278470"/>
              <a:gd name="connsiteY2" fmla="*/ 36631 h 250367"/>
              <a:gd name="connsiteX3" fmla="*/ 685153 w 1278470"/>
              <a:gd name="connsiteY3" fmla="*/ 45312 h 250367"/>
              <a:gd name="connsiteX4" fmla="*/ 875373 w 1278470"/>
              <a:gd name="connsiteY4" fmla="*/ 235150 h 250367"/>
              <a:gd name="connsiteX5" fmla="*/ 1088968 w 1278470"/>
              <a:gd name="connsiteY5" fmla="*/ 0 h 250367"/>
              <a:gd name="connsiteX6" fmla="*/ 1278470 w 1278470"/>
              <a:gd name="connsiteY6" fmla="*/ 178794 h 250367"/>
              <a:gd name="connsiteX0" fmla="*/ 0 w 1278470"/>
              <a:gd name="connsiteY0" fmla="*/ 19724 h 250367"/>
              <a:gd name="connsiteX1" fmla="*/ 233602 w 1278470"/>
              <a:gd name="connsiteY1" fmla="*/ 250367 h 250367"/>
              <a:gd name="connsiteX2" fmla="*/ 475095 w 1278470"/>
              <a:gd name="connsiteY2" fmla="*/ 36631 h 250367"/>
              <a:gd name="connsiteX3" fmla="*/ 685153 w 1278470"/>
              <a:gd name="connsiteY3" fmla="*/ 45312 h 250367"/>
              <a:gd name="connsiteX4" fmla="*/ 858748 w 1278470"/>
              <a:gd name="connsiteY4" fmla="*/ 160335 h 250367"/>
              <a:gd name="connsiteX5" fmla="*/ 1088968 w 1278470"/>
              <a:gd name="connsiteY5" fmla="*/ 0 h 250367"/>
              <a:gd name="connsiteX6" fmla="*/ 1278470 w 1278470"/>
              <a:gd name="connsiteY6" fmla="*/ 178794 h 250367"/>
              <a:gd name="connsiteX0" fmla="*/ 0 w 1278470"/>
              <a:gd name="connsiteY0" fmla="*/ 0 h 230643"/>
              <a:gd name="connsiteX1" fmla="*/ 233602 w 1278470"/>
              <a:gd name="connsiteY1" fmla="*/ 230643 h 230643"/>
              <a:gd name="connsiteX2" fmla="*/ 475095 w 1278470"/>
              <a:gd name="connsiteY2" fmla="*/ 16907 h 230643"/>
              <a:gd name="connsiteX3" fmla="*/ 685153 w 1278470"/>
              <a:gd name="connsiteY3" fmla="*/ 25588 h 230643"/>
              <a:gd name="connsiteX4" fmla="*/ 858748 w 1278470"/>
              <a:gd name="connsiteY4" fmla="*/ 140611 h 230643"/>
              <a:gd name="connsiteX5" fmla="*/ 1055717 w 1278470"/>
              <a:gd name="connsiteY5" fmla="*/ 46778 h 230643"/>
              <a:gd name="connsiteX6" fmla="*/ 1278470 w 1278470"/>
              <a:gd name="connsiteY6" fmla="*/ 159070 h 230643"/>
              <a:gd name="connsiteX0" fmla="*/ 0 w 1278470"/>
              <a:gd name="connsiteY0" fmla="*/ 0 h 159070"/>
              <a:gd name="connsiteX1" fmla="*/ 225289 w 1278470"/>
              <a:gd name="connsiteY1" fmla="*/ 155828 h 159070"/>
              <a:gd name="connsiteX2" fmla="*/ 475095 w 1278470"/>
              <a:gd name="connsiteY2" fmla="*/ 16907 h 159070"/>
              <a:gd name="connsiteX3" fmla="*/ 685153 w 1278470"/>
              <a:gd name="connsiteY3" fmla="*/ 25588 h 159070"/>
              <a:gd name="connsiteX4" fmla="*/ 858748 w 1278470"/>
              <a:gd name="connsiteY4" fmla="*/ 140611 h 159070"/>
              <a:gd name="connsiteX5" fmla="*/ 1055717 w 1278470"/>
              <a:gd name="connsiteY5" fmla="*/ 46778 h 159070"/>
              <a:gd name="connsiteX6" fmla="*/ 1278470 w 1278470"/>
              <a:gd name="connsiteY6" fmla="*/ 159070 h 159070"/>
              <a:gd name="connsiteX0" fmla="*/ 0 w 1278470"/>
              <a:gd name="connsiteY0" fmla="*/ 0 h 159070"/>
              <a:gd name="connsiteX1" fmla="*/ 225289 w 1278470"/>
              <a:gd name="connsiteY1" fmla="*/ 155828 h 159070"/>
              <a:gd name="connsiteX2" fmla="*/ 450156 w 1278470"/>
              <a:gd name="connsiteY2" fmla="*/ 50158 h 159070"/>
              <a:gd name="connsiteX3" fmla="*/ 685153 w 1278470"/>
              <a:gd name="connsiteY3" fmla="*/ 25588 h 159070"/>
              <a:gd name="connsiteX4" fmla="*/ 858748 w 1278470"/>
              <a:gd name="connsiteY4" fmla="*/ 140611 h 159070"/>
              <a:gd name="connsiteX5" fmla="*/ 1055717 w 1278470"/>
              <a:gd name="connsiteY5" fmla="*/ 46778 h 159070"/>
              <a:gd name="connsiteX6" fmla="*/ 1278470 w 1278470"/>
              <a:gd name="connsiteY6" fmla="*/ 159070 h 159070"/>
              <a:gd name="connsiteX0" fmla="*/ 0 w 1278470"/>
              <a:gd name="connsiteY0" fmla="*/ 0 h 233406"/>
              <a:gd name="connsiteX1" fmla="*/ 225289 w 1278470"/>
              <a:gd name="connsiteY1" fmla="*/ 155828 h 233406"/>
              <a:gd name="connsiteX2" fmla="*/ 450156 w 1278470"/>
              <a:gd name="connsiteY2" fmla="*/ 50158 h 233406"/>
              <a:gd name="connsiteX3" fmla="*/ 668528 w 1278470"/>
              <a:gd name="connsiteY3" fmla="*/ 233406 h 233406"/>
              <a:gd name="connsiteX4" fmla="*/ 858748 w 1278470"/>
              <a:gd name="connsiteY4" fmla="*/ 140611 h 233406"/>
              <a:gd name="connsiteX5" fmla="*/ 1055717 w 1278470"/>
              <a:gd name="connsiteY5" fmla="*/ 46778 h 233406"/>
              <a:gd name="connsiteX6" fmla="*/ 1278470 w 1278470"/>
              <a:gd name="connsiteY6" fmla="*/ 159070 h 233406"/>
              <a:gd name="connsiteX0" fmla="*/ 0 w 1278470"/>
              <a:gd name="connsiteY0" fmla="*/ 9018 h 242424"/>
              <a:gd name="connsiteX1" fmla="*/ 225289 w 1278470"/>
              <a:gd name="connsiteY1" fmla="*/ 164846 h 242424"/>
              <a:gd name="connsiteX2" fmla="*/ 450156 w 1278470"/>
              <a:gd name="connsiteY2" fmla="*/ 59176 h 242424"/>
              <a:gd name="connsiteX3" fmla="*/ 668528 w 1278470"/>
              <a:gd name="connsiteY3" fmla="*/ 242424 h 242424"/>
              <a:gd name="connsiteX4" fmla="*/ 850436 w 1278470"/>
              <a:gd name="connsiteY4" fmla="*/ 0 h 242424"/>
              <a:gd name="connsiteX5" fmla="*/ 1055717 w 1278470"/>
              <a:gd name="connsiteY5" fmla="*/ 55796 h 242424"/>
              <a:gd name="connsiteX6" fmla="*/ 1278470 w 1278470"/>
              <a:gd name="connsiteY6" fmla="*/ 168088 h 242424"/>
              <a:gd name="connsiteX0" fmla="*/ 0 w 1278470"/>
              <a:gd name="connsiteY0" fmla="*/ 9018 h 242424"/>
              <a:gd name="connsiteX1" fmla="*/ 225289 w 1278470"/>
              <a:gd name="connsiteY1" fmla="*/ 164846 h 242424"/>
              <a:gd name="connsiteX2" fmla="*/ 450156 w 1278470"/>
              <a:gd name="connsiteY2" fmla="*/ 59176 h 242424"/>
              <a:gd name="connsiteX3" fmla="*/ 668528 w 1278470"/>
              <a:gd name="connsiteY3" fmla="*/ 242424 h 242424"/>
              <a:gd name="connsiteX4" fmla="*/ 850436 w 1278470"/>
              <a:gd name="connsiteY4" fmla="*/ 0 h 242424"/>
              <a:gd name="connsiteX5" fmla="*/ 997528 w 1278470"/>
              <a:gd name="connsiteY5" fmla="*/ 147236 h 242424"/>
              <a:gd name="connsiteX6" fmla="*/ 1278470 w 1278470"/>
              <a:gd name="connsiteY6" fmla="*/ 168088 h 242424"/>
              <a:gd name="connsiteX0" fmla="*/ 0 w 1253532"/>
              <a:gd name="connsiteY0" fmla="*/ 9018 h 242424"/>
              <a:gd name="connsiteX1" fmla="*/ 225289 w 1253532"/>
              <a:gd name="connsiteY1" fmla="*/ 164846 h 242424"/>
              <a:gd name="connsiteX2" fmla="*/ 450156 w 1253532"/>
              <a:gd name="connsiteY2" fmla="*/ 59176 h 242424"/>
              <a:gd name="connsiteX3" fmla="*/ 668528 w 1253532"/>
              <a:gd name="connsiteY3" fmla="*/ 242424 h 242424"/>
              <a:gd name="connsiteX4" fmla="*/ 850436 w 1253532"/>
              <a:gd name="connsiteY4" fmla="*/ 0 h 242424"/>
              <a:gd name="connsiteX5" fmla="*/ 997528 w 1253532"/>
              <a:gd name="connsiteY5" fmla="*/ 147236 h 242424"/>
              <a:gd name="connsiteX6" fmla="*/ 1253532 w 1253532"/>
              <a:gd name="connsiteY6" fmla="*/ 209651 h 24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532" h="242424">
                <a:moveTo>
                  <a:pt x="0" y="9018"/>
                </a:moveTo>
                <a:lnTo>
                  <a:pt x="225289" y="164846"/>
                </a:lnTo>
                <a:lnTo>
                  <a:pt x="450156" y="59176"/>
                </a:lnTo>
                <a:lnTo>
                  <a:pt x="668528" y="242424"/>
                </a:lnTo>
                <a:lnTo>
                  <a:pt x="850436" y="0"/>
                </a:lnTo>
                <a:lnTo>
                  <a:pt x="997528" y="147236"/>
                </a:lnTo>
                <a:lnTo>
                  <a:pt x="1253532" y="209651"/>
                </a:lnTo>
              </a:path>
            </a:pathLst>
          </a:custGeom>
          <a:noFill/>
          <a:ln w="28575" cap="flat" cmpd="sng" algn="ctr">
            <a:solidFill>
              <a:srgbClr val="007450">
                <a:shade val="95000"/>
                <a:satMod val="105000"/>
              </a:srgb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1" name="Freeform 10"/>
          <p:cNvSpPr/>
          <p:nvPr/>
        </p:nvSpPr>
        <p:spPr>
          <a:xfrm rot="742178">
            <a:off x="7149532" y="4729812"/>
            <a:ext cx="1239464" cy="239703"/>
          </a:xfrm>
          <a:custGeom>
            <a:avLst/>
            <a:gdLst>
              <a:gd name="connsiteX0" fmla="*/ 0 w 5873857"/>
              <a:gd name="connsiteY0" fmla="*/ 23248 h 619933"/>
              <a:gd name="connsiteX1" fmla="*/ 674176 w 5873857"/>
              <a:gd name="connsiteY1" fmla="*/ 395207 h 619933"/>
              <a:gd name="connsiteX2" fmla="*/ 1239864 w 5873857"/>
              <a:gd name="connsiteY2" fmla="*/ 247973 h 619933"/>
              <a:gd name="connsiteX3" fmla="*/ 2278251 w 5873857"/>
              <a:gd name="connsiteY3" fmla="*/ 457200 h 619933"/>
              <a:gd name="connsiteX4" fmla="*/ 2479729 w 5873857"/>
              <a:gd name="connsiteY4" fmla="*/ 147234 h 619933"/>
              <a:gd name="connsiteX5" fmla="*/ 2743200 w 5873857"/>
              <a:gd name="connsiteY5" fmla="*/ 294468 h 619933"/>
              <a:gd name="connsiteX6" fmla="*/ 3223647 w 5873857"/>
              <a:gd name="connsiteY6" fmla="*/ 7750 h 619933"/>
              <a:gd name="connsiteX7" fmla="*/ 3859078 w 5873857"/>
              <a:gd name="connsiteY7" fmla="*/ 550190 h 619933"/>
              <a:gd name="connsiteX8" fmla="*/ 4331776 w 5873857"/>
              <a:gd name="connsiteY8" fmla="*/ 387458 h 619933"/>
              <a:gd name="connsiteX9" fmla="*/ 5036949 w 5873857"/>
              <a:gd name="connsiteY9" fmla="*/ 0 h 619933"/>
              <a:gd name="connsiteX10" fmla="*/ 5137688 w 5873857"/>
              <a:gd name="connsiteY10" fmla="*/ 23248 h 619933"/>
              <a:gd name="connsiteX11" fmla="*/ 5486400 w 5873857"/>
              <a:gd name="connsiteY11" fmla="*/ 449451 h 619933"/>
              <a:gd name="connsiteX12" fmla="*/ 5873857 w 5873857"/>
              <a:gd name="connsiteY12" fmla="*/ 619933 h 619933"/>
              <a:gd name="connsiteX0" fmla="*/ 0 w 5873857"/>
              <a:gd name="connsiteY0" fmla="*/ 23248 h 619933"/>
              <a:gd name="connsiteX1" fmla="*/ 674176 w 5873857"/>
              <a:gd name="connsiteY1" fmla="*/ 395207 h 619933"/>
              <a:gd name="connsiteX2" fmla="*/ 1239864 w 5873857"/>
              <a:gd name="connsiteY2" fmla="*/ 247973 h 619933"/>
              <a:gd name="connsiteX3" fmla="*/ 2040126 w 5873857"/>
              <a:gd name="connsiteY3" fmla="*/ 514350 h 619933"/>
              <a:gd name="connsiteX4" fmla="*/ 2479729 w 5873857"/>
              <a:gd name="connsiteY4" fmla="*/ 147234 h 619933"/>
              <a:gd name="connsiteX5" fmla="*/ 2743200 w 5873857"/>
              <a:gd name="connsiteY5" fmla="*/ 294468 h 619933"/>
              <a:gd name="connsiteX6" fmla="*/ 3223647 w 5873857"/>
              <a:gd name="connsiteY6" fmla="*/ 7750 h 619933"/>
              <a:gd name="connsiteX7" fmla="*/ 3859078 w 5873857"/>
              <a:gd name="connsiteY7" fmla="*/ 550190 h 619933"/>
              <a:gd name="connsiteX8" fmla="*/ 4331776 w 5873857"/>
              <a:gd name="connsiteY8" fmla="*/ 387458 h 619933"/>
              <a:gd name="connsiteX9" fmla="*/ 5036949 w 5873857"/>
              <a:gd name="connsiteY9" fmla="*/ 0 h 619933"/>
              <a:gd name="connsiteX10" fmla="*/ 5137688 w 5873857"/>
              <a:gd name="connsiteY10" fmla="*/ 23248 h 619933"/>
              <a:gd name="connsiteX11" fmla="*/ 5486400 w 5873857"/>
              <a:gd name="connsiteY11" fmla="*/ 449451 h 619933"/>
              <a:gd name="connsiteX12" fmla="*/ 5873857 w 5873857"/>
              <a:gd name="connsiteY12" fmla="*/ 619933 h 619933"/>
              <a:gd name="connsiteX0" fmla="*/ 0 w 5873857"/>
              <a:gd name="connsiteY0" fmla="*/ 15498 h 612183"/>
              <a:gd name="connsiteX1" fmla="*/ 674176 w 5873857"/>
              <a:gd name="connsiteY1" fmla="*/ 387457 h 612183"/>
              <a:gd name="connsiteX2" fmla="*/ 1239864 w 5873857"/>
              <a:gd name="connsiteY2" fmla="*/ 240223 h 612183"/>
              <a:gd name="connsiteX3" fmla="*/ 2040126 w 5873857"/>
              <a:gd name="connsiteY3" fmla="*/ 506600 h 612183"/>
              <a:gd name="connsiteX4" fmla="*/ 2479729 w 5873857"/>
              <a:gd name="connsiteY4" fmla="*/ 139484 h 612183"/>
              <a:gd name="connsiteX5" fmla="*/ 2743200 w 5873857"/>
              <a:gd name="connsiteY5" fmla="*/ 286718 h 612183"/>
              <a:gd name="connsiteX6" fmla="*/ 3223647 w 5873857"/>
              <a:gd name="connsiteY6" fmla="*/ 0 h 612183"/>
              <a:gd name="connsiteX7" fmla="*/ 3859078 w 5873857"/>
              <a:gd name="connsiteY7" fmla="*/ 542440 h 612183"/>
              <a:gd name="connsiteX8" fmla="*/ 4331776 w 5873857"/>
              <a:gd name="connsiteY8" fmla="*/ 379708 h 612183"/>
              <a:gd name="connsiteX9" fmla="*/ 4636899 w 5873857"/>
              <a:gd name="connsiteY9" fmla="*/ 1775 h 612183"/>
              <a:gd name="connsiteX10" fmla="*/ 5137688 w 5873857"/>
              <a:gd name="connsiteY10" fmla="*/ 15498 h 612183"/>
              <a:gd name="connsiteX11" fmla="*/ 5486400 w 5873857"/>
              <a:gd name="connsiteY11" fmla="*/ 441701 h 612183"/>
              <a:gd name="connsiteX12" fmla="*/ 5873857 w 5873857"/>
              <a:gd name="connsiteY12" fmla="*/ 612183 h 612183"/>
              <a:gd name="connsiteX0" fmla="*/ 0 w 5433283"/>
              <a:gd name="connsiteY0" fmla="*/ 156814 h 612183"/>
              <a:gd name="connsiteX1" fmla="*/ 233602 w 5433283"/>
              <a:gd name="connsiteY1" fmla="*/ 387457 h 612183"/>
              <a:gd name="connsiteX2" fmla="*/ 799290 w 5433283"/>
              <a:gd name="connsiteY2" fmla="*/ 240223 h 612183"/>
              <a:gd name="connsiteX3" fmla="*/ 1599552 w 5433283"/>
              <a:gd name="connsiteY3" fmla="*/ 506600 h 612183"/>
              <a:gd name="connsiteX4" fmla="*/ 2039155 w 5433283"/>
              <a:gd name="connsiteY4" fmla="*/ 139484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1599552 w 5433283"/>
              <a:gd name="connsiteY3" fmla="*/ 506600 h 612183"/>
              <a:gd name="connsiteX4" fmla="*/ 2039155 w 5433283"/>
              <a:gd name="connsiteY4" fmla="*/ 139484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215654 h 612183"/>
              <a:gd name="connsiteX4" fmla="*/ 2039155 w 5433283"/>
              <a:gd name="connsiteY4" fmla="*/ 139484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215654 h 612183"/>
              <a:gd name="connsiteX4" fmla="*/ 908624 w 5433283"/>
              <a:gd name="connsiteY4" fmla="*/ 405491 h 612183"/>
              <a:gd name="connsiteX5" fmla="*/ 2302626 w 5433283"/>
              <a:gd name="connsiteY5" fmla="*/ 286718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215654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83407 w 5433283"/>
              <a:gd name="connsiteY2" fmla="*/ 248536 h 612183"/>
              <a:gd name="connsiteX3" fmla="*/ 718403 w 5433283"/>
              <a:gd name="connsiteY3" fmla="*/ 107588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718403 w 5433283"/>
              <a:gd name="connsiteY3" fmla="*/ 107588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693465 w 5433283"/>
              <a:gd name="connsiteY3" fmla="*/ 115901 h 612183"/>
              <a:gd name="connsiteX4" fmla="*/ 908624 w 5433283"/>
              <a:gd name="connsiteY4" fmla="*/ 405491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693465 w 5433283"/>
              <a:gd name="connsiteY3" fmla="*/ 115901 h 612183"/>
              <a:gd name="connsiteX4" fmla="*/ 933562 w 5433283"/>
              <a:gd name="connsiteY4" fmla="*/ 305738 h 612183"/>
              <a:gd name="connsiteX5" fmla="*/ 1155469 w 5433283"/>
              <a:gd name="connsiteY5" fmla="*/ 120464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6814 h 612183"/>
              <a:gd name="connsiteX1" fmla="*/ 233602 w 5433283"/>
              <a:gd name="connsiteY1" fmla="*/ 387457 h 612183"/>
              <a:gd name="connsiteX2" fmla="*/ 491720 w 5433283"/>
              <a:gd name="connsiteY2" fmla="*/ 298412 h 612183"/>
              <a:gd name="connsiteX3" fmla="*/ 693465 w 5433283"/>
              <a:gd name="connsiteY3" fmla="*/ 115901 h 612183"/>
              <a:gd name="connsiteX4" fmla="*/ 933562 w 5433283"/>
              <a:gd name="connsiteY4" fmla="*/ 305738 h 612183"/>
              <a:gd name="connsiteX5" fmla="*/ 1180408 w 5433283"/>
              <a:gd name="connsiteY5" fmla="*/ 319970 h 612183"/>
              <a:gd name="connsiteX6" fmla="*/ 2783073 w 5433283"/>
              <a:gd name="connsiteY6" fmla="*/ 0 h 612183"/>
              <a:gd name="connsiteX7" fmla="*/ 3418504 w 5433283"/>
              <a:gd name="connsiteY7" fmla="*/ 542440 h 612183"/>
              <a:gd name="connsiteX8" fmla="*/ 3891202 w 5433283"/>
              <a:gd name="connsiteY8" fmla="*/ 379708 h 612183"/>
              <a:gd name="connsiteX9" fmla="*/ 4196325 w 5433283"/>
              <a:gd name="connsiteY9" fmla="*/ 1775 h 612183"/>
              <a:gd name="connsiteX10" fmla="*/ 4697114 w 5433283"/>
              <a:gd name="connsiteY10" fmla="*/ 15498 h 612183"/>
              <a:gd name="connsiteX11" fmla="*/ 5045826 w 5433283"/>
              <a:gd name="connsiteY11" fmla="*/ 441701 h 612183"/>
              <a:gd name="connsiteX12" fmla="*/ 5433283 w 5433283"/>
              <a:gd name="connsiteY12" fmla="*/ 612183 h 612183"/>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3418504 w 5433283"/>
              <a:gd name="connsiteY7" fmla="*/ 540665 h 610408"/>
              <a:gd name="connsiteX8" fmla="*/ 3891202 w 5433283"/>
              <a:gd name="connsiteY8" fmla="*/ 377933 h 610408"/>
              <a:gd name="connsiteX9" fmla="*/ 4196325 w 5433283"/>
              <a:gd name="connsiteY9" fmla="*/ 0 h 610408"/>
              <a:gd name="connsiteX10" fmla="*/ 4697114 w 5433283"/>
              <a:gd name="connsiteY10" fmla="*/ 13723 h 610408"/>
              <a:gd name="connsiteX11" fmla="*/ 5045826 w 5433283"/>
              <a:gd name="connsiteY11" fmla="*/ 439926 h 610408"/>
              <a:gd name="connsiteX12" fmla="*/ 5433283 w 5433283"/>
              <a:gd name="connsiteY12" fmla="*/ 610408 h 610408"/>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3891202 w 5433283"/>
              <a:gd name="connsiteY7" fmla="*/ 377933 h 610408"/>
              <a:gd name="connsiteX8" fmla="*/ 4196325 w 5433283"/>
              <a:gd name="connsiteY8" fmla="*/ 0 h 610408"/>
              <a:gd name="connsiteX9" fmla="*/ 4697114 w 5433283"/>
              <a:gd name="connsiteY9" fmla="*/ 13723 h 610408"/>
              <a:gd name="connsiteX10" fmla="*/ 5045826 w 5433283"/>
              <a:gd name="connsiteY10" fmla="*/ 439926 h 610408"/>
              <a:gd name="connsiteX11" fmla="*/ 5433283 w 5433283"/>
              <a:gd name="connsiteY11" fmla="*/ 610408 h 610408"/>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4196325 w 5433283"/>
              <a:gd name="connsiteY7" fmla="*/ 0 h 610408"/>
              <a:gd name="connsiteX8" fmla="*/ 4697114 w 5433283"/>
              <a:gd name="connsiteY8" fmla="*/ 13723 h 610408"/>
              <a:gd name="connsiteX9" fmla="*/ 5045826 w 5433283"/>
              <a:gd name="connsiteY9" fmla="*/ 439926 h 610408"/>
              <a:gd name="connsiteX10" fmla="*/ 5433283 w 5433283"/>
              <a:gd name="connsiteY10" fmla="*/ 610408 h 610408"/>
              <a:gd name="connsiteX0" fmla="*/ 0 w 5433283"/>
              <a:gd name="connsiteY0" fmla="*/ 155039 h 610408"/>
              <a:gd name="connsiteX1" fmla="*/ 233602 w 5433283"/>
              <a:gd name="connsiteY1" fmla="*/ 385682 h 610408"/>
              <a:gd name="connsiteX2" fmla="*/ 491720 w 5433283"/>
              <a:gd name="connsiteY2" fmla="*/ 296637 h 610408"/>
              <a:gd name="connsiteX3" fmla="*/ 693465 w 5433283"/>
              <a:gd name="connsiteY3" fmla="*/ 114126 h 610408"/>
              <a:gd name="connsiteX4" fmla="*/ 933562 w 5433283"/>
              <a:gd name="connsiteY4" fmla="*/ 303963 h 610408"/>
              <a:gd name="connsiteX5" fmla="*/ 1180408 w 5433283"/>
              <a:gd name="connsiteY5" fmla="*/ 318195 h 610408"/>
              <a:gd name="connsiteX6" fmla="*/ 1378222 w 5433283"/>
              <a:gd name="connsiteY6" fmla="*/ 122916 h 610408"/>
              <a:gd name="connsiteX7" fmla="*/ 4196325 w 5433283"/>
              <a:gd name="connsiteY7" fmla="*/ 0 h 610408"/>
              <a:gd name="connsiteX8" fmla="*/ 5045826 w 5433283"/>
              <a:gd name="connsiteY8" fmla="*/ 439926 h 610408"/>
              <a:gd name="connsiteX9" fmla="*/ 5433283 w 5433283"/>
              <a:gd name="connsiteY9" fmla="*/ 610408 h 610408"/>
              <a:gd name="connsiteX0" fmla="*/ 0 w 5433283"/>
              <a:gd name="connsiteY0" fmla="*/ 40913 h 496282"/>
              <a:gd name="connsiteX1" fmla="*/ 233602 w 5433283"/>
              <a:gd name="connsiteY1" fmla="*/ 271556 h 496282"/>
              <a:gd name="connsiteX2" fmla="*/ 491720 w 5433283"/>
              <a:gd name="connsiteY2" fmla="*/ 182511 h 496282"/>
              <a:gd name="connsiteX3" fmla="*/ 693465 w 5433283"/>
              <a:gd name="connsiteY3" fmla="*/ 0 h 496282"/>
              <a:gd name="connsiteX4" fmla="*/ 933562 w 5433283"/>
              <a:gd name="connsiteY4" fmla="*/ 189837 h 496282"/>
              <a:gd name="connsiteX5" fmla="*/ 1180408 w 5433283"/>
              <a:gd name="connsiteY5" fmla="*/ 204069 h 496282"/>
              <a:gd name="connsiteX6" fmla="*/ 1378222 w 5433283"/>
              <a:gd name="connsiteY6" fmla="*/ 8790 h 496282"/>
              <a:gd name="connsiteX7" fmla="*/ 5045826 w 5433283"/>
              <a:gd name="connsiteY7" fmla="*/ 325800 h 496282"/>
              <a:gd name="connsiteX8" fmla="*/ 5433283 w 5433283"/>
              <a:gd name="connsiteY8" fmla="*/ 496282 h 496282"/>
              <a:gd name="connsiteX0" fmla="*/ 0 w 5433283"/>
              <a:gd name="connsiteY0" fmla="*/ 40913 h 496282"/>
              <a:gd name="connsiteX1" fmla="*/ 233602 w 5433283"/>
              <a:gd name="connsiteY1" fmla="*/ 271556 h 496282"/>
              <a:gd name="connsiteX2" fmla="*/ 491720 w 5433283"/>
              <a:gd name="connsiteY2" fmla="*/ 182511 h 496282"/>
              <a:gd name="connsiteX3" fmla="*/ 693465 w 5433283"/>
              <a:gd name="connsiteY3" fmla="*/ 0 h 496282"/>
              <a:gd name="connsiteX4" fmla="*/ 933562 w 5433283"/>
              <a:gd name="connsiteY4" fmla="*/ 189837 h 496282"/>
              <a:gd name="connsiteX5" fmla="*/ 1180408 w 5433283"/>
              <a:gd name="connsiteY5" fmla="*/ 204069 h 496282"/>
              <a:gd name="connsiteX6" fmla="*/ 1378222 w 5433283"/>
              <a:gd name="connsiteY6" fmla="*/ 8790 h 496282"/>
              <a:gd name="connsiteX7" fmla="*/ 5433283 w 5433283"/>
              <a:gd name="connsiteY7" fmla="*/ 496282 h 496282"/>
              <a:gd name="connsiteX0" fmla="*/ 0 w 1378222"/>
              <a:gd name="connsiteY0" fmla="*/ 40913 h 271556"/>
              <a:gd name="connsiteX1" fmla="*/ 233602 w 1378222"/>
              <a:gd name="connsiteY1" fmla="*/ 271556 h 271556"/>
              <a:gd name="connsiteX2" fmla="*/ 491720 w 1378222"/>
              <a:gd name="connsiteY2" fmla="*/ 182511 h 271556"/>
              <a:gd name="connsiteX3" fmla="*/ 693465 w 1378222"/>
              <a:gd name="connsiteY3" fmla="*/ 0 h 271556"/>
              <a:gd name="connsiteX4" fmla="*/ 933562 w 1378222"/>
              <a:gd name="connsiteY4" fmla="*/ 189837 h 271556"/>
              <a:gd name="connsiteX5" fmla="*/ 1180408 w 1378222"/>
              <a:gd name="connsiteY5" fmla="*/ 204069 h 271556"/>
              <a:gd name="connsiteX6" fmla="*/ 1378222 w 1378222"/>
              <a:gd name="connsiteY6" fmla="*/ 8790 h 271556"/>
              <a:gd name="connsiteX0" fmla="*/ 0 w 1378222"/>
              <a:gd name="connsiteY0" fmla="*/ 40913 h 271556"/>
              <a:gd name="connsiteX1" fmla="*/ 233602 w 1378222"/>
              <a:gd name="connsiteY1" fmla="*/ 271556 h 271556"/>
              <a:gd name="connsiteX2" fmla="*/ 475095 w 1378222"/>
              <a:gd name="connsiteY2" fmla="*/ 57820 h 271556"/>
              <a:gd name="connsiteX3" fmla="*/ 693465 w 1378222"/>
              <a:gd name="connsiteY3" fmla="*/ 0 h 271556"/>
              <a:gd name="connsiteX4" fmla="*/ 933562 w 1378222"/>
              <a:gd name="connsiteY4" fmla="*/ 189837 h 271556"/>
              <a:gd name="connsiteX5" fmla="*/ 1180408 w 1378222"/>
              <a:gd name="connsiteY5" fmla="*/ 204069 h 271556"/>
              <a:gd name="connsiteX6" fmla="*/ 1378222 w 1378222"/>
              <a:gd name="connsiteY6" fmla="*/ 8790 h 271556"/>
              <a:gd name="connsiteX0" fmla="*/ 0 w 1378222"/>
              <a:gd name="connsiteY0" fmla="*/ 32123 h 262766"/>
              <a:gd name="connsiteX1" fmla="*/ 233602 w 1378222"/>
              <a:gd name="connsiteY1" fmla="*/ 262766 h 262766"/>
              <a:gd name="connsiteX2" fmla="*/ 475095 w 1378222"/>
              <a:gd name="connsiteY2" fmla="*/ 49030 h 262766"/>
              <a:gd name="connsiteX3" fmla="*/ 693465 w 1378222"/>
              <a:gd name="connsiteY3" fmla="*/ 140839 h 262766"/>
              <a:gd name="connsiteX4" fmla="*/ 933562 w 1378222"/>
              <a:gd name="connsiteY4" fmla="*/ 181047 h 262766"/>
              <a:gd name="connsiteX5" fmla="*/ 1180408 w 1378222"/>
              <a:gd name="connsiteY5" fmla="*/ 195279 h 262766"/>
              <a:gd name="connsiteX6" fmla="*/ 1378222 w 1378222"/>
              <a:gd name="connsiteY6" fmla="*/ 0 h 262766"/>
              <a:gd name="connsiteX0" fmla="*/ 0 w 1378222"/>
              <a:gd name="connsiteY0" fmla="*/ 32123 h 262766"/>
              <a:gd name="connsiteX1" fmla="*/ 233602 w 1378222"/>
              <a:gd name="connsiteY1" fmla="*/ 262766 h 262766"/>
              <a:gd name="connsiteX2" fmla="*/ 475095 w 1378222"/>
              <a:gd name="connsiteY2" fmla="*/ 49030 h 262766"/>
              <a:gd name="connsiteX3" fmla="*/ 693465 w 1378222"/>
              <a:gd name="connsiteY3" fmla="*/ 140839 h 262766"/>
              <a:gd name="connsiteX4" fmla="*/ 875373 w 1378222"/>
              <a:gd name="connsiteY4" fmla="*/ 247549 h 262766"/>
              <a:gd name="connsiteX5" fmla="*/ 1180408 w 1378222"/>
              <a:gd name="connsiteY5" fmla="*/ 195279 h 262766"/>
              <a:gd name="connsiteX6" fmla="*/ 1378222 w 1378222"/>
              <a:gd name="connsiteY6" fmla="*/ 0 h 262766"/>
              <a:gd name="connsiteX0" fmla="*/ 0 w 1378222"/>
              <a:gd name="connsiteY0" fmla="*/ 32123 h 262766"/>
              <a:gd name="connsiteX1" fmla="*/ 233602 w 1378222"/>
              <a:gd name="connsiteY1" fmla="*/ 262766 h 262766"/>
              <a:gd name="connsiteX2" fmla="*/ 475095 w 1378222"/>
              <a:gd name="connsiteY2" fmla="*/ 49030 h 262766"/>
              <a:gd name="connsiteX3" fmla="*/ 693465 w 1378222"/>
              <a:gd name="connsiteY3" fmla="*/ 140839 h 262766"/>
              <a:gd name="connsiteX4" fmla="*/ 875373 w 1378222"/>
              <a:gd name="connsiteY4" fmla="*/ 247549 h 262766"/>
              <a:gd name="connsiteX5" fmla="*/ 1088968 w 1378222"/>
              <a:gd name="connsiteY5" fmla="*/ 12399 h 262766"/>
              <a:gd name="connsiteX6" fmla="*/ 1378222 w 1378222"/>
              <a:gd name="connsiteY6" fmla="*/ 0 h 262766"/>
              <a:gd name="connsiteX0" fmla="*/ 0 w 1278470"/>
              <a:gd name="connsiteY0" fmla="*/ 19724 h 250367"/>
              <a:gd name="connsiteX1" fmla="*/ 233602 w 1278470"/>
              <a:gd name="connsiteY1" fmla="*/ 250367 h 250367"/>
              <a:gd name="connsiteX2" fmla="*/ 475095 w 1278470"/>
              <a:gd name="connsiteY2" fmla="*/ 36631 h 250367"/>
              <a:gd name="connsiteX3" fmla="*/ 693465 w 1278470"/>
              <a:gd name="connsiteY3" fmla="*/ 128440 h 250367"/>
              <a:gd name="connsiteX4" fmla="*/ 875373 w 1278470"/>
              <a:gd name="connsiteY4" fmla="*/ 235150 h 250367"/>
              <a:gd name="connsiteX5" fmla="*/ 1088968 w 1278470"/>
              <a:gd name="connsiteY5" fmla="*/ 0 h 250367"/>
              <a:gd name="connsiteX6" fmla="*/ 1278470 w 1278470"/>
              <a:gd name="connsiteY6" fmla="*/ 178794 h 250367"/>
              <a:gd name="connsiteX0" fmla="*/ 0 w 1278470"/>
              <a:gd name="connsiteY0" fmla="*/ 19724 h 250367"/>
              <a:gd name="connsiteX1" fmla="*/ 233602 w 1278470"/>
              <a:gd name="connsiteY1" fmla="*/ 250367 h 250367"/>
              <a:gd name="connsiteX2" fmla="*/ 475095 w 1278470"/>
              <a:gd name="connsiteY2" fmla="*/ 36631 h 250367"/>
              <a:gd name="connsiteX3" fmla="*/ 685153 w 1278470"/>
              <a:gd name="connsiteY3" fmla="*/ 45312 h 250367"/>
              <a:gd name="connsiteX4" fmla="*/ 875373 w 1278470"/>
              <a:gd name="connsiteY4" fmla="*/ 235150 h 250367"/>
              <a:gd name="connsiteX5" fmla="*/ 1088968 w 1278470"/>
              <a:gd name="connsiteY5" fmla="*/ 0 h 250367"/>
              <a:gd name="connsiteX6" fmla="*/ 1278470 w 1278470"/>
              <a:gd name="connsiteY6" fmla="*/ 178794 h 250367"/>
              <a:gd name="connsiteX0" fmla="*/ 0 w 1278470"/>
              <a:gd name="connsiteY0" fmla="*/ 19724 h 250367"/>
              <a:gd name="connsiteX1" fmla="*/ 233602 w 1278470"/>
              <a:gd name="connsiteY1" fmla="*/ 250367 h 250367"/>
              <a:gd name="connsiteX2" fmla="*/ 475095 w 1278470"/>
              <a:gd name="connsiteY2" fmla="*/ 36631 h 250367"/>
              <a:gd name="connsiteX3" fmla="*/ 685153 w 1278470"/>
              <a:gd name="connsiteY3" fmla="*/ 45312 h 250367"/>
              <a:gd name="connsiteX4" fmla="*/ 858748 w 1278470"/>
              <a:gd name="connsiteY4" fmla="*/ 160335 h 250367"/>
              <a:gd name="connsiteX5" fmla="*/ 1088968 w 1278470"/>
              <a:gd name="connsiteY5" fmla="*/ 0 h 250367"/>
              <a:gd name="connsiteX6" fmla="*/ 1278470 w 1278470"/>
              <a:gd name="connsiteY6" fmla="*/ 178794 h 250367"/>
              <a:gd name="connsiteX0" fmla="*/ 0 w 1278470"/>
              <a:gd name="connsiteY0" fmla="*/ 0 h 230643"/>
              <a:gd name="connsiteX1" fmla="*/ 233602 w 1278470"/>
              <a:gd name="connsiteY1" fmla="*/ 230643 h 230643"/>
              <a:gd name="connsiteX2" fmla="*/ 475095 w 1278470"/>
              <a:gd name="connsiteY2" fmla="*/ 16907 h 230643"/>
              <a:gd name="connsiteX3" fmla="*/ 685153 w 1278470"/>
              <a:gd name="connsiteY3" fmla="*/ 25588 h 230643"/>
              <a:gd name="connsiteX4" fmla="*/ 858748 w 1278470"/>
              <a:gd name="connsiteY4" fmla="*/ 140611 h 230643"/>
              <a:gd name="connsiteX5" fmla="*/ 1055717 w 1278470"/>
              <a:gd name="connsiteY5" fmla="*/ 46778 h 230643"/>
              <a:gd name="connsiteX6" fmla="*/ 1278470 w 1278470"/>
              <a:gd name="connsiteY6" fmla="*/ 159070 h 230643"/>
              <a:gd name="connsiteX0" fmla="*/ 0 w 1278470"/>
              <a:gd name="connsiteY0" fmla="*/ 0 h 159070"/>
              <a:gd name="connsiteX1" fmla="*/ 225289 w 1278470"/>
              <a:gd name="connsiteY1" fmla="*/ 155828 h 159070"/>
              <a:gd name="connsiteX2" fmla="*/ 475095 w 1278470"/>
              <a:gd name="connsiteY2" fmla="*/ 16907 h 159070"/>
              <a:gd name="connsiteX3" fmla="*/ 685153 w 1278470"/>
              <a:gd name="connsiteY3" fmla="*/ 25588 h 159070"/>
              <a:gd name="connsiteX4" fmla="*/ 858748 w 1278470"/>
              <a:gd name="connsiteY4" fmla="*/ 140611 h 159070"/>
              <a:gd name="connsiteX5" fmla="*/ 1055717 w 1278470"/>
              <a:gd name="connsiteY5" fmla="*/ 46778 h 159070"/>
              <a:gd name="connsiteX6" fmla="*/ 1278470 w 1278470"/>
              <a:gd name="connsiteY6" fmla="*/ 159070 h 159070"/>
              <a:gd name="connsiteX0" fmla="*/ 0 w 1278470"/>
              <a:gd name="connsiteY0" fmla="*/ 0 h 159070"/>
              <a:gd name="connsiteX1" fmla="*/ 225289 w 1278470"/>
              <a:gd name="connsiteY1" fmla="*/ 155828 h 159070"/>
              <a:gd name="connsiteX2" fmla="*/ 450156 w 1278470"/>
              <a:gd name="connsiteY2" fmla="*/ 50158 h 159070"/>
              <a:gd name="connsiteX3" fmla="*/ 685153 w 1278470"/>
              <a:gd name="connsiteY3" fmla="*/ 25588 h 159070"/>
              <a:gd name="connsiteX4" fmla="*/ 858748 w 1278470"/>
              <a:gd name="connsiteY4" fmla="*/ 140611 h 159070"/>
              <a:gd name="connsiteX5" fmla="*/ 1055717 w 1278470"/>
              <a:gd name="connsiteY5" fmla="*/ 46778 h 159070"/>
              <a:gd name="connsiteX6" fmla="*/ 1278470 w 1278470"/>
              <a:gd name="connsiteY6" fmla="*/ 159070 h 159070"/>
              <a:gd name="connsiteX0" fmla="*/ 0 w 1278470"/>
              <a:gd name="connsiteY0" fmla="*/ 0 h 233406"/>
              <a:gd name="connsiteX1" fmla="*/ 225289 w 1278470"/>
              <a:gd name="connsiteY1" fmla="*/ 155828 h 233406"/>
              <a:gd name="connsiteX2" fmla="*/ 450156 w 1278470"/>
              <a:gd name="connsiteY2" fmla="*/ 50158 h 233406"/>
              <a:gd name="connsiteX3" fmla="*/ 668528 w 1278470"/>
              <a:gd name="connsiteY3" fmla="*/ 233406 h 233406"/>
              <a:gd name="connsiteX4" fmla="*/ 858748 w 1278470"/>
              <a:gd name="connsiteY4" fmla="*/ 140611 h 233406"/>
              <a:gd name="connsiteX5" fmla="*/ 1055717 w 1278470"/>
              <a:gd name="connsiteY5" fmla="*/ 46778 h 233406"/>
              <a:gd name="connsiteX6" fmla="*/ 1278470 w 1278470"/>
              <a:gd name="connsiteY6" fmla="*/ 159070 h 233406"/>
              <a:gd name="connsiteX0" fmla="*/ 0 w 1278470"/>
              <a:gd name="connsiteY0" fmla="*/ 9018 h 242424"/>
              <a:gd name="connsiteX1" fmla="*/ 225289 w 1278470"/>
              <a:gd name="connsiteY1" fmla="*/ 164846 h 242424"/>
              <a:gd name="connsiteX2" fmla="*/ 450156 w 1278470"/>
              <a:gd name="connsiteY2" fmla="*/ 59176 h 242424"/>
              <a:gd name="connsiteX3" fmla="*/ 668528 w 1278470"/>
              <a:gd name="connsiteY3" fmla="*/ 242424 h 242424"/>
              <a:gd name="connsiteX4" fmla="*/ 850436 w 1278470"/>
              <a:gd name="connsiteY4" fmla="*/ 0 h 242424"/>
              <a:gd name="connsiteX5" fmla="*/ 1055717 w 1278470"/>
              <a:gd name="connsiteY5" fmla="*/ 55796 h 242424"/>
              <a:gd name="connsiteX6" fmla="*/ 1278470 w 1278470"/>
              <a:gd name="connsiteY6" fmla="*/ 168088 h 242424"/>
              <a:gd name="connsiteX0" fmla="*/ 0 w 1278470"/>
              <a:gd name="connsiteY0" fmla="*/ 9018 h 242424"/>
              <a:gd name="connsiteX1" fmla="*/ 225289 w 1278470"/>
              <a:gd name="connsiteY1" fmla="*/ 164846 h 242424"/>
              <a:gd name="connsiteX2" fmla="*/ 450156 w 1278470"/>
              <a:gd name="connsiteY2" fmla="*/ 59176 h 242424"/>
              <a:gd name="connsiteX3" fmla="*/ 668528 w 1278470"/>
              <a:gd name="connsiteY3" fmla="*/ 242424 h 242424"/>
              <a:gd name="connsiteX4" fmla="*/ 850436 w 1278470"/>
              <a:gd name="connsiteY4" fmla="*/ 0 h 242424"/>
              <a:gd name="connsiteX5" fmla="*/ 997528 w 1278470"/>
              <a:gd name="connsiteY5" fmla="*/ 147236 h 242424"/>
              <a:gd name="connsiteX6" fmla="*/ 1278470 w 1278470"/>
              <a:gd name="connsiteY6" fmla="*/ 168088 h 242424"/>
              <a:gd name="connsiteX0" fmla="*/ 0 w 1253532"/>
              <a:gd name="connsiteY0" fmla="*/ 9018 h 242424"/>
              <a:gd name="connsiteX1" fmla="*/ 225289 w 1253532"/>
              <a:gd name="connsiteY1" fmla="*/ 164846 h 242424"/>
              <a:gd name="connsiteX2" fmla="*/ 450156 w 1253532"/>
              <a:gd name="connsiteY2" fmla="*/ 59176 h 242424"/>
              <a:gd name="connsiteX3" fmla="*/ 668528 w 1253532"/>
              <a:gd name="connsiteY3" fmla="*/ 242424 h 242424"/>
              <a:gd name="connsiteX4" fmla="*/ 850436 w 1253532"/>
              <a:gd name="connsiteY4" fmla="*/ 0 h 242424"/>
              <a:gd name="connsiteX5" fmla="*/ 997528 w 1253532"/>
              <a:gd name="connsiteY5" fmla="*/ 147236 h 242424"/>
              <a:gd name="connsiteX6" fmla="*/ 1253532 w 1253532"/>
              <a:gd name="connsiteY6" fmla="*/ 209651 h 24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532" h="242424">
                <a:moveTo>
                  <a:pt x="0" y="9018"/>
                </a:moveTo>
                <a:lnTo>
                  <a:pt x="225289" y="164846"/>
                </a:lnTo>
                <a:lnTo>
                  <a:pt x="450156" y="59176"/>
                </a:lnTo>
                <a:lnTo>
                  <a:pt x="668528" y="242424"/>
                </a:lnTo>
                <a:lnTo>
                  <a:pt x="850436" y="0"/>
                </a:lnTo>
                <a:lnTo>
                  <a:pt x="997528" y="147236"/>
                </a:lnTo>
                <a:lnTo>
                  <a:pt x="1253532" y="209651"/>
                </a:lnTo>
              </a:path>
            </a:pathLst>
          </a:custGeom>
          <a:noFill/>
          <a:ln w="28575" cap="flat" cmpd="sng" algn="ctr">
            <a:solidFill>
              <a:srgbClr val="747100"/>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cxnSp>
        <p:nvCxnSpPr>
          <p:cNvPr id="12" name="Straight Arrow Connector 11"/>
          <p:cNvCxnSpPr/>
          <p:nvPr/>
        </p:nvCxnSpPr>
        <p:spPr>
          <a:xfrm flipH="1">
            <a:off x="1084400" y="3068960"/>
            <a:ext cx="2133795" cy="1080120"/>
          </a:xfrm>
          <a:prstGeom prst="straightConnector1">
            <a:avLst/>
          </a:prstGeom>
          <a:noFill/>
          <a:ln w="15875" cap="flat" cmpd="sng" algn="ctr">
            <a:solidFill>
              <a:schemeClr val="accent4"/>
            </a:solidFill>
            <a:prstDash val="solid"/>
            <a:headEnd type="none" w="med" len="med"/>
            <a:tailEnd type="arrow" w="med" len="med"/>
          </a:ln>
          <a:effectLst/>
        </p:spPr>
      </p:cxnSp>
      <p:cxnSp>
        <p:nvCxnSpPr>
          <p:cNvPr id="14" name="Straight Arrow Connector 13"/>
          <p:cNvCxnSpPr/>
          <p:nvPr/>
        </p:nvCxnSpPr>
        <p:spPr>
          <a:xfrm flipH="1">
            <a:off x="3469264" y="3394942"/>
            <a:ext cx="529071" cy="693721"/>
          </a:xfrm>
          <a:prstGeom prst="straightConnector1">
            <a:avLst/>
          </a:prstGeom>
          <a:noFill/>
          <a:ln w="15875" cap="flat" cmpd="sng" algn="ctr">
            <a:solidFill>
              <a:schemeClr val="accent4"/>
            </a:solidFill>
            <a:prstDash val="solid"/>
            <a:headEnd type="none" w="med" len="med"/>
            <a:tailEnd type="arrow" w="med" len="med"/>
          </a:ln>
          <a:effectLst/>
        </p:spPr>
      </p:cxnSp>
      <p:cxnSp>
        <p:nvCxnSpPr>
          <p:cNvPr id="16" name="Straight Arrow Connector 15"/>
          <p:cNvCxnSpPr/>
          <p:nvPr/>
        </p:nvCxnSpPr>
        <p:spPr>
          <a:xfrm>
            <a:off x="4479005" y="3514344"/>
            <a:ext cx="669059" cy="1203128"/>
          </a:xfrm>
          <a:prstGeom prst="straightConnector1">
            <a:avLst/>
          </a:prstGeom>
          <a:noFill/>
          <a:ln w="15875" cap="flat" cmpd="sng" algn="ctr">
            <a:solidFill>
              <a:schemeClr val="accent4"/>
            </a:solidFill>
            <a:prstDash val="solid"/>
            <a:headEnd type="none" w="med" len="med"/>
            <a:tailEnd type="arrow" w="med" len="med"/>
          </a:ln>
          <a:effectLst/>
        </p:spPr>
      </p:cxnSp>
      <p:cxnSp>
        <p:nvCxnSpPr>
          <p:cNvPr id="19" name="Straight Arrow Connector 18"/>
          <p:cNvCxnSpPr/>
          <p:nvPr/>
        </p:nvCxnSpPr>
        <p:spPr>
          <a:xfrm>
            <a:off x="5059804" y="3514344"/>
            <a:ext cx="1024364" cy="1585147"/>
          </a:xfrm>
          <a:prstGeom prst="straightConnector1">
            <a:avLst/>
          </a:prstGeom>
          <a:noFill/>
          <a:ln w="15875" cap="flat" cmpd="sng" algn="ctr">
            <a:solidFill>
              <a:schemeClr val="accent4"/>
            </a:solidFill>
            <a:prstDash val="solid"/>
            <a:headEnd type="none" w="med" len="med"/>
            <a:tailEnd type="arrow" w="med" len="med"/>
          </a:ln>
          <a:effectLst/>
        </p:spPr>
      </p:cxnSp>
      <p:cxnSp>
        <p:nvCxnSpPr>
          <p:cNvPr id="22" name="Straight Arrow Connector 21"/>
          <p:cNvCxnSpPr/>
          <p:nvPr/>
        </p:nvCxnSpPr>
        <p:spPr>
          <a:xfrm>
            <a:off x="5497707" y="3466426"/>
            <a:ext cx="1081603" cy="1225966"/>
          </a:xfrm>
          <a:prstGeom prst="straightConnector1">
            <a:avLst/>
          </a:prstGeom>
          <a:noFill/>
          <a:ln w="15875" cap="flat" cmpd="sng" algn="ctr">
            <a:solidFill>
              <a:schemeClr val="accent4"/>
            </a:solidFill>
            <a:prstDash val="solid"/>
            <a:headEnd type="none" w="med" len="med"/>
            <a:tailEnd type="arrow" w="med" len="med"/>
          </a:ln>
          <a:effectLst/>
        </p:spPr>
      </p:cxnSp>
      <p:cxnSp>
        <p:nvCxnSpPr>
          <p:cNvPr id="24" name="Straight Arrow Connector 23"/>
          <p:cNvCxnSpPr/>
          <p:nvPr/>
        </p:nvCxnSpPr>
        <p:spPr>
          <a:xfrm>
            <a:off x="5717670" y="3160829"/>
            <a:ext cx="2056857" cy="1393955"/>
          </a:xfrm>
          <a:prstGeom prst="straightConnector1">
            <a:avLst/>
          </a:prstGeom>
          <a:noFill/>
          <a:ln w="15875" cap="flat" cmpd="sng" algn="ctr">
            <a:solidFill>
              <a:schemeClr val="accent4"/>
            </a:solidFill>
            <a:prstDash val="solid"/>
            <a:headEnd type="none" w="med" len="med"/>
            <a:tailEnd type="arrow" w="med" len="med"/>
          </a:ln>
          <a:effectLst/>
        </p:spPr>
      </p:cxnSp>
      <p:sp>
        <p:nvSpPr>
          <p:cNvPr id="38" name="Left Brace 37"/>
          <p:cNvSpPr/>
          <p:nvPr/>
        </p:nvSpPr>
        <p:spPr>
          <a:xfrm rot="16200000">
            <a:off x="986158" y="5281077"/>
            <a:ext cx="204037" cy="96438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Left Brace 38"/>
          <p:cNvSpPr/>
          <p:nvPr/>
        </p:nvSpPr>
        <p:spPr>
          <a:xfrm rot="16200000">
            <a:off x="3029523" y="4217013"/>
            <a:ext cx="204037" cy="310812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Left Brace 39"/>
          <p:cNvSpPr/>
          <p:nvPr/>
        </p:nvSpPr>
        <p:spPr>
          <a:xfrm rot="16200000">
            <a:off x="5058246" y="5312255"/>
            <a:ext cx="204037" cy="93509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Left Brace 40"/>
          <p:cNvSpPr/>
          <p:nvPr/>
        </p:nvSpPr>
        <p:spPr>
          <a:xfrm rot="16200000">
            <a:off x="6002508" y="5319490"/>
            <a:ext cx="204037" cy="92062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Left Brace 41"/>
          <p:cNvSpPr/>
          <p:nvPr/>
        </p:nvSpPr>
        <p:spPr>
          <a:xfrm rot="16200000">
            <a:off x="6796373" y="5451995"/>
            <a:ext cx="204037" cy="63816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Left Brace 42"/>
          <p:cNvSpPr/>
          <p:nvPr/>
        </p:nvSpPr>
        <p:spPr>
          <a:xfrm rot="16200000">
            <a:off x="7714095" y="5179097"/>
            <a:ext cx="204037" cy="11683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524387" y="5985707"/>
            <a:ext cx="8409674" cy="369332"/>
          </a:xfrm>
          <a:prstGeom prst="rect">
            <a:avLst/>
          </a:prstGeom>
          <a:noFill/>
          <a:ln w="6350" cap="flat" cmpd="sng" algn="ctr">
            <a:noFill/>
            <a:prstDash val="solid"/>
          </a:ln>
          <a:effectLst/>
        </p:spPr>
        <p:txBody>
          <a:bodyPr wrap="none" rtlCol="0" anchor="ctr">
            <a:spAutoFit/>
          </a:bodyPr>
          <a:lstStyle/>
          <a:p>
            <a:pPr lvl="0" defTabSz="457200" fontAlgn="base">
              <a:lnSpc>
                <a:spcPct val="90000"/>
              </a:lnSpc>
              <a:spcBef>
                <a:spcPct val="0"/>
              </a:spcBef>
              <a:spcAft>
                <a:spcPct val="0"/>
              </a:spcAft>
            </a:pPr>
            <a:r>
              <a:rPr kumimoji="0" lang="en-US" sz="2000" b="1" u="none" strike="noStrike" kern="0" cap="none" spc="0" normalizeH="0" baseline="0" noProof="0" dirty="0">
                <a:ln>
                  <a:noFill/>
                </a:ln>
                <a:solidFill>
                  <a:srgbClr val="5082BD"/>
                </a:solidFill>
                <a:effectLst/>
                <a:uLnTx/>
                <a:uFillTx/>
              </a:rPr>
              <a:t>Microdetails: </a:t>
            </a:r>
            <a:r>
              <a:rPr kumimoji="0" lang="en-US" sz="2000" b="1" u="none" strike="noStrike" kern="0" cap="none" spc="0" normalizeH="0" baseline="0" noProof="0" dirty="0">
                <a:ln>
                  <a:noFill/>
                </a:ln>
                <a:effectLst/>
                <a:uLnTx/>
                <a:uFillTx/>
              </a:rPr>
              <a:t>Randomized Instantiations of Microdetail NDFs/</a:t>
            </a:r>
            <a:r>
              <a:rPr kumimoji="0" lang="en-US" sz="2000" b="1" u="none" strike="noStrike" kern="0" cap="none" spc="0" normalizeH="0" noProof="0" dirty="0">
                <a:ln>
                  <a:noFill/>
                </a:ln>
                <a:effectLst/>
                <a:uLnTx/>
                <a:uFillTx/>
              </a:rPr>
              <a:t>“</a:t>
            </a:r>
            <a:r>
              <a:rPr kumimoji="0" lang="en-US" sz="2000" b="1" u="none" strike="noStrike" kern="0" cap="none" spc="0" normalizeH="0" baseline="0" noProof="0" dirty="0" err="1">
                <a:ln>
                  <a:noFill/>
                </a:ln>
                <a:effectLst/>
                <a:uLnTx/>
                <a:uFillTx/>
              </a:rPr>
              <a:t>MicroBRDFs</a:t>
            </a:r>
            <a:r>
              <a:rPr kumimoji="0" lang="en-US" sz="2000" b="1" u="none" strike="noStrike" kern="0" cap="none" spc="0" normalizeH="0" baseline="0" noProof="0" dirty="0">
                <a:ln>
                  <a:noFill/>
                </a:ln>
                <a:effectLst/>
                <a:uLnTx/>
                <a:uFillTx/>
              </a:rPr>
              <a:t>”</a:t>
            </a:r>
            <a:endParaRPr lang="en-US" sz="2000" b="1" kern="0" noProof="0" dirty="0">
              <a:solidFill>
                <a:srgbClr val="40977B"/>
              </a:solidFill>
              <a:latin typeface="Cambria Math" panose="02040503050406030204" pitchFamily="18" charset="0"/>
            </a:endParaRPr>
          </a:p>
        </p:txBody>
      </p:sp>
    </p:spTree>
    <p:extLst>
      <p:ext uri="{BB962C8B-B14F-4D97-AF65-F5344CB8AC3E}">
        <p14:creationId xmlns:p14="http://schemas.microsoft.com/office/powerpoint/2010/main" val="12011966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1000"/>
                    </a14:imgEffect>
                  </a14:imgLayer>
                </a14:imgProps>
              </a:ext>
            </a:extLst>
          </a:blip>
          <a:stretch>
            <a:fillRect/>
          </a:stretch>
        </p:blipFill>
        <p:spPr>
          <a:xfrm>
            <a:off x="4139952" y="3933056"/>
            <a:ext cx="5047823" cy="2520280"/>
          </a:xfrm>
          <a:prstGeom prst="rect">
            <a:avLst/>
          </a:prstGeom>
        </p:spPr>
      </p:pic>
      <p:sp>
        <p:nvSpPr>
          <p:cNvPr id="2" name="Title 1"/>
          <p:cNvSpPr>
            <a:spLocks noGrp="1"/>
          </p:cNvSpPr>
          <p:nvPr>
            <p:ph type="title"/>
          </p:nvPr>
        </p:nvSpPr>
        <p:spPr/>
        <p:txBody>
          <a:bodyPr/>
          <a:lstStyle/>
          <a:p>
            <a:r>
              <a:rPr lang="en-US" dirty="0"/>
              <a:t>Relationship NDF, MDDF, MNDF</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Each microdetail represents a </a:t>
                </a:r>
                <a:r>
                  <a:rPr lang="en-US" i="1" dirty="0"/>
                  <a:t>local</a:t>
                </a:r>
                <a:r>
                  <a:rPr lang="en-US" dirty="0"/>
                  <a:t> microsurface with </a:t>
                </a:r>
                <a:r>
                  <a:rPr lang="en-US" b="1" dirty="0"/>
                  <a:t>Microdetail NDF (MNDF)</a:t>
                </a:r>
                <a:r>
                  <a:rPr lang="en-US" dirty="0"/>
                  <a:t>: </a:t>
                </a:r>
                <a14:m>
                  <m:oMath xmlns:m="http://schemas.openxmlformats.org/officeDocument/2006/math">
                    <m:sSub>
                      <m:sSubPr>
                        <m:ctrlPr>
                          <a:rPr lang="en-US" b="0" i="1" kern="0" smtClean="0">
                            <a:solidFill>
                              <a:schemeClr val="accent1"/>
                            </a:solidFill>
                            <a:latin typeface="Cambria Math" panose="02040503050406030204" pitchFamily="18" charset="0"/>
                          </a:rPr>
                        </m:ctrlPr>
                      </m:sSubPr>
                      <m:e>
                        <m:r>
                          <a:rPr lang="en-US" i="1" kern="0">
                            <a:solidFill>
                              <a:schemeClr val="accent1"/>
                            </a:solidFill>
                            <a:latin typeface="Cambria Math" panose="02040503050406030204" pitchFamily="18" charset="0"/>
                          </a:rPr>
                          <m:t>𝐷</m:t>
                        </m:r>
                      </m:e>
                      <m:sub>
                        <m:r>
                          <a:rPr lang="en-US" b="0" i="1" kern="0" smtClean="0">
                            <a:solidFill>
                              <a:schemeClr val="accent1"/>
                            </a:solidFill>
                            <a:latin typeface="Cambria Math" panose="02040503050406030204" pitchFamily="18" charset="0"/>
                          </a:rPr>
                          <m:t>𝑙</m:t>
                        </m:r>
                      </m:sub>
                    </m:sSub>
                    <m:d>
                      <m:dPr>
                        <m:ctrlPr>
                          <a:rPr lang="en-US" i="1" kern="0">
                            <a:solidFill>
                              <a:schemeClr val="accent1"/>
                            </a:solidFill>
                            <a:latin typeface="Cambria Math" panose="02040503050406030204" pitchFamily="18" charset="0"/>
                          </a:rPr>
                        </m:ctrlPr>
                      </m:dPr>
                      <m:e>
                        <m:r>
                          <a:rPr lang="en-US" b="1" i="1" kern="0">
                            <a:solidFill>
                              <a:schemeClr val="accent4"/>
                            </a:solidFill>
                            <a:latin typeface="Cambria Math" panose="02040503050406030204" pitchFamily="18" charset="0"/>
                            <a:ea typeface="Cambria Math" panose="02040503050406030204" pitchFamily="18" charset="0"/>
                          </a:rPr>
                          <m:t>𝒎</m:t>
                        </m:r>
                      </m:e>
                    </m:d>
                  </m:oMath>
                </a14:m>
                <a:endParaRPr lang="en-US" dirty="0"/>
              </a:p>
              <a:p>
                <a:r>
                  <a:rPr lang="en-US" dirty="0" err="1"/>
                  <a:t>Microdetails</a:t>
                </a:r>
                <a:r>
                  <a:rPr lang="en-US" b="1" kern="0" dirty="0">
                    <a:solidFill>
                      <a:schemeClr val="accent1"/>
                    </a:solidFill>
                  </a:rPr>
                  <a:t> </a:t>
                </a:r>
                <a14:m>
                  <m:oMath xmlns:m="http://schemas.openxmlformats.org/officeDocument/2006/math">
                    <m:r>
                      <a:rPr lang="en-US" b="1" i="1" kern="0" smtClean="0">
                        <a:solidFill>
                          <a:schemeClr val="accent1"/>
                        </a:solidFill>
                        <a:latin typeface="Cambria Math" panose="02040503050406030204" pitchFamily="18" charset="0"/>
                      </a:rPr>
                      <m:t>𝒙</m:t>
                    </m:r>
                  </m:oMath>
                </a14:m>
                <a:r>
                  <a:rPr lang="en-US" dirty="0"/>
                  <a:t> are randomly oriented according to</a:t>
                </a:r>
                <a:br>
                  <a:rPr lang="en-US" dirty="0"/>
                </a:br>
                <a:r>
                  <a:rPr lang="en-US" b="1" dirty="0"/>
                  <a:t>Microdetail Distribution Function (MDDF)</a:t>
                </a:r>
                <a:r>
                  <a:rPr lang="en-US" dirty="0"/>
                  <a:t>: </a:t>
                </a:r>
                <a14:m>
                  <m:oMath xmlns:m="http://schemas.openxmlformats.org/officeDocument/2006/math">
                    <m:sSub>
                      <m:sSubPr>
                        <m:ctrlPr>
                          <a:rPr lang="en-US" b="0" i="1" kern="0" smtClean="0">
                            <a:solidFill>
                              <a:srgbClr val="40977B"/>
                            </a:solidFill>
                            <a:latin typeface="Cambria Math" panose="02040503050406030204" pitchFamily="18" charset="0"/>
                          </a:rPr>
                        </m:ctrlPr>
                      </m:sSubPr>
                      <m:e>
                        <m:r>
                          <a:rPr lang="en-US" i="1" kern="0">
                            <a:solidFill>
                              <a:srgbClr val="40977B"/>
                            </a:solidFill>
                            <a:latin typeface="Cambria Math" panose="02040503050406030204" pitchFamily="18" charset="0"/>
                          </a:rPr>
                          <m:t>𝐷</m:t>
                        </m:r>
                      </m:e>
                      <m:sub>
                        <m:r>
                          <a:rPr lang="en-US" b="0" i="1" kern="0" smtClean="0">
                            <a:solidFill>
                              <a:srgbClr val="40977B"/>
                            </a:solidFill>
                            <a:latin typeface="Cambria Math" panose="02040503050406030204" pitchFamily="18" charset="0"/>
                          </a:rPr>
                          <m:t>𝜇</m:t>
                        </m:r>
                      </m:sub>
                    </m:sSub>
                    <m:d>
                      <m:dPr>
                        <m:ctrlPr>
                          <a:rPr lang="en-US" i="1" kern="0">
                            <a:solidFill>
                              <a:srgbClr val="40977B"/>
                            </a:solidFill>
                            <a:latin typeface="Cambria Math" panose="02040503050406030204" pitchFamily="18" charset="0"/>
                          </a:rPr>
                        </m:ctrlPr>
                      </m:dPr>
                      <m:e>
                        <m:r>
                          <a:rPr lang="en-US" b="1" i="1" kern="0" smtClean="0">
                            <a:solidFill>
                              <a:schemeClr val="accent1"/>
                            </a:solidFill>
                            <a:latin typeface="Cambria Math" panose="02040503050406030204" pitchFamily="18" charset="0"/>
                          </a:rPr>
                          <m:t>𝒙</m:t>
                        </m:r>
                      </m:e>
                    </m:d>
                  </m:oMath>
                </a14:m>
                <a:endParaRPr lang="en-US" dirty="0"/>
              </a:p>
              <a:p>
                <a:r>
                  <a:rPr lang="en-US" dirty="0"/>
                  <a:t>The global microsurface consists of all microdetails with </a:t>
                </a:r>
                <a:r>
                  <a:rPr lang="en-US" b="1" dirty="0"/>
                  <a:t>NDF</a:t>
                </a:r>
                <a:r>
                  <a:rPr lang="en-US" dirty="0"/>
                  <a:t>: </a:t>
                </a:r>
                <a14:m>
                  <m:oMath xmlns:m="http://schemas.openxmlformats.org/officeDocument/2006/math">
                    <m:sSub>
                      <m:sSubPr>
                        <m:ctrlPr>
                          <a:rPr lang="en-US" b="0" i="1" kern="0" smtClean="0">
                            <a:solidFill>
                              <a:srgbClr val="40977B"/>
                            </a:solidFill>
                            <a:latin typeface="Cambria Math" panose="02040503050406030204" pitchFamily="18" charset="0"/>
                          </a:rPr>
                        </m:ctrlPr>
                      </m:sSubPr>
                      <m:e>
                        <m:r>
                          <a:rPr lang="en-US" i="1" kern="0">
                            <a:solidFill>
                              <a:srgbClr val="40977B"/>
                            </a:solidFill>
                            <a:latin typeface="Cambria Math" panose="02040503050406030204" pitchFamily="18" charset="0"/>
                          </a:rPr>
                          <m:t>𝐷</m:t>
                        </m:r>
                      </m:e>
                      <m:sub>
                        <m:r>
                          <a:rPr lang="en-US" b="0" i="1" kern="0" smtClean="0">
                            <a:solidFill>
                              <a:srgbClr val="40977B"/>
                            </a:solidFill>
                            <a:latin typeface="Cambria Math" panose="02040503050406030204" pitchFamily="18" charset="0"/>
                          </a:rPr>
                          <m:t>𝑔</m:t>
                        </m:r>
                      </m:sub>
                    </m:sSub>
                    <m:d>
                      <m:dPr>
                        <m:ctrlPr>
                          <a:rPr lang="en-US" i="1" kern="0">
                            <a:solidFill>
                              <a:srgbClr val="40977B"/>
                            </a:solidFill>
                            <a:latin typeface="Cambria Math" panose="02040503050406030204" pitchFamily="18" charset="0"/>
                          </a:rPr>
                        </m:ctrlPr>
                      </m:dPr>
                      <m:e>
                        <m:r>
                          <a:rPr lang="en-US" b="1" i="1" kern="0">
                            <a:solidFill>
                              <a:schemeClr val="accent4"/>
                            </a:solidFill>
                            <a:latin typeface="Cambria Math" panose="02040503050406030204" pitchFamily="18" charset="0"/>
                          </a:rPr>
                          <m:t>𝒎</m:t>
                        </m:r>
                      </m:e>
                    </m:d>
                    <m:r>
                      <a:rPr lang="en-US" b="0" i="1" kern="0" smtClean="0">
                        <a:solidFill>
                          <a:schemeClr val="tx1"/>
                        </a:solidFill>
                        <a:latin typeface="Cambria Math" panose="02040503050406030204" pitchFamily="18" charset="0"/>
                      </a:rPr>
                      <m:t>=</m:t>
                    </m:r>
                    <m:nary>
                      <m:naryPr>
                        <m:subHide m:val="on"/>
                        <m:supHide m:val="on"/>
                        <m:ctrlPr>
                          <a:rPr lang="en-US" b="0" i="1" kern="0" smtClean="0">
                            <a:solidFill>
                              <a:schemeClr val="accent1"/>
                            </a:solidFill>
                            <a:latin typeface="Cambria Math" panose="02040503050406030204" pitchFamily="18" charset="0"/>
                          </a:rPr>
                        </m:ctrlPr>
                      </m:naryPr>
                      <m:sub/>
                      <m:sup/>
                      <m:e>
                        <m:sSub>
                          <m:sSubPr>
                            <m:ctrlPr>
                              <a:rPr lang="en-US" i="1" kern="0">
                                <a:solidFill>
                                  <a:srgbClr val="40977B"/>
                                </a:solidFill>
                                <a:latin typeface="Cambria Math" panose="02040503050406030204" pitchFamily="18" charset="0"/>
                              </a:rPr>
                            </m:ctrlPr>
                          </m:sSubPr>
                          <m:e>
                            <m:r>
                              <a:rPr lang="en-US" i="1" kern="0">
                                <a:solidFill>
                                  <a:srgbClr val="40977B"/>
                                </a:solidFill>
                                <a:latin typeface="Cambria Math" panose="02040503050406030204" pitchFamily="18" charset="0"/>
                              </a:rPr>
                              <m:t>𝐷</m:t>
                            </m:r>
                          </m:e>
                          <m:sub>
                            <m:r>
                              <a:rPr lang="en-US" i="1" kern="0">
                                <a:solidFill>
                                  <a:srgbClr val="40977B"/>
                                </a:solidFill>
                                <a:latin typeface="Cambria Math" panose="02040503050406030204" pitchFamily="18" charset="0"/>
                              </a:rPr>
                              <m:t>𝜇</m:t>
                            </m:r>
                          </m:sub>
                        </m:sSub>
                        <m:d>
                          <m:dPr>
                            <m:ctrlPr>
                              <a:rPr lang="en-US" i="1" kern="0">
                                <a:solidFill>
                                  <a:srgbClr val="40977B"/>
                                </a:solidFill>
                                <a:latin typeface="Cambria Math" panose="02040503050406030204" pitchFamily="18" charset="0"/>
                              </a:rPr>
                            </m:ctrlPr>
                          </m:dPr>
                          <m:e>
                            <m:r>
                              <a:rPr lang="en-US" b="1" i="1" kern="0" smtClean="0">
                                <a:solidFill>
                                  <a:schemeClr val="accent1"/>
                                </a:solidFill>
                                <a:latin typeface="Cambria Math" panose="02040503050406030204" pitchFamily="18" charset="0"/>
                              </a:rPr>
                              <m:t>𝒙</m:t>
                            </m:r>
                          </m:e>
                        </m:d>
                        <m:sSub>
                          <m:sSubPr>
                            <m:ctrlPr>
                              <a:rPr lang="en-US" i="1" kern="0">
                                <a:solidFill>
                                  <a:schemeClr val="accent1"/>
                                </a:solidFill>
                                <a:latin typeface="Cambria Math" panose="02040503050406030204" pitchFamily="18" charset="0"/>
                              </a:rPr>
                            </m:ctrlPr>
                          </m:sSubPr>
                          <m:e>
                            <m:r>
                              <a:rPr lang="en-US" i="1" kern="0">
                                <a:solidFill>
                                  <a:schemeClr val="accent1"/>
                                </a:solidFill>
                                <a:latin typeface="Cambria Math" panose="02040503050406030204" pitchFamily="18" charset="0"/>
                              </a:rPr>
                              <m:t>𝐷</m:t>
                            </m:r>
                          </m:e>
                          <m:sub>
                            <m:r>
                              <a:rPr lang="en-US" i="1" kern="0">
                                <a:solidFill>
                                  <a:schemeClr val="accent1"/>
                                </a:solidFill>
                                <a:latin typeface="Cambria Math" panose="02040503050406030204" pitchFamily="18" charset="0"/>
                              </a:rPr>
                              <m:t>𝑙</m:t>
                            </m:r>
                          </m:sub>
                        </m:sSub>
                        <m:d>
                          <m:dPr>
                            <m:ctrlPr>
                              <a:rPr lang="en-US" i="1" kern="0">
                                <a:solidFill>
                                  <a:schemeClr val="accent1"/>
                                </a:solidFill>
                                <a:latin typeface="Cambria Math" panose="02040503050406030204" pitchFamily="18" charset="0"/>
                              </a:rPr>
                            </m:ctrlPr>
                          </m:dPr>
                          <m:e>
                            <m:r>
                              <a:rPr lang="en-US" b="1" i="1" kern="0">
                                <a:solidFill>
                                  <a:schemeClr val="accent4"/>
                                </a:solidFill>
                                <a:latin typeface="Cambria Math" panose="02040503050406030204" pitchFamily="18" charset="0"/>
                                <a:ea typeface="Cambria Math" panose="02040503050406030204" pitchFamily="18" charset="0"/>
                              </a:rPr>
                              <m:t>𝒎</m:t>
                            </m:r>
                            <m:r>
                              <a:rPr lang="en-US" b="1" i="1" kern="0" smtClean="0">
                                <a:solidFill>
                                  <a:schemeClr val="tx1"/>
                                </a:solidFill>
                                <a:latin typeface="Cambria Math" panose="02040503050406030204" pitchFamily="18" charset="0"/>
                                <a:ea typeface="Cambria Math" panose="02040503050406030204" pitchFamily="18" charset="0"/>
                              </a:rPr>
                              <m:t> −</m:t>
                            </m:r>
                            <m:r>
                              <a:rPr lang="en-US" b="1" i="1" kern="0" smtClean="0">
                                <a:solidFill>
                                  <a:schemeClr val="accent1"/>
                                </a:solidFill>
                                <a:latin typeface="Cambria Math" panose="02040503050406030204" pitchFamily="18" charset="0"/>
                                <a:ea typeface="Cambria Math" panose="02040503050406030204" pitchFamily="18" charset="0"/>
                              </a:rPr>
                              <m:t>𝒙</m:t>
                            </m:r>
                          </m:e>
                        </m:d>
                        <m:r>
                          <a:rPr lang="en-US" b="0" i="1" kern="0" smtClean="0">
                            <a:solidFill>
                              <a:schemeClr val="accent4"/>
                            </a:solidFill>
                            <a:latin typeface="Cambria Math" panose="02040503050406030204" pitchFamily="18" charset="0"/>
                            <a:ea typeface="Cambria Math" panose="02040503050406030204" pitchFamily="18" charset="0"/>
                          </a:rPr>
                          <m:t> </m:t>
                        </m:r>
                        <m:r>
                          <a:rPr lang="en-US" b="0" i="1" kern="0" smtClean="0">
                            <a:solidFill>
                              <a:schemeClr val="accent1"/>
                            </a:solidFill>
                            <a:latin typeface="Cambria Math" panose="02040503050406030204" pitchFamily="18" charset="0"/>
                          </a:rPr>
                          <m:t>𝑑</m:t>
                        </m:r>
                        <m:r>
                          <a:rPr lang="en-US" b="1" i="1" kern="0" smtClean="0">
                            <a:solidFill>
                              <a:schemeClr val="accent1"/>
                            </a:solidFill>
                            <a:latin typeface="Cambria Math" panose="02040503050406030204" pitchFamily="18" charset="0"/>
                          </a:rPr>
                          <m:t>𝒙</m:t>
                        </m:r>
                      </m:e>
                    </m:nary>
                  </m:oMath>
                </a14:m>
                <a:endParaRPr lang="en-US" dirty="0"/>
              </a:p>
              <a:p>
                <a:endParaRPr lang="en-US" dirty="0"/>
              </a:p>
              <a:p>
                <a:r>
                  <a:rPr lang="en-US" dirty="0"/>
                  <a:t>Can decompose </a:t>
                </a:r>
                <a:r>
                  <a:rPr lang="en-US" i="1" dirty="0"/>
                  <a:t>any</a:t>
                </a:r>
                <a:r>
                  <a:rPr lang="en-US" dirty="0"/>
                  <a:t> NDF</a:t>
                </a:r>
                <a:br>
                  <a:rPr lang="en-US" dirty="0"/>
                </a:br>
                <a:r>
                  <a:rPr lang="en-US" dirty="0"/>
                  <a:t>into local and global DFs</a:t>
                </a:r>
                <a:br>
                  <a:rPr lang="en-US" dirty="0"/>
                </a:br>
                <a:r>
                  <a:rPr lang="en-US" dirty="0"/>
                  <a:t>to introduce correlated</a:t>
                </a:r>
                <a:br>
                  <a:rPr lang="en-US" dirty="0"/>
                </a:br>
                <a:r>
                  <a:rPr lang="en-US" dirty="0"/>
                  <a:t>clusters/glints!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5"/>
                <a:stretch>
                  <a:fillRect t="-112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7E95431C-F0EC-4DC5-A098-16E27D1FF48A}" type="slidenum">
              <a:rPr lang="en-US" smtClean="0"/>
              <a:pPr/>
              <a:t>12</a:t>
            </a:fld>
            <a:endParaRPr lang="en-US" dirty="0"/>
          </a:p>
        </p:txBody>
      </p:sp>
    </p:spTree>
    <p:extLst>
      <p:ext uri="{BB962C8B-B14F-4D97-AF65-F5344CB8AC3E}">
        <p14:creationId xmlns:p14="http://schemas.microsoft.com/office/powerpoint/2010/main" val="22379922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to Previous Work</a:t>
            </a:r>
          </a:p>
        </p:txBody>
      </p:sp>
      <p:sp>
        <p:nvSpPr>
          <p:cNvPr id="3" name="Content Placeholder 2"/>
          <p:cNvSpPr>
            <a:spLocks noGrp="1"/>
          </p:cNvSpPr>
          <p:nvPr>
            <p:ph idx="1"/>
          </p:nvPr>
        </p:nvSpPr>
        <p:spPr/>
        <p:txBody>
          <a:bodyPr/>
          <a:lstStyle/>
          <a:p>
            <a:r>
              <a:rPr lang="en-US" b="1" dirty="0">
                <a:solidFill>
                  <a:prstClr val="black"/>
                </a:solidFill>
              </a:rPr>
              <a:t>“Almost Specular” Microfacets</a:t>
            </a:r>
            <a:br>
              <a:rPr lang="en-US" b="1" dirty="0">
                <a:solidFill>
                  <a:prstClr val="black"/>
                </a:solidFill>
              </a:rPr>
            </a:br>
            <a:r>
              <a:rPr lang="en-US" dirty="0"/>
              <a:t>Count the number of reflecting microfacets per area</a:t>
            </a:r>
            <a:br>
              <a:rPr lang="en-US" dirty="0"/>
            </a:br>
            <a:r>
              <a:rPr lang="en-US" sz="1800" i="1" dirty="0" smtClean="0">
                <a:solidFill>
                  <a:prstClr val="black"/>
                </a:solidFill>
              </a:rPr>
              <a:t>[Jakob </a:t>
            </a:r>
            <a:r>
              <a:rPr lang="en-US" sz="1800" i="1" dirty="0">
                <a:solidFill>
                  <a:prstClr val="black"/>
                </a:solidFill>
              </a:rPr>
              <a:t>et al</a:t>
            </a:r>
            <a:r>
              <a:rPr lang="en-US" sz="1800" i="1" dirty="0" smtClean="0">
                <a:solidFill>
                  <a:prstClr val="black"/>
                </a:solidFill>
              </a:rPr>
              <a:t>.]: </a:t>
            </a:r>
            <a:r>
              <a:rPr lang="en-US" sz="1800" b="1" i="1" dirty="0">
                <a:solidFill>
                  <a:prstClr val="black"/>
                </a:solidFill>
              </a:rPr>
              <a:t>Discrete Stochastic </a:t>
            </a:r>
            <a:r>
              <a:rPr lang="en-US" sz="1800" b="1" i="1" dirty="0" err="1">
                <a:solidFill>
                  <a:prstClr val="black"/>
                </a:solidFill>
              </a:rPr>
              <a:t>Microfacet</a:t>
            </a:r>
            <a:r>
              <a:rPr lang="en-US" sz="1800" b="1" i="1" dirty="0">
                <a:solidFill>
                  <a:prstClr val="black"/>
                </a:solidFill>
              </a:rPr>
              <a:t> Models</a:t>
            </a:r>
            <a:r>
              <a:rPr lang="en-US" sz="1800" i="1" dirty="0">
                <a:solidFill>
                  <a:prstClr val="black"/>
                </a:solidFill>
              </a:rPr>
              <a:t> ,</a:t>
            </a:r>
            <a:br>
              <a:rPr lang="en-US" sz="1800" i="1" dirty="0">
                <a:solidFill>
                  <a:prstClr val="black"/>
                </a:solidFill>
              </a:rPr>
            </a:br>
            <a:r>
              <a:rPr lang="en-US" sz="1800" i="1" dirty="0" smtClean="0">
                <a:solidFill>
                  <a:prstClr val="black"/>
                </a:solidFill>
              </a:rPr>
              <a:t>[Yan </a:t>
            </a:r>
            <a:r>
              <a:rPr lang="en-US" sz="1800" i="1" dirty="0">
                <a:solidFill>
                  <a:prstClr val="black"/>
                </a:solidFill>
              </a:rPr>
              <a:t>et al</a:t>
            </a:r>
            <a:r>
              <a:rPr lang="en-US" sz="1800" i="1" dirty="0" smtClean="0">
                <a:solidFill>
                  <a:prstClr val="black"/>
                </a:solidFill>
              </a:rPr>
              <a:t>.]: </a:t>
            </a:r>
            <a:r>
              <a:rPr lang="en-US" sz="1800" b="1" i="1" dirty="0">
                <a:solidFill>
                  <a:prstClr val="black"/>
                </a:solidFill>
              </a:rPr>
              <a:t>Rendering Glints on High-Resolution Normal-Mapped Specular Surfaces</a:t>
            </a:r>
            <a:endParaRPr lang="en-US" i="1" dirty="0">
              <a:solidFill>
                <a:prstClr val="black"/>
              </a:solidFill>
            </a:endParaRPr>
          </a:p>
          <a:p>
            <a:endParaRPr lang="en-US" b="1" dirty="0">
              <a:solidFill>
                <a:prstClr val="black"/>
              </a:solidFill>
            </a:endParaRPr>
          </a:p>
          <a:p>
            <a:r>
              <a:rPr lang="en-US" b="1" dirty="0">
                <a:solidFill>
                  <a:prstClr val="black"/>
                </a:solidFill>
              </a:rPr>
              <a:t>Ours: Glossy Microdetails</a:t>
            </a:r>
            <a:br>
              <a:rPr lang="en-US" b="1" dirty="0">
                <a:solidFill>
                  <a:prstClr val="black"/>
                </a:solidFill>
              </a:rPr>
            </a:br>
            <a:r>
              <a:rPr lang="en-US" dirty="0"/>
              <a:t>Continuum from max to min reflectivity per microdetail</a:t>
            </a:r>
          </a:p>
        </p:txBody>
      </p:sp>
      <p:sp>
        <p:nvSpPr>
          <p:cNvPr id="4" name="Slide Number Placeholder 3"/>
          <p:cNvSpPr>
            <a:spLocks noGrp="1"/>
          </p:cNvSpPr>
          <p:nvPr>
            <p:ph type="sldNum" sz="quarter" idx="12"/>
          </p:nvPr>
        </p:nvSpPr>
        <p:spPr/>
        <p:txBody>
          <a:bodyPr/>
          <a:lstStyle/>
          <a:p>
            <a:fld id="{7E95431C-F0EC-4DC5-A098-16E27D1FF48A}" type="slidenum">
              <a:rPr lang="en-US" smtClean="0"/>
              <a:pPr/>
              <a:t>13</a:t>
            </a:fld>
            <a:endParaRPr lang="en-US" dirty="0"/>
          </a:p>
        </p:txBody>
      </p:sp>
    </p:spTree>
    <p:extLst>
      <p:ext uri="{BB962C8B-B14F-4D97-AF65-F5344CB8AC3E}">
        <p14:creationId xmlns:p14="http://schemas.microsoft.com/office/powerpoint/2010/main" val="20366371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Discretization of </a:t>
            </a:r>
            <a:r>
              <a:rPr lang="en-US" dirty="0" err="1"/>
              <a:t>Microdetails</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b="1" dirty="0">
                    <a:solidFill>
                      <a:prstClr val="black"/>
                    </a:solidFill>
                  </a:rPr>
                  <a:t>“Almost Specular” Microfacets</a:t>
                </a:r>
                <a:br>
                  <a:rPr lang="en-US" b="1" dirty="0">
                    <a:solidFill>
                      <a:prstClr val="black"/>
                    </a:solidFill>
                  </a:rPr>
                </a:br>
                <a:r>
                  <a:rPr lang="en-US" dirty="0"/>
                  <a:t>Count the number of reflecting microfacets per area</a:t>
                </a:r>
                <a:br>
                  <a:rPr lang="en-US" dirty="0"/>
                </a:br>
                <a:r>
                  <a:rPr lang="en-US" sz="1800" i="1" dirty="0" smtClean="0">
                    <a:solidFill>
                      <a:prstClr val="black"/>
                    </a:solidFill>
                  </a:rPr>
                  <a:t>[Jakob </a:t>
                </a:r>
                <a:r>
                  <a:rPr lang="en-US" sz="1800" i="1" dirty="0">
                    <a:solidFill>
                      <a:prstClr val="black"/>
                    </a:solidFill>
                  </a:rPr>
                  <a:t>et al</a:t>
                </a:r>
                <a:r>
                  <a:rPr lang="en-US" sz="1800" i="1" dirty="0" smtClean="0">
                    <a:solidFill>
                      <a:prstClr val="black"/>
                    </a:solidFill>
                  </a:rPr>
                  <a:t>.]: </a:t>
                </a:r>
                <a:r>
                  <a:rPr lang="en-US" sz="1800" b="1" i="1" dirty="0">
                    <a:solidFill>
                      <a:prstClr val="black"/>
                    </a:solidFill>
                  </a:rPr>
                  <a:t>Discrete Stochastic </a:t>
                </a:r>
                <a:r>
                  <a:rPr lang="en-US" sz="1800" b="1" i="1" dirty="0" err="1">
                    <a:solidFill>
                      <a:prstClr val="black"/>
                    </a:solidFill>
                  </a:rPr>
                  <a:t>Microfacet</a:t>
                </a:r>
                <a:r>
                  <a:rPr lang="en-US" sz="1800" b="1" i="1" dirty="0">
                    <a:solidFill>
                      <a:prstClr val="black"/>
                    </a:solidFill>
                  </a:rPr>
                  <a:t> Models</a:t>
                </a:r>
                <a:r>
                  <a:rPr lang="en-US" sz="1800" i="1" dirty="0">
                    <a:solidFill>
                      <a:prstClr val="black"/>
                    </a:solidFill>
                  </a:rPr>
                  <a:t> ,</a:t>
                </a:r>
                <a:br>
                  <a:rPr lang="en-US" sz="1800" i="1" dirty="0">
                    <a:solidFill>
                      <a:prstClr val="black"/>
                    </a:solidFill>
                  </a:rPr>
                </a:br>
                <a:r>
                  <a:rPr lang="en-US" sz="1800" i="1" dirty="0" smtClean="0">
                    <a:solidFill>
                      <a:prstClr val="black"/>
                    </a:solidFill>
                  </a:rPr>
                  <a:t>[Yan </a:t>
                </a:r>
                <a:r>
                  <a:rPr lang="en-US" sz="1800" i="1" dirty="0">
                    <a:solidFill>
                      <a:prstClr val="black"/>
                    </a:solidFill>
                  </a:rPr>
                  <a:t>et al</a:t>
                </a:r>
                <a:r>
                  <a:rPr lang="en-US" sz="1800" i="1" dirty="0" smtClean="0">
                    <a:solidFill>
                      <a:prstClr val="black"/>
                    </a:solidFill>
                  </a:rPr>
                  <a:t>.]: </a:t>
                </a:r>
                <a:r>
                  <a:rPr lang="en-US" sz="1800" b="1" i="1" dirty="0">
                    <a:solidFill>
                      <a:prstClr val="black"/>
                    </a:solidFill>
                  </a:rPr>
                  <a:t>Rendering Glints on High-Resolution Normal-Mapped Specular Surfaces</a:t>
                </a:r>
                <a:endParaRPr lang="en-US" i="1" dirty="0">
                  <a:solidFill>
                    <a:prstClr val="black"/>
                  </a:solidFill>
                </a:endParaRPr>
              </a:p>
              <a:p>
                <a:endParaRPr lang="en-US" b="1" dirty="0">
                  <a:solidFill>
                    <a:prstClr val="black"/>
                  </a:solidFill>
                </a:endParaRPr>
              </a:p>
              <a:p>
                <a:r>
                  <a:rPr lang="en-US" b="1" dirty="0">
                    <a:solidFill>
                      <a:prstClr val="black"/>
                    </a:solidFill>
                  </a:rPr>
                  <a:t>Ours: Glossy Microdetails</a:t>
                </a:r>
                <a:br>
                  <a:rPr lang="en-US" b="1" dirty="0">
                    <a:solidFill>
                      <a:prstClr val="black"/>
                    </a:solidFill>
                  </a:rPr>
                </a:br>
                <a:r>
                  <a:rPr lang="en-US" dirty="0"/>
                  <a:t>Continuum from max to min reflectivity per microdetail</a:t>
                </a:r>
              </a:p>
              <a:p>
                <a:pPr lvl="1"/>
                <a:r>
                  <a:rPr lang="en-US" dirty="0"/>
                  <a:t>Need to turn into discrete stochastic process</a:t>
                </a:r>
              </a:p>
              <a:p>
                <a:pPr lvl="1"/>
                <a:r>
                  <a:rPr lang="en-US" dirty="0"/>
                  <a:t>Turn </a:t>
                </a:r>
                <a:r>
                  <a:rPr lang="en-US" i="1" dirty="0"/>
                  <a:t>reflectivity</a:t>
                </a:r>
                <a:r>
                  <a:rPr lang="en-US" dirty="0"/>
                  <a:t> of</a:t>
                </a:r>
                <a14:m>
                  <m:oMath xmlns:m="http://schemas.openxmlformats.org/officeDocument/2006/math">
                    <m:r>
                      <a:rPr lang="en-US" b="0" i="0" kern="0" smtClean="0">
                        <a:solidFill>
                          <a:schemeClr val="accent1"/>
                        </a:solidFill>
                        <a:latin typeface="Cambria Math" panose="02040503050406030204" pitchFamily="18" charset="0"/>
                        <a:ea typeface="Cambria Math" panose="02040503050406030204" pitchFamily="18" charset="0"/>
                      </a:rPr>
                      <m:t> </m:t>
                    </m:r>
                    <m:r>
                      <a:rPr lang="en-US" b="1" i="1" kern="0">
                        <a:solidFill>
                          <a:schemeClr val="accent1"/>
                        </a:solidFill>
                        <a:latin typeface="Cambria Math" panose="02040503050406030204" pitchFamily="18" charset="0"/>
                        <a:ea typeface="Cambria Math" panose="02040503050406030204" pitchFamily="18" charset="0"/>
                      </a:rPr>
                      <m:t>𝒙</m:t>
                    </m:r>
                  </m:oMath>
                </a14:m>
                <a:r>
                  <a:rPr lang="en-US" dirty="0"/>
                  <a:t> into </a:t>
                </a:r>
                <a:r>
                  <a:rPr lang="en-US" i="1" dirty="0"/>
                  <a:t>probability</a:t>
                </a:r>
                <a:r>
                  <a:rPr lang="en-US" dirty="0"/>
                  <a:t> </a:t>
                </a:r>
                <a14:m>
                  <m:oMath xmlns:m="http://schemas.openxmlformats.org/officeDocument/2006/math">
                    <m:sSub>
                      <m:sSubPr>
                        <m:ctrlPr>
                          <a:rPr lang="en-US" i="1" kern="0" smtClean="0">
                            <a:solidFill>
                              <a:schemeClr val="accent1"/>
                            </a:solidFill>
                            <a:latin typeface="Cambria Math" panose="02040503050406030204" pitchFamily="18" charset="0"/>
                          </a:rPr>
                        </m:ctrlPr>
                      </m:sSubPr>
                      <m:e>
                        <m:r>
                          <a:rPr lang="en-US" b="0" i="1" kern="0" smtClean="0">
                            <a:solidFill>
                              <a:schemeClr val="accent1"/>
                            </a:solidFill>
                            <a:latin typeface="Cambria Math" panose="02040503050406030204" pitchFamily="18" charset="0"/>
                          </a:rPr>
                          <m:t>𝑃</m:t>
                        </m:r>
                      </m:e>
                      <m:sub>
                        <m:r>
                          <a:rPr lang="en-US" b="1" i="1" kern="0" smtClean="0">
                            <a:solidFill>
                              <a:schemeClr val="accent1"/>
                            </a:solidFill>
                            <a:latin typeface="Cambria Math" panose="02040503050406030204" pitchFamily="18" charset="0"/>
                            <a:ea typeface="Cambria Math" panose="02040503050406030204" pitchFamily="18" charset="0"/>
                          </a:rPr>
                          <m:t>𝒙</m:t>
                        </m:r>
                      </m:sub>
                    </m:sSub>
                    <m:d>
                      <m:dPr>
                        <m:ctrlPr>
                          <a:rPr lang="en-US" i="1" kern="0">
                            <a:solidFill>
                              <a:schemeClr val="accent1"/>
                            </a:solidFill>
                            <a:latin typeface="Cambria Math" panose="02040503050406030204" pitchFamily="18" charset="0"/>
                          </a:rPr>
                        </m:ctrlPr>
                      </m:dPr>
                      <m:e>
                        <m:r>
                          <a:rPr lang="en-US" b="1" i="1" kern="0" smtClean="0">
                            <a:solidFill>
                              <a:schemeClr val="accent4"/>
                            </a:solidFill>
                            <a:latin typeface="Cambria Math" panose="02040503050406030204" pitchFamily="18" charset="0"/>
                          </a:rPr>
                          <m:t>𝒎</m:t>
                        </m:r>
                      </m:e>
                    </m:d>
                    <m:r>
                      <a:rPr lang="en-US" i="1" kern="0">
                        <a:latin typeface="Cambria Math" panose="02040503050406030204" pitchFamily="18" charset="0"/>
                      </a:rPr>
                      <m:t>=</m:t>
                    </m:r>
                    <m:f>
                      <m:fPr>
                        <m:ctrlPr>
                          <a:rPr lang="en-US" i="1" kern="0" smtClean="0">
                            <a:latin typeface="Cambria Math" panose="02040503050406030204" pitchFamily="18" charset="0"/>
                          </a:rPr>
                        </m:ctrlPr>
                      </m:fPr>
                      <m:num>
                        <m:sSub>
                          <m:sSubPr>
                            <m:ctrlPr>
                              <a:rPr lang="en-US" i="1" kern="0">
                                <a:solidFill>
                                  <a:schemeClr val="accent1"/>
                                </a:solidFill>
                                <a:latin typeface="Cambria Math" panose="02040503050406030204" pitchFamily="18" charset="0"/>
                              </a:rPr>
                            </m:ctrlPr>
                          </m:sSubPr>
                          <m:e>
                            <m:r>
                              <a:rPr lang="en-US" i="1" kern="0">
                                <a:solidFill>
                                  <a:schemeClr val="accent1"/>
                                </a:solidFill>
                                <a:latin typeface="Cambria Math" panose="02040503050406030204" pitchFamily="18" charset="0"/>
                              </a:rPr>
                              <m:t>𝐷</m:t>
                            </m:r>
                          </m:e>
                          <m:sub>
                            <m:r>
                              <a:rPr lang="en-US" i="1" kern="0">
                                <a:solidFill>
                                  <a:schemeClr val="accent1"/>
                                </a:solidFill>
                                <a:latin typeface="Cambria Math" panose="02040503050406030204" pitchFamily="18" charset="0"/>
                              </a:rPr>
                              <m:t>𝑙</m:t>
                            </m:r>
                          </m:sub>
                        </m:sSub>
                        <m:d>
                          <m:dPr>
                            <m:ctrlPr>
                              <a:rPr lang="en-US" i="1" kern="0">
                                <a:solidFill>
                                  <a:schemeClr val="accent1"/>
                                </a:solidFill>
                                <a:latin typeface="Cambria Math" panose="02040503050406030204" pitchFamily="18" charset="0"/>
                              </a:rPr>
                            </m:ctrlPr>
                          </m:dPr>
                          <m:e>
                            <m:r>
                              <a:rPr lang="en-US" b="1" i="1" kern="0">
                                <a:solidFill>
                                  <a:schemeClr val="accent4"/>
                                </a:solidFill>
                                <a:latin typeface="Cambria Math" panose="02040503050406030204" pitchFamily="18" charset="0"/>
                                <a:ea typeface="Cambria Math" panose="02040503050406030204" pitchFamily="18" charset="0"/>
                              </a:rPr>
                              <m:t>𝒎</m:t>
                            </m:r>
                            <m:r>
                              <a:rPr lang="en-US" b="1" i="1" kern="0">
                                <a:latin typeface="Cambria Math" panose="02040503050406030204" pitchFamily="18" charset="0"/>
                                <a:ea typeface="Cambria Math" panose="02040503050406030204" pitchFamily="18" charset="0"/>
                              </a:rPr>
                              <m:t> −</m:t>
                            </m:r>
                            <m:r>
                              <a:rPr lang="en-US" b="1" i="1" kern="0" smtClean="0">
                                <a:solidFill>
                                  <a:schemeClr val="accent1"/>
                                </a:solidFill>
                                <a:latin typeface="Cambria Math" panose="02040503050406030204" pitchFamily="18" charset="0"/>
                                <a:ea typeface="Cambria Math" panose="02040503050406030204" pitchFamily="18" charset="0"/>
                              </a:rPr>
                              <m:t>𝒙</m:t>
                            </m:r>
                          </m:e>
                        </m:d>
                      </m:num>
                      <m:den>
                        <m:sSub>
                          <m:sSubPr>
                            <m:ctrlPr>
                              <a:rPr lang="en-US" i="1" kern="0">
                                <a:solidFill>
                                  <a:schemeClr val="accent1"/>
                                </a:solidFill>
                                <a:latin typeface="Cambria Math" panose="02040503050406030204" pitchFamily="18" charset="0"/>
                              </a:rPr>
                            </m:ctrlPr>
                          </m:sSubPr>
                          <m:e>
                            <m:r>
                              <a:rPr lang="en-US" i="1" kern="0">
                                <a:solidFill>
                                  <a:schemeClr val="accent1"/>
                                </a:solidFill>
                                <a:latin typeface="Cambria Math" panose="02040503050406030204" pitchFamily="18" charset="0"/>
                              </a:rPr>
                              <m:t>𝐷</m:t>
                            </m:r>
                          </m:e>
                          <m:sub>
                            <m:r>
                              <a:rPr lang="en-US" i="1" kern="0">
                                <a:solidFill>
                                  <a:schemeClr val="accent1"/>
                                </a:solidFill>
                                <a:latin typeface="Cambria Math" panose="02040503050406030204" pitchFamily="18" charset="0"/>
                              </a:rPr>
                              <m:t>𝑙</m:t>
                            </m:r>
                          </m:sub>
                        </m:sSub>
                        <m:d>
                          <m:dPr>
                            <m:ctrlPr>
                              <a:rPr lang="en-US" i="1" kern="0">
                                <a:solidFill>
                                  <a:schemeClr val="accent1"/>
                                </a:solidFill>
                                <a:latin typeface="Cambria Math" panose="02040503050406030204" pitchFamily="18" charset="0"/>
                              </a:rPr>
                            </m:ctrlPr>
                          </m:dPr>
                          <m:e>
                            <m:r>
                              <a:rPr lang="en-US" b="1" i="1" kern="0" smtClean="0">
                                <a:solidFill>
                                  <a:schemeClr val="accent4"/>
                                </a:solidFill>
                                <a:latin typeface="Cambria Math" panose="02040503050406030204" pitchFamily="18" charset="0"/>
                                <a:ea typeface="Cambria Math" panose="02040503050406030204" pitchFamily="18" charset="0"/>
                              </a:rPr>
                              <m:t>𝟎</m:t>
                            </m:r>
                          </m:e>
                        </m:d>
                      </m:den>
                    </m:f>
                  </m:oMath>
                </a14:m>
                <a:r>
                  <a:rPr lang="en-US" dirty="0"/>
                  <a:t> of </a:t>
                </a:r>
                <a14:m>
                  <m:oMath xmlns:m="http://schemas.openxmlformats.org/officeDocument/2006/math">
                    <m:r>
                      <a:rPr lang="en-US" b="1" i="1" kern="0">
                        <a:solidFill>
                          <a:schemeClr val="accent1"/>
                        </a:solidFill>
                        <a:latin typeface="Cambria Math" panose="02040503050406030204" pitchFamily="18" charset="0"/>
                        <a:ea typeface="Cambria Math" panose="02040503050406030204" pitchFamily="18" charset="0"/>
                      </a:rPr>
                      <m:t>𝒙</m:t>
                    </m:r>
                  </m:oMath>
                </a14:m>
                <a:r>
                  <a:rPr lang="en-US" dirty="0"/>
                  <a:t> contributing with maximum (MNDF) intensity</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112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7E95431C-F0EC-4DC5-A098-16E27D1FF48A}" type="slidenum">
              <a:rPr lang="en-US" smtClean="0"/>
              <a:pPr/>
              <a:t>14</a:t>
            </a:fld>
            <a:endParaRPr lang="en-US" dirty="0"/>
          </a:p>
        </p:txBody>
      </p:sp>
    </p:spTree>
    <p:extLst>
      <p:ext uri="{BB962C8B-B14F-4D97-AF65-F5344CB8AC3E}">
        <p14:creationId xmlns:p14="http://schemas.microsoft.com/office/powerpoint/2010/main" val="17158185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Discrete </a:t>
            </a:r>
            <a:r>
              <a:rPr lang="en-US" dirty="0" err="1"/>
              <a:t>Biscale</a:t>
            </a:r>
            <a:r>
              <a:rPr lang="en-US" dirty="0"/>
              <a:t> Model Evaluation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400" dirty="0"/>
                  <a:t>Probability </a:t>
                </a:r>
                <a14:m>
                  <m:oMath xmlns:m="http://schemas.openxmlformats.org/officeDocument/2006/math">
                    <m:sSub>
                      <m:sSubPr>
                        <m:ctrlPr>
                          <a:rPr lang="en-US" sz="2400" i="1" kern="0" smtClean="0">
                            <a:solidFill>
                              <a:schemeClr val="accent1"/>
                            </a:solidFill>
                            <a:latin typeface="Cambria Math" panose="02040503050406030204" pitchFamily="18" charset="0"/>
                          </a:rPr>
                        </m:ctrlPr>
                      </m:sSubPr>
                      <m:e>
                        <m:r>
                          <a:rPr lang="en-US" sz="2400" i="1" kern="0">
                            <a:solidFill>
                              <a:schemeClr val="accent1"/>
                            </a:solidFill>
                            <a:latin typeface="Cambria Math" panose="02040503050406030204" pitchFamily="18" charset="0"/>
                          </a:rPr>
                          <m:t>𝑃</m:t>
                        </m:r>
                      </m:e>
                      <m:sub>
                        <m:r>
                          <a:rPr lang="en-US" sz="2400" b="1" i="1" kern="0" smtClean="0">
                            <a:solidFill>
                              <a:schemeClr val="accent1"/>
                            </a:solidFill>
                            <a:latin typeface="Cambria Math" panose="02040503050406030204" pitchFamily="18" charset="0"/>
                            <a:ea typeface="Cambria Math" panose="02040503050406030204" pitchFamily="18" charset="0"/>
                          </a:rPr>
                          <m:t>𝒙</m:t>
                        </m:r>
                      </m:sub>
                    </m:sSub>
                    <m:d>
                      <m:dPr>
                        <m:ctrlPr>
                          <a:rPr lang="en-US" sz="2400" i="1" kern="0">
                            <a:solidFill>
                              <a:schemeClr val="accent1"/>
                            </a:solidFill>
                            <a:latin typeface="Cambria Math" panose="02040503050406030204" pitchFamily="18" charset="0"/>
                          </a:rPr>
                        </m:ctrlPr>
                      </m:dPr>
                      <m:e>
                        <m:r>
                          <a:rPr lang="en-US" sz="2400" b="1" i="1" kern="0">
                            <a:solidFill>
                              <a:schemeClr val="accent4"/>
                            </a:solidFill>
                            <a:latin typeface="Cambria Math" panose="02040503050406030204" pitchFamily="18" charset="0"/>
                          </a:rPr>
                          <m:t>𝒎</m:t>
                        </m:r>
                      </m:e>
                    </m:d>
                    <m:r>
                      <a:rPr lang="en-US" sz="2400" i="1" kern="0">
                        <a:latin typeface="Cambria Math" panose="02040503050406030204" pitchFamily="18" charset="0"/>
                      </a:rPr>
                      <m:t>=</m:t>
                    </m:r>
                    <m:f>
                      <m:fPr>
                        <m:ctrlPr>
                          <a:rPr lang="en-US" sz="2400" i="1" kern="0">
                            <a:latin typeface="Cambria Math" panose="02040503050406030204" pitchFamily="18" charset="0"/>
                          </a:rPr>
                        </m:ctrlPr>
                      </m:fPr>
                      <m:num>
                        <m:sSub>
                          <m:sSubPr>
                            <m:ctrlPr>
                              <a:rPr lang="en-US" sz="2400" i="1" kern="0">
                                <a:solidFill>
                                  <a:schemeClr val="accent1"/>
                                </a:solidFill>
                                <a:latin typeface="Cambria Math" panose="02040503050406030204" pitchFamily="18" charset="0"/>
                              </a:rPr>
                            </m:ctrlPr>
                          </m:sSubPr>
                          <m:e>
                            <m:r>
                              <a:rPr lang="en-US" sz="2400" i="1" kern="0">
                                <a:solidFill>
                                  <a:schemeClr val="accent1"/>
                                </a:solidFill>
                                <a:latin typeface="Cambria Math" panose="02040503050406030204" pitchFamily="18" charset="0"/>
                              </a:rPr>
                              <m:t>𝐷</m:t>
                            </m:r>
                          </m:e>
                          <m:sub>
                            <m:r>
                              <a:rPr lang="en-US" sz="2400" i="1" kern="0">
                                <a:solidFill>
                                  <a:schemeClr val="accent1"/>
                                </a:solidFill>
                                <a:latin typeface="Cambria Math" panose="02040503050406030204" pitchFamily="18" charset="0"/>
                              </a:rPr>
                              <m:t>𝑙</m:t>
                            </m:r>
                          </m:sub>
                        </m:sSub>
                        <m:d>
                          <m:dPr>
                            <m:ctrlPr>
                              <a:rPr lang="en-US" sz="2400" i="1" kern="0">
                                <a:solidFill>
                                  <a:schemeClr val="accent1"/>
                                </a:solidFill>
                                <a:latin typeface="Cambria Math" panose="02040503050406030204" pitchFamily="18" charset="0"/>
                              </a:rPr>
                            </m:ctrlPr>
                          </m:dPr>
                          <m:e>
                            <m:r>
                              <a:rPr lang="en-US" sz="2400" b="1" i="1" kern="0">
                                <a:solidFill>
                                  <a:schemeClr val="accent4"/>
                                </a:solidFill>
                                <a:latin typeface="Cambria Math" panose="02040503050406030204" pitchFamily="18" charset="0"/>
                                <a:ea typeface="Cambria Math" panose="02040503050406030204" pitchFamily="18" charset="0"/>
                              </a:rPr>
                              <m:t>𝒎</m:t>
                            </m:r>
                            <m:r>
                              <a:rPr lang="en-US" sz="2400" b="1" i="1" kern="0">
                                <a:latin typeface="Cambria Math" panose="02040503050406030204" pitchFamily="18" charset="0"/>
                                <a:ea typeface="Cambria Math" panose="02040503050406030204" pitchFamily="18" charset="0"/>
                              </a:rPr>
                              <m:t> −</m:t>
                            </m:r>
                            <m:r>
                              <a:rPr lang="en-US" sz="2400" b="1" i="1" kern="0" smtClean="0">
                                <a:solidFill>
                                  <a:schemeClr val="accent1"/>
                                </a:solidFill>
                                <a:latin typeface="Cambria Math" panose="02040503050406030204" pitchFamily="18" charset="0"/>
                                <a:ea typeface="Cambria Math" panose="02040503050406030204" pitchFamily="18" charset="0"/>
                              </a:rPr>
                              <m:t>𝒙</m:t>
                            </m:r>
                          </m:e>
                        </m:d>
                      </m:num>
                      <m:den>
                        <m:sSub>
                          <m:sSubPr>
                            <m:ctrlPr>
                              <a:rPr lang="en-US" sz="2400" i="1" kern="0">
                                <a:solidFill>
                                  <a:schemeClr val="accent1"/>
                                </a:solidFill>
                                <a:latin typeface="Cambria Math" panose="02040503050406030204" pitchFamily="18" charset="0"/>
                              </a:rPr>
                            </m:ctrlPr>
                          </m:sSubPr>
                          <m:e>
                            <m:r>
                              <a:rPr lang="en-US" sz="2400" i="1" kern="0">
                                <a:solidFill>
                                  <a:schemeClr val="accent1"/>
                                </a:solidFill>
                                <a:latin typeface="Cambria Math" panose="02040503050406030204" pitchFamily="18" charset="0"/>
                              </a:rPr>
                              <m:t>𝐷</m:t>
                            </m:r>
                          </m:e>
                          <m:sub>
                            <m:r>
                              <a:rPr lang="en-US" sz="2400" i="1" kern="0">
                                <a:solidFill>
                                  <a:schemeClr val="accent1"/>
                                </a:solidFill>
                                <a:latin typeface="Cambria Math" panose="02040503050406030204" pitchFamily="18" charset="0"/>
                              </a:rPr>
                              <m:t>𝑙</m:t>
                            </m:r>
                          </m:sub>
                        </m:sSub>
                        <m:d>
                          <m:dPr>
                            <m:ctrlPr>
                              <a:rPr lang="en-US" sz="2400" i="1" kern="0">
                                <a:solidFill>
                                  <a:schemeClr val="accent1"/>
                                </a:solidFill>
                                <a:latin typeface="Cambria Math" panose="02040503050406030204" pitchFamily="18" charset="0"/>
                              </a:rPr>
                            </m:ctrlPr>
                          </m:dPr>
                          <m:e>
                            <m:r>
                              <a:rPr lang="en-US" sz="2400" b="1" i="1" kern="0">
                                <a:solidFill>
                                  <a:schemeClr val="accent4"/>
                                </a:solidFill>
                                <a:latin typeface="Cambria Math" panose="02040503050406030204" pitchFamily="18" charset="0"/>
                                <a:ea typeface="Cambria Math" panose="02040503050406030204" pitchFamily="18" charset="0"/>
                              </a:rPr>
                              <m:t>𝟎</m:t>
                            </m:r>
                          </m:e>
                        </m:d>
                      </m:den>
                    </m:f>
                  </m:oMath>
                </a14:m>
                <a:r>
                  <a:rPr lang="en-US" sz="2400" dirty="0"/>
                  <a:t> of </a:t>
                </a:r>
                <a14:m>
                  <m:oMath xmlns:m="http://schemas.openxmlformats.org/officeDocument/2006/math">
                    <m:r>
                      <a:rPr lang="en-US" sz="2400" b="1" i="1" kern="0">
                        <a:solidFill>
                          <a:schemeClr val="accent1"/>
                        </a:solidFill>
                        <a:latin typeface="Cambria Math" panose="02040503050406030204" pitchFamily="18" charset="0"/>
                      </a:rPr>
                      <m:t>𝒙</m:t>
                    </m:r>
                  </m:oMath>
                </a14:m>
                <a:r>
                  <a:rPr lang="en-US" sz="2400" dirty="0"/>
                  <a:t> contributing with max intensity</a:t>
                </a:r>
              </a:p>
              <a:p>
                <a:r>
                  <a:rPr lang="en-US" sz="2400" dirty="0"/>
                  <a:t>Total probability mass </a:t>
                </a:r>
                <a14:m>
                  <m:oMath xmlns:m="http://schemas.openxmlformats.org/officeDocument/2006/math">
                    <m:sSub>
                      <m:sSubPr>
                        <m:ctrlPr>
                          <a:rPr lang="en-US" sz="2400" i="1" kern="0">
                            <a:solidFill>
                              <a:srgbClr val="40977B"/>
                            </a:solidFill>
                            <a:latin typeface="Cambria Math" panose="02040503050406030204" pitchFamily="18" charset="0"/>
                          </a:rPr>
                        </m:ctrlPr>
                      </m:sSubPr>
                      <m:e>
                        <m:r>
                          <a:rPr lang="en-US" sz="2400" b="0" i="1" kern="0" smtClean="0">
                            <a:solidFill>
                              <a:srgbClr val="40977B"/>
                            </a:solidFill>
                            <a:latin typeface="Cambria Math" panose="02040503050406030204" pitchFamily="18" charset="0"/>
                          </a:rPr>
                          <m:t>𝑃</m:t>
                        </m:r>
                      </m:e>
                      <m:sub>
                        <m:r>
                          <a:rPr lang="en-US" sz="2400" i="1" kern="0">
                            <a:solidFill>
                              <a:srgbClr val="40977B"/>
                            </a:solidFill>
                            <a:latin typeface="Cambria Math" panose="02040503050406030204" pitchFamily="18" charset="0"/>
                          </a:rPr>
                          <m:t>𝑔</m:t>
                        </m:r>
                      </m:sub>
                    </m:sSub>
                    <m:d>
                      <m:dPr>
                        <m:ctrlPr>
                          <a:rPr lang="en-US" sz="2400" i="1" kern="0">
                            <a:solidFill>
                              <a:srgbClr val="40977B"/>
                            </a:solidFill>
                            <a:latin typeface="Cambria Math" panose="02040503050406030204" pitchFamily="18" charset="0"/>
                          </a:rPr>
                        </m:ctrlPr>
                      </m:dPr>
                      <m:e>
                        <m:r>
                          <a:rPr lang="en-US" sz="2400" b="1" i="1" kern="0">
                            <a:solidFill>
                              <a:schemeClr val="accent4"/>
                            </a:solidFill>
                            <a:latin typeface="Cambria Math" panose="02040503050406030204" pitchFamily="18" charset="0"/>
                          </a:rPr>
                          <m:t>𝒎</m:t>
                        </m:r>
                      </m:e>
                    </m:d>
                    <m:r>
                      <a:rPr lang="en-US" sz="2400" i="1" kern="0">
                        <a:latin typeface="Cambria Math" panose="02040503050406030204" pitchFamily="18" charset="0"/>
                      </a:rPr>
                      <m:t>=</m:t>
                    </m:r>
                    <m:nary>
                      <m:naryPr>
                        <m:subHide m:val="on"/>
                        <m:supHide m:val="on"/>
                        <m:ctrlPr>
                          <a:rPr lang="en-US" sz="2400" i="1" kern="0">
                            <a:solidFill>
                              <a:schemeClr val="accent1"/>
                            </a:solidFill>
                            <a:latin typeface="Cambria Math" panose="02040503050406030204" pitchFamily="18" charset="0"/>
                          </a:rPr>
                        </m:ctrlPr>
                      </m:naryPr>
                      <m:sub/>
                      <m:sup/>
                      <m:e>
                        <m:sSub>
                          <m:sSubPr>
                            <m:ctrlPr>
                              <a:rPr lang="en-US" sz="2400" i="1" kern="0">
                                <a:solidFill>
                                  <a:srgbClr val="40977B"/>
                                </a:solidFill>
                                <a:latin typeface="Cambria Math" panose="02040503050406030204" pitchFamily="18" charset="0"/>
                              </a:rPr>
                            </m:ctrlPr>
                          </m:sSubPr>
                          <m:e>
                            <m:r>
                              <a:rPr lang="en-US" sz="2400" i="1" kern="0">
                                <a:solidFill>
                                  <a:srgbClr val="40977B"/>
                                </a:solidFill>
                                <a:latin typeface="Cambria Math" panose="02040503050406030204" pitchFamily="18" charset="0"/>
                              </a:rPr>
                              <m:t>𝐷</m:t>
                            </m:r>
                          </m:e>
                          <m:sub>
                            <m:r>
                              <a:rPr lang="en-US" sz="2400" i="1" kern="0">
                                <a:solidFill>
                                  <a:srgbClr val="40977B"/>
                                </a:solidFill>
                                <a:latin typeface="Cambria Math" panose="02040503050406030204" pitchFamily="18" charset="0"/>
                              </a:rPr>
                              <m:t>𝜇</m:t>
                            </m:r>
                          </m:sub>
                        </m:sSub>
                        <m:d>
                          <m:dPr>
                            <m:ctrlPr>
                              <a:rPr lang="en-US" sz="2400" i="1" kern="0">
                                <a:solidFill>
                                  <a:srgbClr val="40977B"/>
                                </a:solidFill>
                                <a:latin typeface="Cambria Math" panose="02040503050406030204" pitchFamily="18" charset="0"/>
                              </a:rPr>
                            </m:ctrlPr>
                          </m:dPr>
                          <m:e>
                            <m:r>
                              <a:rPr lang="en-US" sz="2400" b="1" i="1" kern="0" smtClean="0">
                                <a:solidFill>
                                  <a:schemeClr val="accent1"/>
                                </a:solidFill>
                                <a:latin typeface="Cambria Math" panose="02040503050406030204" pitchFamily="18" charset="0"/>
                              </a:rPr>
                              <m:t>𝒙</m:t>
                            </m:r>
                          </m:e>
                        </m:d>
                        <m:sSub>
                          <m:sSubPr>
                            <m:ctrlPr>
                              <a:rPr lang="en-US" sz="2400" i="1" kern="0">
                                <a:solidFill>
                                  <a:schemeClr val="accent1"/>
                                </a:solidFill>
                                <a:latin typeface="Cambria Math" panose="02040503050406030204" pitchFamily="18" charset="0"/>
                              </a:rPr>
                            </m:ctrlPr>
                          </m:sSubPr>
                          <m:e>
                            <m:r>
                              <a:rPr lang="en-US" sz="2400" b="0" i="1" kern="0" smtClean="0">
                                <a:solidFill>
                                  <a:schemeClr val="accent1"/>
                                </a:solidFill>
                                <a:latin typeface="Cambria Math" panose="02040503050406030204" pitchFamily="18" charset="0"/>
                              </a:rPr>
                              <m:t> </m:t>
                            </m:r>
                            <m:r>
                              <a:rPr lang="en-US" sz="2400" i="1" kern="0">
                                <a:solidFill>
                                  <a:schemeClr val="accent1"/>
                                </a:solidFill>
                                <a:latin typeface="Cambria Math" panose="02040503050406030204" pitchFamily="18" charset="0"/>
                              </a:rPr>
                              <m:t>𝑃</m:t>
                            </m:r>
                          </m:e>
                          <m:sub>
                            <m:r>
                              <a:rPr lang="en-US" sz="2400" b="1" i="1" kern="0" smtClean="0">
                                <a:solidFill>
                                  <a:schemeClr val="accent1"/>
                                </a:solidFill>
                                <a:latin typeface="Cambria Math" panose="02040503050406030204" pitchFamily="18" charset="0"/>
                                <a:ea typeface="Cambria Math" panose="02040503050406030204" pitchFamily="18" charset="0"/>
                              </a:rPr>
                              <m:t>𝒙</m:t>
                            </m:r>
                          </m:sub>
                        </m:sSub>
                        <m:d>
                          <m:dPr>
                            <m:ctrlPr>
                              <a:rPr lang="en-US" sz="2400" i="1" kern="0">
                                <a:solidFill>
                                  <a:schemeClr val="accent1"/>
                                </a:solidFill>
                                <a:latin typeface="Cambria Math" panose="02040503050406030204" pitchFamily="18" charset="0"/>
                              </a:rPr>
                            </m:ctrlPr>
                          </m:dPr>
                          <m:e>
                            <m:r>
                              <a:rPr lang="en-US" sz="2400" b="1" i="1" kern="0">
                                <a:solidFill>
                                  <a:schemeClr val="accent4"/>
                                </a:solidFill>
                                <a:latin typeface="Cambria Math" panose="02040503050406030204" pitchFamily="18" charset="0"/>
                              </a:rPr>
                              <m:t>𝒎</m:t>
                            </m:r>
                          </m:e>
                        </m:d>
                        <m:r>
                          <a:rPr lang="en-US" sz="2400" b="0" i="1" kern="0" smtClean="0">
                            <a:solidFill>
                              <a:schemeClr val="accent4"/>
                            </a:solidFill>
                            <a:latin typeface="Cambria Math" panose="02040503050406030204" pitchFamily="18" charset="0"/>
                          </a:rPr>
                          <m:t> </m:t>
                        </m:r>
                        <m:r>
                          <a:rPr lang="en-US" sz="2400" i="1" kern="0">
                            <a:solidFill>
                              <a:schemeClr val="accent1"/>
                            </a:solidFill>
                            <a:latin typeface="Cambria Math" panose="02040503050406030204" pitchFamily="18" charset="0"/>
                          </a:rPr>
                          <m:t>𝑑</m:t>
                        </m:r>
                        <m:r>
                          <a:rPr lang="en-US" sz="2400" b="1" i="1" kern="0" smtClean="0">
                            <a:solidFill>
                              <a:schemeClr val="accent1"/>
                            </a:solidFill>
                            <a:latin typeface="Cambria Math" panose="02040503050406030204" pitchFamily="18" charset="0"/>
                          </a:rPr>
                          <m:t>𝒙</m:t>
                        </m:r>
                      </m:e>
                    </m:nary>
                    <m:r>
                      <a:rPr lang="en-US" sz="2400" i="1" kern="0">
                        <a:latin typeface="Cambria Math" panose="02040503050406030204" pitchFamily="18" charset="0"/>
                      </a:rPr>
                      <m:t>=</m:t>
                    </m:r>
                    <m:f>
                      <m:fPr>
                        <m:ctrlPr>
                          <a:rPr lang="en-US" sz="2400" i="1" kern="0">
                            <a:latin typeface="Cambria Math" panose="02040503050406030204" pitchFamily="18" charset="0"/>
                          </a:rPr>
                        </m:ctrlPr>
                      </m:fPr>
                      <m:num>
                        <m:sSub>
                          <m:sSubPr>
                            <m:ctrlPr>
                              <a:rPr lang="en-US" sz="2400" i="1" kern="0">
                                <a:solidFill>
                                  <a:srgbClr val="40977B"/>
                                </a:solidFill>
                                <a:latin typeface="Cambria Math" panose="02040503050406030204" pitchFamily="18" charset="0"/>
                              </a:rPr>
                            </m:ctrlPr>
                          </m:sSubPr>
                          <m:e>
                            <m:r>
                              <a:rPr lang="en-US" sz="2400" i="1" kern="0">
                                <a:solidFill>
                                  <a:srgbClr val="40977B"/>
                                </a:solidFill>
                                <a:latin typeface="Cambria Math" panose="02040503050406030204" pitchFamily="18" charset="0"/>
                              </a:rPr>
                              <m:t>𝐷</m:t>
                            </m:r>
                          </m:e>
                          <m:sub>
                            <m:r>
                              <a:rPr lang="en-US" sz="2400" i="1" kern="0">
                                <a:solidFill>
                                  <a:srgbClr val="40977B"/>
                                </a:solidFill>
                                <a:latin typeface="Cambria Math" panose="02040503050406030204" pitchFamily="18" charset="0"/>
                              </a:rPr>
                              <m:t>𝑔</m:t>
                            </m:r>
                          </m:sub>
                        </m:sSub>
                        <m:d>
                          <m:dPr>
                            <m:ctrlPr>
                              <a:rPr lang="en-US" sz="2400" i="1" kern="0">
                                <a:solidFill>
                                  <a:srgbClr val="40977B"/>
                                </a:solidFill>
                                <a:latin typeface="Cambria Math" panose="02040503050406030204" pitchFamily="18" charset="0"/>
                              </a:rPr>
                            </m:ctrlPr>
                          </m:dPr>
                          <m:e>
                            <m:r>
                              <a:rPr lang="en-US" sz="2400" b="1" i="1" kern="0">
                                <a:solidFill>
                                  <a:schemeClr val="accent4"/>
                                </a:solidFill>
                                <a:latin typeface="Cambria Math" panose="02040503050406030204" pitchFamily="18" charset="0"/>
                              </a:rPr>
                              <m:t>𝒎</m:t>
                            </m:r>
                          </m:e>
                        </m:d>
                      </m:num>
                      <m:den>
                        <m:sSub>
                          <m:sSubPr>
                            <m:ctrlPr>
                              <a:rPr lang="en-US" sz="2400" i="1" kern="0">
                                <a:solidFill>
                                  <a:schemeClr val="accent1"/>
                                </a:solidFill>
                                <a:latin typeface="Cambria Math" panose="02040503050406030204" pitchFamily="18" charset="0"/>
                              </a:rPr>
                            </m:ctrlPr>
                          </m:sSubPr>
                          <m:e>
                            <m:r>
                              <a:rPr lang="en-US" sz="2400" i="1" kern="0">
                                <a:solidFill>
                                  <a:schemeClr val="accent1"/>
                                </a:solidFill>
                                <a:latin typeface="Cambria Math" panose="02040503050406030204" pitchFamily="18" charset="0"/>
                              </a:rPr>
                              <m:t>𝐷</m:t>
                            </m:r>
                          </m:e>
                          <m:sub>
                            <m:r>
                              <a:rPr lang="en-US" sz="2400" i="1" kern="0">
                                <a:solidFill>
                                  <a:schemeClr val="accent1"/>
                                </a:solidFill>
                                <a:latin typeface="Cambria Math" panose="02040503050406030204" pitchFamily="18" charset="0"/>
                              </a:rPr>
                              <m:t>𝑙</m:t>
                            </m:r>
                          </m:sub>
                        </m:sSub>
                        <m:d>
                          <m:dPr>
                            <m:ctrlPr>
                              <a:rPr lang="en-US" sz="2400" i="1" kern="0">
                                <a:solidFill>
                                  <a:schemeClr val="accent1"/>
                                </a:solidFill>
                                <a:latin typeface="Cambria Math" panose="02040503050406030204" pitchFamily="18" charset="0"/>
                              </a:rPr>
                            </m:ctrlPr>
                          </m:dPr>
                          <m:e>
                            <m:r>
                              <a:rPr lang="en-US" sz="2400" b="1" i="1" kern="0">
                                <a:solidFill>
                                  <a:schemeClr val="accent4"/>
                                </a:solidFill>
                                <a:latin typeface="Cambria Math" panose="02040503050406030204" pitchFamily="18" charset="0"/>
                                <a:ea typeface="Cambria Math" panose="02040503050406030204" pitchFamily="18" charset="0"/>
                              </a:rPr>
                              <m:t>𝟎</m:t>
                            </m:r>
                          </m:e>
                        </m:d>
                      </m:den>
                    </m:f>
                  </m:oMath>
                </a14:m>
                <a:endParaRPr lang="en-US" sz="2400" dirty="0"/>
              </a:p>
              <a:p>
                <a:r>
                  <a:rPr lang="en-US" sz="2400" kern="0" dirty="0"/>
                  <a:t>Expected number of contributing microdetails: </a:t>
                </a:r>
                <a14:m>
                  <m:oMath xmlns:m="http://schemas.openxmlformats.org/officeDocument/2006/math">
                    <m:sSub>
                      <m:sSubPr>
                        <m:ctrlPr>
                          <a:rPr lang="en-US" sz="2400" i="1" kern="0">
                            <a:solidFill>
                              <a:srgbClr val="40977B"/>
                            </a:solidFill>
                            <a:latin typeface="Cambria Math" panose="02040503050406030204" pitchFamily="18" charset="0"/>
                          </a:rPr>
                        </m:ctrlPr>
                      </m:sSubPr>
                      <m:e>
                        <m:r>
                          <a:rPr lang="en-US" sz="2400" i="1" kern="0">
                            <a:solidFill>
                              <a:srgbClr val="40977B"/>
                            </a:solidFill>
                            <a:latin typeface="Cambria Math" panose="02040503050406030204" pitchFamily="18" charset="0"/>
                          </a:rPr>
                          <m:t>𝑃</m:t>
                        </m:r>
                      </m:e>
                      <m:sub>
                        <m:r>
                          <a:rPr lang="en-US" sz="2400" i="1" kern="0">
                            <a:solidFill>
                              <a:srgbClr val="40977B"/>
                            </a:solidFill>
                            <a:latin typeface="Cambria Math" panose="02040503050406030204" pitchFamily="18" charset="0"/>
                          </a:rPr>
                          <m:t>𝑔</m:t>
                        </m:r>
                      </m:sub>
                    </m:sSub>
                    <m:d>
                      <m:dPr>
                        <m:ctrlPr>
                          <a:rPr lang="en-US" sz="2400" i="1" kern="0">
                            <a:solidFill>
                              <a:srgbClr val="40977B"/>
                            </a:solidFill>
                            <a:latin typeface="Cambria Math" panose="02040503050406030204" pitchFamily="18" charset="0"/>
                          </a:rPr>
                        </m:ctrlPr>
                      </m:dPr>
                      <m:e>
                        <m:r>
                          <a:rPr lang="en-US" sz="2400" b="1" i="1" kern="0">
                            <a:solidFill>
                              <a:schemeClr val="accent4"/>
                            </a:solidFill>
                            <a:latin typeface="Cambria Math" panose="02040503050406030204" pitchFamily="18" charset="0"/>
                          </a:rPr>
                          <m:t>𝒎</m:t>
                        </m:r>
                      </m:e>
                    </m:d>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𝑁</m:t>
                        </m:r>
                      </m:e>
                      <m:sub>
                        <m:r>
                          <a:rPr lang="en-US" sz="2400" b="0" i="1" smtClean="0">
                            <a:solidFill>
                              <a:schemeClr val="tx1"/>
                            </a:solidFill>
                            <a:latin typeface="Cambria Math" panose="02040503050406030204" pitchFamily="18" charset="0"/>
                          </a:rPr>
                          <m:t>𝜇</m:t>
                        </m:r>
                      </m:sub>
                    </m:sSub>
                    <m:r>
                      <a:rPr lang="en-US" sz="2400" b="0" i="1">
                        <a:solidFill>
                          <a:srgbClr val="40977B"/>
                        </a:solidFill>
                        <a:latin typeface="Cambria Math" panose="02040503050406030204" pitchFamily="18" charset="0"/>
                      </a:rPr>
                      <m:t> </m:t>
                    </m:r>
                    <m:r>
                      <a:rPr lang="en-US" sz="2400" b="0" i="1" smtClean="0">
                        <a:solidFill>
                          <a:srgbClr val="76B900"/>
                        </a:solidFill>
                        <a:latin typeface="Cambria Math" panose="02040503050406030204" pitchFamily="18" charset="0"/>
                      </a:rPr>
                      <m:t>𝐴</m:t>
                    </m:r>
                  </m:oMath>
                </a14:m>
                <a:r>
                  <a:rPr lang="en-US" sz="2400" b="0" i="0" dirty="0">
                    <a:solidFill>
                      <a:schemeClr val="accent1"/>
                    </a:solidFill>
                    <a:latin typeface="Cambria Math" panose="02040503050406030204" pitchFamily="18" charset="0"/>
                  </a:rPr>
                  <a:t> </a:t>
                </a:r>
                <a:br>
                  <a:rPr lang="en-US" sz="2400" b="0" i="0" dirty="0">
                    <a:solidFill>
                      <a:schemeClr val="accent1"/>
                    </a:solidFill>
                    <a:latin typeface="Cambria Math" panose="02040503050406030204" pitchFamily="18" charset="0"/>
                  </a:rPr>
                </a:b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7E95431C-F0EC-4DC5-A098-16E27D1FF48A}" type="slidenum">
              <a:rPr lang="en-US" smtClean="0"/>
              <a:pPr/>
              <a:t>15</a:t>
            </a:fld>
            <a:endParaRPr lang="en-US" dirty="0"/>
          </a:p>
        </p:txBody>
      </p:sp>
      <p:sp>
        <p:nvSpPr>
          <p:cNvPr id="5" name="Parallelogram 4"/>
          <p:cNvSpPr/>
          <p:nvPr/>
        </p:nvSpPr>
        <p:spPr>
          <a:xfrm>
            <a:off x="2399516" y="4611235"/>
            <a:ext cx="1356248" cy="441569"/>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6" name="Oval 5"/>
          <p:cNvSpPr/>
          <p:nvPr/>
        </p:nvSpPr>
        <p:spPr>
          <a:xfrm>
            <a:off x="2759556" y="4683243"/>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945528" y="4724555"/>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164674" y="4678231"/>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164674" y="4832019"/>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981696" y="4840027"/>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849584" y="4957332"/>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718077" y="4832567"/>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164674" y="4921380"/>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464903" y="4641495"/>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383820" y="4724555"/>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70504" y="4925105"/>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p:cNvSpPr/>
          <p:nvPr/>
        </p:nvSpPr>
        <p:spPr>
          <a:xfrm>
            <a:off x="4876185" y="4611782"/>
            <a:ext cx="1356248" cy="441569"/>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8" name="Oval 17"/>
          <p:cNvSpPr/>
          <p:nvPr/>
        </p:nvSpPr>
        <p:spPr>
          <a:xfrm>
            <a:off x="5236225" y="4683790"/>
            <a:ext cx="132112" cy="72008"/>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422197" y="4725102"/>
            <a:ext cx="132112"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Oval 19"/>
          <p:cNvSpPr/>
          <p:nvPr/>
        </p:nvSpPr>
        <p:spPr>
          <a:xfrm>
            <a:off x="5641343" y="4678778"/>
            <a:ext cx="132112" cy="72008"/>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641343" y="4832566"/>
            <a:ext cx="132112"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Oval 21"/>
          <p:cNvSpPr/>
          <p:nvPr/>
        </p:nvSpPr>
        <p:spPr>
          <a:xfrm>
            <a:off x="5458365" y="4840574"/>
            <a:ext cx="132112" cy="72008"/>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326253" y="4957879"/>
            <a:ext cx="132112"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Oval 23"/>
          <p:cNvSpPr/>
          <p:nvPr/>
        </p:nvSpPr>
        <p:spPr>
          <a:xfrm>
            <a:off x="5194746" y="4833114"/>
            <a:ext cx="132112" cy="72008"/>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641343" y="4921927"/>
            <a:ext cx="132112" cy="72008"/>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941572" y="4642042"/>
            <a:ext cx="132112"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Oval 26"/>
          <p:cNvSpPr/>
          <p:nvPr/>
        </p:nvSpPr>
        <p:spPr>
          <a:xfrm>
            <a:off x="5860489" y="4725102"/>
            <a:ext cx="132112" cy="72008"/>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047173" y="4925652"/>
            <a:ext cx="132112"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Circular Arrow 28"/>
          <p:cNvSpPr/>
          <p:nvPr/>
        </p:nvSpPr>
        <p:spPr>
          <a:xfrm>
            <a:off x="3672911" y="3833703"/>
            <a:ext cx="1662252" cy="1403424"/>
          </a:xfrm>
          <a:prstGeom prst="circularArrow">
            <a:avLst>
              <a:gd name="adj1" fmla="val 12500"/>
              <a:gd name="adj2" fmla="val 918138"/>
              <a:gd name="adj3" fmla="val 20457681"/>
              <a:gd name="adj4" fmla="val 11877016"/>
              <a:gd name="adj5" fmla="val 125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30" name="Rectangle 29"/>
              <p:cNvSpPr/>
              <p:nvPr/>
            </p:nvSpPr>
            <p:spPr>
              <a:xfrm>
                <a:off x="1979712" y="5250124"/>
                <a:ext cx="1797736" cy="424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sSub>
                            <m:sSubPr>
                              <m:ctrlPr>
                                <a:rPr lang="en-US" sz="2000" b="0" i="1" smtClean="0">
                                  <a:solidFill>
                                    <a:srgbClr val="385D8A"/>
                                  </a:solidFill>
                                  <a:latin typeface="Cambria Math" panose="02040503050406030204" pitchFamily="18" charset="0"/>
                                </a:rPr>
                              </m:ctrlPr>
                            </m:sSubPr>
                            <m:e>
                              <m:r>
                                <a:rPr lang="en-US" sz="2000" b="0" i="1" smtClean="0">
                                  <a:solidFill>
                                    <a:srgbClr val="385D8A"/>
                                  </a:solidFill>
                                  <a:latin typeface="Cambria Math" panose="02040503050406030204" pitchFamily="18" charset="0"/>
                                </a:rPr>
                                <m:t>𝑁</m:t>
                              </m:r>
                            </m:e>
                            <m:sub>
                              <m:r>
                                <a:rPr lang="en-US" sz="2000" b="0" i="1" smtClean="0">
                                  <a:solidFill>
                                    <a:srgbClr val="385D8A"/>
                                  </a:solidFill>
                                  <a:latin typeface="Cambria Math" panose="02040503050406030204" pitchFamily="18" charset="0"/>
                                </a:rPr>
                                <m:t>𝑡𝑜𝑡𝑎𝑙</m:t>
                              </m:r>
                            </m:sub>
                          </m:sSub>
                          <m:r>
                            <a:rPr lang="en-US" sz="2000" b="0" i="1" smtClean="0">
                              <a:latin typeface="Cambria Math" panose="02040503050406030204" pitchFamily="18" charset="0"/>
                            </a:rPr>
                            <m:t>=</m:t>
                          </m:r>
                          <m:r>
                            <a:rPr lang="en-US" sz="2000" i="1">
                              <a:latin typeface="Cambria Math" panose="02040503050406030204" pitchFamily="18" charset="0"/>
                            </a:rPr>
                            <m:t> </m:t>
                          </m:r>
                          <m:r>
                            <a:rPr lang="en-US" sz="2000" i="1">
                              <a:latin typeface="Cambria Math" panose="02040503050406030204" pitchFamily="18" charset="0"/>
                            </a:rPr>
                            <m:t>𝑁</m:t>
                          </m:r>
                        </m:e>
                        <m:sub>
                          <m:r>
                            <a:rPr lang="en-US" sz="2000" i="1">
                              <a:latin typeface="Cambria Math" panose="02040503050406030204" pitchFamily="18" charset="0"/>
                            </a:rPr>
                            <m:t>𝜇</m:t>
                          </m:r>
                        </m:sub>
                      </m:sSub>
                      <m:r>
                        <a:rPr lang="en-US" sz="2000" i="1">
                          <a:solidFill>
                            <a:srgbClr val="40977B"/>
                          </a:solidFill>
                          <a:latin typeface="Cambria Math" panose="02040503050406030204" pitchFamily="18" charset="0"/>
                        </a:rPr>
                        <m:t> </m:t>
                      </m:r>
                      <m:r>
                        <a:rPr lang="en-US" sz="2000" i="1">
                          <a:solidFill>
                            <a:srgbClr val="76B900"/>
                          </a:solidFill>
                          <a:latin typeface="Cambria Math" panose="02040503050406030204" pitchFamily="18" charset="0"/>
                        </a:rPr>
                        <m:t>𝐴</m:t>
                      </m:r>
                    </m:oMath>
                  </m:oMathPara>
                </a14:m>
                <a:endParaRPr lang="en-US" sz="2000" dirty="0">
                  <a:solidFill>
                    <a:srgbClr val="4F81BD"/>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1979712" y="5250124"/>
                <a:ext cx="1797736" cy="424796"/>
              </a:xfrm>
              <a:prstGeom prst="rect">
                <a:avLst/>
              </a:prstGeom>
              <a:blipFill>
                <a:blip r:embed="rId4"/>
                <a:stretch>
                  <a:fillRect b="-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4211960" y="5255432"/>
                <a:ext cx="3050386" cy="4250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kern="0" smtClean="0">
                          <a:solidFill>
                            <a:schemeClr val="tx1"/>
                          </a:solidFill>
                          <a:latin typeface="Cambria Math" panose="02040503050406030204" pitchFamily="18" charset="0"/>
                        </a:rPr>
                        <m:t>𝐸</m:t>
                      </m:r>
                      <m:d>
                        <m:dPr>
                          <m:begChr m:val="["/>
                          <m:endChr m:val="]"/>
                          <m:ctrlPr>
                            <a:rPr lang="en-US" sz="2000" b="0" i="1" kern="0" smtClean="0">
                              <a:solidFill>
                                <a:schemeClr val="tx1"/>
                              </a:solidFill>
                              <a:latin typeface="Cambria Math" panose="02040503050406030204" pitchFamily="18" charset="0"/>
                            </a:rPr>
                          </m:ctrlPr>
                        </m:dPr>
                        <m:e>
                          <m:sSub>
                            <m:sSubPr>
                              <m:ctrlPr>
                                <a:rPr lang="en-US" sz="2000" b="0" i="1" kern="0" smtClean="0">
                                  <a:solidFill>
                                    <a:srgbClr val="8C3836"/>
                                  </a:solidFill>
                                  <a:latin typeface="Cambria Math" panose="02040503050406030204" pitchFamily="18" charset="0"/>
                                </a:rPr>
                              </m:ctrlPr>
                            </m:sSubPr>
                            <m:e>
                              <m:r>
                                <a:rPr lang="en-US" sz="2000" b="0" i="1" kern="0" smtClean="0">
                                  <a:solidFill>
                                    <a:srgbClr val="8C3836"/>
                                  </a:solidFill>
                                  <a:latin typeface="Cambria Math" panose="02040503050406030204" pitchFamily="18" charset="0"/>
                                </a:rPr>
                                <m:t>𝑁</m:t>
                              </m:r>
                            </m:e>
                            <m:sub>
                              <m:r>
                                <a:rPr lang="en-US" sz="2000" b="0" i="1" kern="0" smtClean="0">
                                  <a:solidFill>
                                    <a:srgbClr val="8C3836"/>
                                  </a:solidFill>
                                  <a:latin typeface="Cambria Math" panose="02040503050406030204" pitchFamily="18" charset="0"/>
                                </a:rPr>
                                <m:t>𝑐𝑜𝑛𝑡𝑟𝑖𝑏</m:t>
                              </m:r>
                            </m:sub>
                          </m:sSub>
                        </m:e>
                      </m:d>
                      <m:r>
                        <a:rPr lang="en-US" sz="2000" b="0" i="1" kern="0" smtClean="0">
                          <a:solidFill>
                            <a:schemeClr val="tx1"/>
                          </a:solidFill>
                          <a:latin typeface="Cambria Math" panose="02040503050406030204" pitchFamily="18" charset="0"/>
                        </a:rPr>
                        <m:t>=</m:t>
                      </m:r>
                      <m:sSub>
                        <m:sSubPr>
                          <m:ctrlPr>
                            <a:rPr lang="en-US" sz="2000" i="1" kern="0">
                              <a:solidFill>
                                <a:srgbClr val="40977B"/>
                              </a:solidFill>
                              <a:latin typeface="Cambria Math" panose="02040503050406030204" pitchFamily="18" charset="0"/>
                            </a:rPr>
                          </m:ctrlPr>
                        </m:sSubPr>
                        <m:e>
                          <m:r>
                            <a:rPr lang="en-US" sz="2000" i="1" kern="0">
                              <a:solidFill>
                                <a:srgbClr val="40977B"/>
                              </a:solidFill>
                              <a:latin typeface="Cambria Math" panose="02040503050406030204" pitchFamily="18" charset="0"/>
                            </a:rPr>
                            <m:t>𝑃</m:t>
                          </m:r>
                        </m:e>
                        <m:sub>
                          <m:r>
                            <a:rPr lang="en-US" sz="2000" i="1" kern="0">
                              <a:solidFill>
                                <a:srgbClr val="40977B"/>
                              </a:solidFill>
                              <a:latin typeface="Cambria Math" panose="02040503050406030204" pitchFamily="18" charset="0"/>
                            </a:rPr>
                            <m:t>𝑔</m:t>
                          </m:r>
                        </m:sub>
                      </m:sSub>
                      <m:d>
                        <m:dPr>
                          <m:ctrlPr>
                            <a:rPr lang="en-US" sz="2000" i="1" kern="0">
                              <a:solidFill>
                                <a:srgbClr val="40977B"/>
                              </a:solidFill>
                              <a:latin typeface="Cambria Math" panose="02040503050406030204" pitchFamily="18" charset="0"/>
                            </a:rPr>
                          </m:ctrlPr>
                        </m:dPr>
                        <m:e>
                          <m:r>
                            <a:rPr lang="en-US" sz="2000" b="1" i="1" kern="0">
                              <a:solidFill>
                                <a:schemeClr val="accent4"/>
                              </a:solidFill>
                              <a:latin typeface="Cambria Math" panose="02040503050406030204" pitchFamily="18" charset="0"/>
                            </a:rPr>
                            <m:t>𝒎</m:t>
                          </m:r>
                        </m:e>
                      </m:d>
                      <m:sSub>
                        <m:sSubPr>
                          <m:ctrlPr>
                            <a:rPr lang="en-US" sz="2000" i="1">
                              <a:latin typeface="Cambria Math" panose="02040503050406030204" pitchFamily="18" charset="0"/>
                            </a:rPr>
                          </m:ctrlPr>
                        </m:sSubPr>
                        <m:e>
                          <m:r>
                            <a:rPr lang="en-US" sz="2000" i="1">
                              <a:latin typeface="Cambria Math" panose="02040503050406030204" pitchFamily="18" charset="0"/>
                            </a:rPr>
                            <m:t> </m:t>
                          </m:r>
                          <m:r>
                            <a:rPr lang="en-US" sz="2000" i="1">
                              <a:latin typeface="Cambria Math" panose="02040503050406030204" pitchFamily="18" charset="0"/>
                            </a:rPr>
                            <m:t>𝑁</m:t>
                          </m:r>
                        </m:e>
                        <m:sub>
                          <m:r>
                            <a:rPr lang="en-US" sz="2000" i="1">
                              <a:latin typeface="Cambria Math" panose="02040503050406030204" pitchFamily="18" charset="0"/>
                            </a:rPr>
                            <m:t>𝜇</m:t>
                          </m:r>
                        </m:sub>
                      </m:sSub>
                      <m:r>
                        <a:rPr lang="en-US" sz="2000" i="1">
                          <a:solidFill>
                            <a:srgbClr val="40977B"/>
                          </a:solidFill>
                          <a:latin typeface="Cambria Math" panose="02040503050406030204" pitchFamily="18" charset="0"/>
                        </a:rPr>
                        <m:t> </m:t>
                      </m:r>
                      <m:r>
                        <a:rPr lang="en-US" sz="2000" i="1">
                          <a:solidFill>
                            <a:srgbClr val="76B900"/>
                          </a:solidFill>
                          <a:latin typeface="Cambria Math" panose="02040503050406030204" pitchFamily="18" charset="0"/>
                        </a:rPr>
                        <m:t>𝐴</m:t>
                      </m:r>
                    </m:oMath>
                  </m:oMathPara>
                </a14:m>
                <a:endParaRPr lang="en-US" sz="2000" dirty="0">
                  <a:solidFill>
                    <a:srgbClr val="8C3836"/>
                  </a:solidFill>
                </a:endParaRPr>
              </a:p>
            </p:txBody>
          </p:sp>
        </mc:Choice>
        <mc:Fallback xmlns="">
          <p:sp>
            <p:nvSpPr>
              <p:cNvPr id="31" name="Rectangle 30"/>
              <p:cNvSpPr>
                <a:spLocks noRot="1" noChangeAspect="1" noMove="1" noResize="1" noEditPoints="1" noAdjustHandles="1" noChangeArrowheads="1" noChangeShapeType="1" noTextEdit="1"/>
              </p:cNvSpPr>
              <p:nvPr/>
            </p:nvSpPr>
            <p:spPr>
              <a:xfrm>
                <a:off x="4211960" y="5255432"/>
                <a:ext cx="3050386" cy="425053"/>
              </a:xfrm>
              <a:prstGeom prst="rect">
                <a:avLst/>
              </a:prstGeom>
              <a:blipFill>
                <a:blip r:embed="rId5"/>
                <a:stretch>
                  <a:fillRect b="-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4192452" y="3426328"/>
                <a:ext cx="854721" cy="3919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kern="0">
                              <a:solidFill>
                                <a:srgbClr val="8C3836"/>
                              </a:solidFill>
                              <a:latin typeface="Cambria Math" panose="02040503050406030204" pitchFamily="18" charset="0"/>
                            </a:rPr>
                          </m:ctrlPr>
                        </m:sSubPr>
                        <m:e>
                          <m:r>
                            <a:rPr lang="en-US" i="1" kern="0">
                              <a:solidFill>
                                <a:srgbClr val="8C3836"/>
                              </a:solidFill>
                              <a:latin typeface="Cambria Math" panose="02040503050406030204" pitchFamily="18" charset="0"/>
                            </a:rPr>
                            <m:t>𝑃</m:t>
                          </m:r>
                        </m:e>
                        <m:sub>
                          <m:r>
                            <a:rPr lang="en-US" i="1" kern="0">
                              <a:solidFill>
                                <a:srgbClr val="8C3836"/>
                              </a:solidFill>
                              <a:latin typeface="Cambria Math" panose="02040503050406030204" pitchFamily="18" charset="0"/>
                            </a:rPr>
                            <m:t>𝑔</m:t>
                          </m:r>
                        </m:sub>
                      </m:sSub>
                      <m:d>
                        <m:dPr>
                          <m:ctrlPr>
                            <a:rPr lang="en-US" i="1" kern="0">
                              <a:solidFill>
                                <a:srgbClr val="8C3836"/>
                              </a:solidFill>
                              <a:latin typeface="Cambria Math" panose="02040503050406030204" pitchFamily="18" charset="0"/>
                            </a:rPr>
                          </m:ctrlPr>
                        </m:dPr>
                        <m:e>
                          <m:r>
                            <a:rPr lang="en-US" b="1" i="1" kern="0">
                              <a:solidFill>
                                <a:srgbClr val="8C3836"/>
                              </a:solidFill>
                              <a:latin typeface="Cambria Math" panose="02040503050406030204" pitchFamily="18" charset="0"/>
                            </a:rPr>
                            <m:t>𝒎</m:t>
                          </m:r>
                        </m:e>
                      </m:d>
                    </m:oMath>
                  </m:oMathPara>
                </a14:m>
                <a:endParaRPr lang="en-US" dirty="0"/>
              </a:p>
            </p:txBody>
          </p:sp>
        </mc:Choice>
        <mc:Fallback xmlns="">
          <p:sp>
            <p:nvSpPr>
              <p:cNvPr id="32" name="Rectangle 31"/>
              <p:cNvSpPr>
                <a:spLocks noRot="1" noChangeAspect="1" noMove="1" noResize="1" noEditPoints="1" noAdjustHandles="1" noChangeArrowheads="1" noChangeShapeType="1" noTextEdit="1"/>
              </p:cNvSpPr>
              <p:nvPr/>
            </p:nvSpPr>
            <p:spPr>
              <a:xfrm>
                <a:off x="4192452" y="3426328"/>
                <a:ext cx="854721" cy="391902"/>
              </a:xfrm>
              <a:prstGeom prst="rect">
                <a:avLst/>
              </a:prstGeom>
              <a:blipFill>
                <a:blip r:embed="rId6"/>
                <a:stretch>
                  <a:fillRect b="-6250"/>
                </a:stretch>
              </a:blipFill>
            </p:spPr>
            <p:txBody>
              <a:bodyPr/>
              <a:lstStyle/>
              <a:p>
                <a:r>
                  <a:rPr lang="en-US">
                    <a:noFill/>
                  </a:rPr>
                  <a:t> </a:t>
                </a:r>
              </a:p>
            </p:txBody>
          </p:sp>
        </mc:Fallback>
      </mc:AlternateContent>
    </p:spTree>
    <p:extLst>
      <p:ext uri="{BB962C8B-B14F-4D97-AF65-F5344CB8AC3E}">
        <p14:creationId xmlns:p14="http://schemas.microsoft.com/office/powerpoint/2010/main" val="416887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Discrete </a:t>
            </a:r>
            <a:r>
              <a:rPr lang="en-US" dirty="0" err="1"/>
              <a:t>Biscale</a:t>
            </a:r>
            <a:r>
              <a:rPr lang="en-US" dirty="0"/>
              <a:t> Model Evaluation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Autofit/>
              </a:bodyPr>
              <a:lstStyle/>
              <a:p>
                <a:r>
                  <a:rPr lang="en-US" sz="2400" dirty="0"/>
                  <a:t>Probability </a:t>
                </a:r>
                <a14:m>
                  <m:oMath xmlns:m="http://schemas.openxmlformats.org/officeDocument/2006/math">
                    <m:sSub>
                      <m:sSubPr>
                        <m:ctrlPr>
                          <a:rPr lang="en-US" sz="2400" i="1" kern="0" smtClean="0">
                            <a:solidFill>
                              <a:schemeClr val="accent1"/>
                            </a:solidFill>
                            <a:latin typeface="Cambria Math" panose="02040503050406030204" pitchFamily="18" charset="0"/>
                          </a:rPr>
                        </m:ctrlPr>
                      </m:sSubPr>
                      <m:e>
                        <m:r>
                          <a:rPr lang="en-US" sz="2400" i="1" kern="0">
                            <a:solidFill>
                              <a:schemeClr val="accent1"/>
                            </a:solidFill>
                            <a:latin typeface="Cambria Math" panose="02040503050406030204" pitchFamily="18" charset="0"/>
                          </a:rPr>
                          <m:t>𝑃</m:t>
                        </m:r>
                      </m:e>
                      <m:sub>
                        <m:r>
                          <a:rPr lang="en-US" sz="2400" b="1" i="1" kern="0" smtClean="0">
                            <a:solidFill>
                              <a:schemeClr val="accent1"/>
                            </a:solidFill>
                            <a:latin typeface="Cambria Math" panose="02040503050406030204" pitchFamily="18" charset="0"/>
                            <a:ea typeface="Cambria Math" panose="02040503050406030204" pitchFamily="18" charset="0"/>
                          </a:rPr>
                          <m:t>𝒙</m:t>
                        </m:r>
                      </m:sub>
                    </m:sSub>
                    <m:d>
                      <m:dPr>
                        <m:ctrlPr>
                          <a:rPr lang="en-US" sz="2400" i="1" kern="0">
                            <a:solidFill>
                              <a:schemeClr val="accent1"/>
                            </a:solidFill>
                            <a:latin typeface="Cambria Math" panose="02040503050406030204" pitchFamily="18" charset="0"/>
                          </a:rPr>
                        </m:ctrlPr>
                      </m:dPr>
                      <m:e>
                        <m:r>
                          <a:rPr lang="en-US" sz="2400" b="1" i="1" kern="0">
                            <a:solidFill>
                              <a:schemeClr val="accent4"/>
                            </a:solidFill>
                            <a:latin typeface="Cambria Math" panose="02040503050406030204" pitchFamily="18" charset="0"/>
                          </a:rPr>
                          <m:t>𝒎</m:t>
                        </m:r>
                      </m:e>
                    </m:d>
                    <m:r>
                      <a:rPr lang="en-US" sz="2400" i="1" kern="0">
                        <a:latin typeface="Cambria Math" panose="02040503050406030204" pitchFamily="18" charset="0"/>
                      </a:rPr>
                      <m:t>=</m:t>
                    </m:r>
                    <m:f>
                      <m:fPr>
                        <m:ctrlPr>
                          <a:rPr lang="en-US" sz="2400" i="1" kern="0">
                            <a:latin typeface="Cambria Math" panose="02040503050406030204" pitchFamily="18" charset="0"/>
                          </a:rPr>
                        </m:ctrlPr>
                      </m:fPr>
                      <m:num>
                        <m:sSub>
                          <m:sSubPr>
                            <m:ctrlPr>
                              <a:rPr lang="en-US" sz="2400" i="1" kern="0">
                                <a:solidFill>
                                  <a:schemeClr val="accent1"/>
                                </a:solidFill>
                                <a:latin typeface="Cambria Math" panose="02040503050406030204" pitchFamily="18" charset="0"/>
                              </a:rPr>
                            </m:ctrlPr>
                          </m:sSubPr>
                          <m:e>
                            <m:r>
                              <a:rPr lang="en-US" sz="2400" i="1" kern="0">
                                <a:solidFill>
                                  <a:schemeClr val="accent1"/>
                                </a:solidFill>
                                <a:latin typeface="Cambria Math" panose="02040503050406030204" pitchFamily="18" charset="0"/>
                              </a:rPr>
                              <m:t>𝐷</m:t>
                            </m:r>
                          </m:e>
                          <m:sub>
                            <m:r>
                              <a:rPr lang="en-US" sz="2400" i="1" kern="0">
                                <a:solidFill>
                                  <a:schemeClr val="accent1"/>
                                </a:solidFill>
                                <a:latin typeface="Cambria Math" panose="02040503050406030204" pitchFamily="18" charset="0"/>
                              </a:rPr>
                              <m:t>𝑙</m:t>
                            </m:r>
                          </m:sub>
                        </m:sSub>
                        <m:d>
                          <m:dPr>
                            <m:ctrlPr>
                              <a:rPr lang="en-US" sz="2400" i="1" kern="0">
                                <a:solidFill>
                                  <a:schemeClr val="accent1"/>
                                </a:solidFill>
                                <a:latin typeface="Cambria Math" panose="02040503050406030204" pitchFamily="18" charset="0"/>
                              </a:rPr>
                            </m:ctrlPr>
                          </m:dPr>
                          <m:e>
                            <m:r>
                              <a:rPr lang="en-US" sz="2400" b="1" i="1" kern="0">
                                <a:solidFill>
                                  <a:schemeClr val="accent4"/>
                                </a:solidFill>
                                <a:latin typeface="Cambria Math" panose="02040503050406030204" pitchFamily="18" charset="0"/>
                                <a:ea typeface="Cambria Math" panose="02040503050406030204" pitchFamily="18" charset="0"/>
                              </a:rPr>
                              <m:t>𝒎</m:t>
                            </m:r>
                            <m:r>
                              <a:rPr lang="en-US" sz="2400" b="1" i="1" kern="0">
                                <a:latin typeface="Cambria Math" panose="02040503050406030204" pitchFamily="18" charset="0"/>
                                <a:ea typeface="Cambria Math" panose="02040503050406030204" pitchFamily="18" charset="0"/>
                              </a:rPr>
                              <m:t> −</m:t>
                            </m:r>
                            <m:r>
                              <a:rPr lang="en-US" sz="2400" b="1" i="1" kern="0" smtClean="0">
                                <a:solidFill>
                                  <a:schemeClr val="accent1"/>
                                </a:solidFill>
                                <a:latin typeface="Cambria Math" panose="02040503050406030204" pitchFamily="18" charset="0"/>
                                <a:ea typeface="Cambria Math" panose="02040503050406030204" pitchFamily="18" charset="0"/>
                              </a:rPr>
                              <m:t>𝒙</m:t>
                            </m:r>
                          </m:e>
                        </m:d>
                      </m:num>
                      <m:den>
                        <m:sSub>
                          <m:sSubPr>
                            <m:ctrlPr>
                              <a:rPr lang="en-US" sz="2400" i="1" kern="0">
                                <a:solidFill>
                                  <a:schemeClr val="accent1"/>
                                </a:solidFill>
                                <a:latin typeface="Cambria Math" panose="02040503050406030204" pitchFamily="18" charset="0"/>
                              </a:rPr>
                            </m:ctrlPr>
                          </m:sSubPr>
                          <m:e>
                            <m:r>
                              <a:rPr lang="en-US" sz="2400" i="1" kern="0">
                                <a:solidFill>
                                  <a:schemeClr val="accent1"/>
                                </a:solidFill>
                                <a:latin typeface="Cambria Math" panose="02040503050406030204" pitchFamily="18" charset="0"/>
                              </a:rPr>
                              <m:t>𝐷</m:t>
                            </m:r>
                          </m:e>
                          <m:sub>
                            <m:r>
                              <a:rPr lang="en-US" sz="2400" i="1" kern="0">
                                <a:solidFill>
                                  <a:schemeClr val="accent1"/>
                                </a:solidFill>
                                <a:latin typeface="Cambria Math" panose="02040503050406030204" pitchFamily="18" charset="0"/>
                              </a:rPr>
                              <m:t>𝑙</m:t>
                            </m:r>
                          </m:sub>
                        </m:sSub>
                        <m:d>
                          <m:dPr>
                            <m:ctrlPr>
                              <a:rPr lang="en-US" sz="2400" i="1" kern="0">
                                <a:solidFill>
                                  <a:schemeClr val="accent1"/>
                                </a:solidFill>
                                <a:latin typeface="Cambria Math" panose="02040503050406030204" pitchFamily="18" charset="0"/>
                              </a:rPr>
                            </m:ctrlPr>
                          </m:dPr>
                          <m:e>
                            <m:r>
                              <a:rPr lang="en-US" sz="2400" b="1" i="1" kern="0">
                                <a:solidFill>
                                  <a:schemeClr val="accent4"/>
                                </a:solidFill>
                                <a:latin typeface="Cambria Math" panose="02040503050406030204" pitchFamily="18" charset="0"/>
                                <a:ea typeface="Cambria Math" panose="02040503050406030204" pitchFamily="18" charset="0"/>
                              </a:rPr>
                              <m:t>𝟎</m:t>
                            </m:r>
                          </m:e>
                        </m:d>
                      </m:den>
                    </m:f>
                  </m:oMath>
                </a14:m>
                <a:r>
                  <a:rPr lang="en-US" sz="2400" dirty="0"/>
                  <a:t> of </a:t>
                </a:r>
                <a14:m>
                  <m:oMath xmlns:m="http://schemas.openxmlformats.org/officeDocument/2006/math">
                    <m:r>
                      <a:rPr lang="en-US" sz="2400" b="1" i="1" kern="0">
                        <a:solidFill>
                          <a:schemeClr val="accent1"/>
                        </a:solidFill>
                        <a:latin typeface="Cambria Math" panose="02040503050406030204" pitchFamily="18" charset="0"/>
                      </a:rPr>
                      <m:t>𝒙</m:t>
                    </m:r>
                  </m:oMath>
                </a14:m>
                <a:r>
                  <a:rPr lang="en-US" sz="2400" dirty="0"/>
                  <a:t> contributing with max intensity</a:t>
                </a:r>
              </a:p>
              <a:p>
                <a:r>
                  <a:rPr lang="en-US" sz="2400" dirty="0"/>
                  <a:t>Total probability mass </a:t>
                </a:r>
                <a14:m>
                  <m:oMath xmlns:m="http://schemas.openxmlformats.org/officeDocument/2006/math">
                    <m:sSub>
                      <m:sSubPr>
                        <m:ctrlPr>
                          <a:rPr lang="en-US" sz="2400" i="1" kern="0">
                            <a:solidFill>
                              <a:srgbClr val="40977B"/>
                            </a:solidFill>
                            <a:latin typeface="Cambria Math" panose="02040503050406030204" pitchFamily="18" charset="0"/>
                          </a:rPr>
                        </m:ctrlPr>
                      </m:sSubPr>
                      <m:e>
                        <m:r>
                          <a:rPr lang="en-US" sz="2400" b="0" i="1" kern="0" smtClean="0">
                            <a:solidFill>
                              <a:srgbClr val="40977B"/>
                            </a:solidFill>
                            <a:latin typeface="Cambria Math" panose="02040503050406030204" pitchFamily="18" charset="0"/>
                          </a:rPr>
                          <m:t>𝑃</m:t>
                        </m:r>
                      </m:e>
                      <m:sub>
                        <m:r>
                          <a:rPr lang="en-US" sz="2400" i="1" kern="0">
                            <a:solidFill>
                              <a:srgbClr val="40977B"/>
                            </a:solidFill>
                            <a:latin typeface="Cambria Math" panose="02040503050406030204" pitchFamily="18" charset="0"/>
                          </a:rPr>
                          <m:t>𝑔</m:t>
                        </m:r>
                      </m:sub>
                    </m:sSub>
                    <m:d>
                      <m:dPr>
                        <m:ctrlPr>
                          <a:rPr lang="en-US" sz="2400" i="1" kern="0">
                            <a:solidFill>
                              <a:srgbClr val="40977B"/>
                            </a:solidFill>
                            <a:latin typeface="Cambria Math" panose="02040503050406030204" pitchFamily="18" charset="0"/>
                          </a:rPr>
                        </m:ctrlPr>
                      </m:dPr>
                      <m:e>
                        <m:r>
                          <a:rPr lang="en-US" sz="2400" b="1" i="1" kern="0">
                            <a:solidFill>
                              <a:schemeClr val="accent4"/>
                            </a:solidFill>
                            <a:latin typeface="Cambria Math" panose="02040503050406030204" pitchFamily="18" charset="0"/>
                          </a:rPr>
                          <m:t>𝒎</m:t>
                        </m:r>
                      </m:e>
                    </m:d>
                    <m:r>
                      <a:rPr lang="en-US" sz="2400" i="1" kern="0">
                        <a:latin typeface="Cambria Math" panose="02040503050406030204" pitchFamily="18" charset="0"/>
                      </a:rPr>
                      <m:t>=</m:t>
                    </m:r>
                    <m:nary>
                      <m:naryPr>
                        <m:subHide m:val="on"/>
                        <m:supHide m:val="on"/>
                        <m:ctrlPr>
                          <a:rPr lang="en-US" sz="2400" i="1" kern="0">
                            <a:solidFill>
                              <a:schemeClr val="accent1"/>
                            </a:solidFill>
                            <a:latin typeface="Cambria Math" panose="02040503050406030204" pitchFamily="18" charset="0"/>
                          </a:rPr>
                        </m:ctrlPr>
                      </m:naryPr>
                      <m:sub/>
                      <m:sup/>
                      <m:e>
                        <m:sSub>
                          <m:sSubPr>
                            <m:ctrlPr>
                              <a:rPr lang="en-US" sz="2400" i="1" kern="0">
                                <a:solidFill>
                                  <a:srgbClr val="40977B"/>
                                </a:solidFill>
                                <a:latin typeface="Cambria Math" panose="02040503050406030204" pitchFamily="18" charset="0"/>
                              </a:rPr>
                            </m:ctrlPr>
                          </m:sSubPr>
                          <m:e>
                            <m:r>
                              <a:rPr lang="en-US" sz="2400" i="1" kern="0">
                                <a:solidFill>
                                  <a:srgbClr val="40977B"/>
                                </a:solidFill>
                                <a:latin typeface="Cambria Math" panose="02040503050406030204" pitchFamily="18" charset="0"/>
                              </a:rPr>
                              <m:t>𝐷</m:t>
                            </m:r>
                          </m:e>
                          <m:sub>
                            <m:r>
                              <a:rPr lang="en-US" sz="2400" i="1" kern="0">
                                <a:solidFill>
                                  <a:srgbClr val="40977B"/>
                                </a:solidFill>
                                <a:latin typeface="Cambria Math" panose="02040503050406030204" pitchFamily="18" charset="0"/>
                              </a:rPr>
                              <m:t>𝜇</m:t>
                            </m:r>
                          </m:sub>
                        </m:sSub>
                        <m:d>
                          <m:dPr>
                            <m:ctrlPr>
                              <a:rPr lang="en-US" sz="2400" i="1" kern="0">
                                <a:solidFill>
                                  <a:srgbClr val="40977B"/>
                                </a:solidFill>
                                <a:latin typeface="Cambria Math" panose="02040503050406030204" pitchFamily="18" charset="0"/>
                              </a:rPr>
                            </m:ctrlPr>
                          </m:dPr>
                          <m:e>
                            <m:r>
                              <a:rPr lang="en-US" sz="2400" b="1" i="1" kern="0" smtClean="0">
                                <a:solidFill>
                                  <a:schemeClr val="accent1"/>
                                </a:solidFill>
                                <a:latin typeface="Cambria Math" panose="02040503050406030204" pitchFamily="18" charset="0"/>
                              </a:rPr>
                              <m:t>𝒙</m:t>
                            </m:r>
                          </m:e>
                        </m:d>
                        <m:sSub>
                          <m:sSubPr>
                            <m:ctrlPr>
                              <a:rPr lang="en-US" sz="2400" i="1" kern="0">
                                <a:solidFill>
                                  <a:schemeClr val="accent1"/>
                                </a:solidFill>
                                <a:latin typeface="Cambria Math" panose="02040503050406030204" pitchFamily="18" charset="0"/>
                              </a:rPr>
                            </m:ctrlPr>
                          </m:sSubPr>
                          <m:e>
                            <m:r>
                              <a:rPr lang="en-US" sz="2400" b="0" i="1" kern="0" smtClean="0">
                                <a:solidFill>
                                  <a:schemeClr val="accent1"/>
                                </a:solidFill>
                                <a:latin typeface="Cambria Math" panose="02040503050406030204" pitchFamily="18" charset="0"/>
                              </a:rPr>
                              <m:t> </m:t>
                            </m:r>
                            <m:r>
                              <a:rPr lang="en-US" sz="2400" i="1" kern="0">
                                <a:solidFill>
                                  <a:schemeClr val="accent1"/>
                                </a:solidFill>
                                <a:latin typeface="Cambria Math" panose="02040503050406030204" pitchFamily="18" charset="0"/>
                              </a:rPr>
                              <m:t>𝑃</m:t>
                            </m:r>
                          </m:e>
                          <m:sub>
                            <m:r>
                              <a:rPr lang="en-US" sz="2400" b="1" i="1" kern="0" smtClean="0">
                                <a:solidFill>
                                  <a:schemeClr val="accent1"/>
                                </a:solidFill>
                                <a:latin typeface="Cambria Math" panose="02040503050406030204" pitchFamily="18" charset="0"/>
                                <a:ea typeface="Cambria Math" panose="02040503050406030204" pitchFamily="18" charset="0"/>
                              </a:rPr>
                              <m:t>𝒙</m:t>
                            </m:r>
                          </m:sub>
                        </m:sSub>
                        <m:d>
                          <m:dPr>
                            <m:ctrlPr>
                              <a:rPr lang="en-US" sz="2400" i="1" kern="0">
                                <a:solidFill>
                                  <a:schemeClr val="accent1"/>
                                </a:solidFill>
                                <a:latin typeface="Cambria Math" panose="02040503050406030204" pitchFamily="18" charset="0"/>
                              </a:rPr>
                            </m:ctrlPr>
                          </m:dPr>
                          <m:e>
                            <m:r>
                              <a:rPr lang="en-US" sz="2400" b="1" i="1" kern="0">
                                <a:solidFill>
                                  <a:schemeClr val="accent4"/>
                                </a:solidFill>
                                <a:latin typeface="Cambria Math" panose="02040503050406030204" pitchFamily="18" charset="0"/>
                              </a:rPr>
                              <m:t>𝒎</m:t>
                            </m:r>
                          </m:e>
                        </m:d>
                        <m:r>
                          <a:rPr lang="en-US" sz="2400" b="0" i="1" kern="0" smtClean="0">
                            <a:solidFill>
                              <a:schemeClr val="accent4"/>
                            </a:solidFill>
                            <a:latin typeface="Cambria Math" panose="02040503050406030204" pitchFamily="18" charset="0"/>
                          </a:rPr>
                          <m:t> </m:t>
                        </m:r>
                        <m:r>
                          <a:rPr lang="en-US" sz="2400" i="1" kern="0">
                            <a:solidFill>
                              <a:schemeClr val="accent1"/>
                            </a:solidFill>
                            <a:latin typeface="Cambria Math" panose="02040503050406030204" pitchFamily="18" charset="0"/>
                          </a:rPr>
                          <m:t>𝑑</m:t>
                        </m:r>
                        <m:r>
                          <a:rPr lang="en-US" sz="2400" b="1" i="1" kern="0" smtClean="0">
                            <a:solidFill>
                              <a:schemeClr val="accent1"/>
                            </a:solidFill>
                            <a:latin typeface="Cambria Math" panose="02040503050406030204" pitchFamily="18" charset="0"/>
                          </a:rPr>
                          <m:t>𝒙</m:t>
                        </m:r>
                      </m:e>
                    </m:nary>
                    <m:r>
                      <a:rPr lang="en-US" sz="2400" i="1" kern="0">
                        <a:latin typeface="Cambria Math" panose="02040503050406030204" pitchFamily="18" charset="0"/>
                      </a:rPr>
                      <m:t>=</m:t>
                    </m:r>
                    <m:f>
                      <m:fPr>
                        <m:ctrlPr>
                          <a:rPr lang="en-US" sz="2400" i="1" kern="0">
                            <a:latin typeface="Cambria Math" panose="02040503050406030204" pitchFamily="18" charset="0"/>
                          </a:rPr>
                        </m:ctrlPr>
                      </m:fPr>
                      <m:num>
                        <m:sSub>
                          <m:sSubPr>
                            <m:ctrlPr>
                              <a:rPr lang="en-US" sz="2400" i="1" kern="0">
                                <a:solidFill>
                                  <a:srgbClr val="40977B"/>
                                </a:solidFill>
                                <a:latin typeface="Cambria Math" panose="02040503050406030204" pitchFamily="18" charset="0"/>
                              </a:rPr>
                            </m:ctrlPr>
                          </m:sSubPr>
                          <m:e>
                            <m:r>
                              <a:rPr lang="en-US" sz="2400" i="1" kern="0">
                                <a:solidFill>
                                  <a:srgbClr val="40977B"/>
                                </a:solidFill>
                                <a:latin typeface="Cambria Math" panose="02040503050406030204" pitchFamily="18" charset="0"/>
                              </a:rPr>
                              <m:t>𝐷</m:t>
                            </m:r>
                          </m:e>
                          <m:sub>
                            <m:r>
                              <a:rPr lang="en-US" sz="2400" i="1" kern="0">
                                <a:solidFill>
                                  <a:srgbClr val="40977B"/>
                                </a:solidFill>
                                <a:latin typeface="Cambria Math" panose="02040503050406030204" pitchFamily="18" charset="0"/>
                              </a:rPr>
                              <m:t>𝑔</m:t>
                            </m:r>
                          </m:sub>
                        </m:sSub>
                        <m:d>
                          <m:dPr>
                            <m:ctrlPr>
                              <a:rPr lang="en-US" sz="2400" i="1" kern="0">
                                <a:solidFill>
                                  <a:srgbClr val="40977B"/>
                                </a:solidFill>
                                <a:latin typeface="Cambria Math" panose="02040503050406030204" pitchFamily="18" charset="0"/>
                              </a:rPr>
                            </m:ctrlPr>
                          </m:dPr>
                          <m:e>
                            <m:r>
                              <a:rPr lang="en-US" sz="2400" b="1" i="1" kern="0">
                                <a:solidFill>
                                  <a:schemeClr val="accent4"/>
                                </a:solidFill>
                                <a:latin typeface="Cambria Math" panose="02040503050406030204" pitchFamily="18" charset="0"/>
                              </a:rPr>
                              <m:t>𝒎</m:t>
                            </m:r>
                          </m:e>
                        </m:d>
                      </m:num>
                      <m:den>
                        <m:sSub>
                          <m:sSubPr>
                            <m:ctrlPr>
                              <a:rPr lang="en-US" sz="2400" i="1" kern="0">
                                <a:solidFill>
                                  <a:schemeClr val="accent1"/>
                                </a:solidFill>
                                <a:latin typeface="Cambria Math" panose="02040503050406030204" pitchFamily="18" charset="0"/>
                              </a:rPr>
                            </m:ctrlPr>
                          </m:sSubPr>
                          <m:e>
                            <m:r>
                              <a:rPr lang="en-US" sz="2400" i="1" kern="0">
                                <a:solidFill>
                                  <a:schemeClr val="accent1"/>
                                </a:solidFill>
                                <a:latin typeface="Cambria Math" panose="02040503050406030204" pitchFamily="18" charset="0"/>
                              </a:rPr>
                              <m:t>𝐷</m:t>
                            </m:r>
                          </m:e>
                          <m:sub>
                            <m:r>
                              <a:rPr lang="en-US" sz="2400" i="1" kern="0">
                                <a:solidFill>
                                  <a:schemeClr val="accent1"/>
                                </a:solidFill>
                                <a:latin typeface="Cambria Math" panose="02040503050406030204" pitchFamily="18" charset="0"/>
                              </a:rPr>
                              <m:t>𝑙</m:t>
                            </m:r>
                          </m:sub>
                        </m:sSub>
                        <m:d>
                          <m:dPr>
                            <m:ctrlPr>
                              <a:rPr lang="en-US" sz="2400" i="1" kern="0">
                                <a:solidFill>
                                  <a:schemeClr val="accent1"/>
                                </a:solidFill>
                                <a:latin typeface="Cambria Math" panose="02040503050406030204" pitchFamily="18" charset="0"/>
                              </a:rPr>
                            </m:ctrlPr>
                          </m:dPr>
                          <m:e>
                            <m:r>
                              <a:rPr lang="en-US" sz="2400" b="1" i="1" kern="0">
                                <a:solidFill>
                                  <a:schemeClr val="accent4"/>
                                </a:solidFill>
                                <a:latin typeface="Cambria Math" panose="02040503050406030204" pitchFamily="18" charset="0"/>
                                <a:ea typeface="Cambria Math" panose="02040503050406030204" pitchFamily="18" charset="0"/>
                              </a:rPr>
                              <m:t>𝟎</m:t>
                            </m:r>
                          </m:e>
                        </m:d>
                      </m:den>
                    </m:f>
                  </m:oMath>
                </a14:m>
                <a:endParaRPr lang="en-US" sz="2400" dirty="0"/>
              </a:p>
              <a:p>
                <a:r>
                  <a:rPr lang="en-US" sz="2400" kern="0" dirty="0"/>
                  <a:t>Expected number of contributing </a:t>
                </a:r>
                <a:r>
                  <a:rPr lang="en-US" sz="2400" kern="0" dirty="0" err="1"/>
                  <a:t>microdetails</a:t>
                </a:r>
                <a:r>
                  <a:rPr lang="en-US" sz="2400" kern="0" dirty="0"/>
                  <a:t>: </a:t>
                </a:r>
                <a14:m>
                  <m:oMath xmlns:m="http://schemas.openxmlformats.org/officeDocument/2006/math">
                    <m:sSub>
                      <m:sSubPr>
                        <m:ctrlPr>
                          <a:rPr lang="en-US" sz="2400" i="1" kern="0">
                            <a:solidFill>
                              <a:srgbClr val="40977B"/>
                            </a:solidFill>
                            <a:latin typeface="Cambria Math" panose="02040503050406030204" pitchFamily="18" charset="0"/>
                          </a:rPr>
                        </m:ctrlPr>
                      </m:sSubPr>
                      <m:e>
                        <m:r>
                          <a:rPr lang="en-US" sz="2400" i="1" kern="0">
                            <a:solidFill>
                              <a:srgbClr val="40977B"/>
                            </a:solidFill>
                            <a:latin typeface="Cambria Math" panose="02040503050406030204" pitchFamily="18" charset="0"/>
                          </a:rPr>
                          <m:t>𝑃</m:t>
                        </m:r>
                      </m:e>
                      <m:sub>
                        <m:r>
                          <a:rPr lang="en-US" sz="2400" i="1" kern="0">
                            <a:solidFill>
                              <a:srgbClr val="40977B"/>
                            </a:solidFill>
                            <a:latin typeface="Cambria Math" panose="02040503050406030204" pitchFamily="18" charset="0"/>
                          </a:rPr>
                          <m:t>𝑔</m:t>
                        </m:r>
                      </m:sub>
                    </m:sSub>
                    <m:d>
                      <m:dPr>
                        <m:ctrlPr>
                          <a:rPr lang="en-US" sz="2400" i="1" kern="0">
                            <a:solidFill>
                              <a:srgbClr val="40977B"/>
                            </a:solidFill>
                            <a:latin typeface="Cambria Math" panose="02040503050406030204" pitchFamily="18" charset="0"/>
                          </a:rPr>
                        </m:ctrlPr>
                      </m:dPr>
                      <m:e>
                        <m:r>
                          <a:rPr lang="en-US" sz="2400" b="1" i="1" kern="0">
                            <a:solidFill>
                              <a:schemeClr val="accent4"/>
                            </a:solidFill>
                            <a:latin typeface="Cambria Math" panose="02040503050406030204" pitchFamily="18" charset="0"/>
                          </a:rPr>
                          <m:t>𝒎</m:t>
                        </m:r>
                      </m:e>
                    </m:d>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𝑁</m:t>
                        </m:r>
                      </m:e>
                      <m:sub>
                        <m:r>
                          <a:rPr lang="en-US" sz="2400" b="0" i="1" smtClean="0">
                            <a:solidFill>
                              <a:schemeClr val="tx1"/>
                            </a:solidFill>
                            <a:latin typeface="Cambria Math" panose="02040503050406030204" pitchFamily="18" charset="0"/>
                          </a:rPr>
                          <m:t>𝜇</m:t>
                        </m:r>
                      </m:sub>
                    </m:sSub>
                    <m:r>
                      <a:rPr lang="en-US" sz="2400" b="0" i="1">
                        <a:solidFill>
                          <a:srgbClr val="40977B"/>
                        </a:solidFill>
                        <a:latin typeface="Cambria Math" panose="02040503050406030204" pitchFamily="18" charset="0"/>
                      </a:rPr>
                      <m:t> </m:t>
                    </m:r>
                    <m:r>
                      <a:rPr lang="en-US" sz="2400" b="0" i="1" smtClean="0">
                        <a:solidFill>
                          <a:srgbClr val="76B900"/>
                        </a:solidFill>
                        <a:latin typeface="Cambria Math" panose="02040503050406030204" pitchFamily="18" charset="0"/>
                      </a:rPr>
                      <m:t>𝐴</m:t>
                    </m:r>
                  </m:oMath>
                </a14:m>
                <a:r>
                  <a:rPr lang="en-US" sz="2400" b="0" i="0" dirty="0">
                    <a:solidFill>
                      <a:schemeClr val="accent1"/>
                    </a:solidFill>
                    <a:latin typeface="Cambria Math" panose="02040503050406030204" pitchFamily="18" charset="0"/>
                  </a:rPr>
                  <a:t> </a:t>
                </a:r>
                <a:br>
                  <a:rPr lang="en-US" sz="2400" b="0" i="0" dirty="0">
                    <a:solidFill>
                      <a:schemeClr val="accent1"/>
                    </a:solidFill>
                    <a:latin typeface="Cambria Math" panose="02040503050406030204" pitchFamily="18" charset="0"/>
                  </a:rPr>
                </a:br>
                <a:endParaRPr lang="en-US" sz="2400" b="0" i="0" dirty="0">
                  <a:solidFill>
                    <a:schemeClr val="accent1"/>
                  </a:solidFill>
                  <a:latin typeface="Cambria Math" panose="02040503050406030204" pitchFamily="18" charset="0"/>
                </a:endParaRPr>
              </a:p>
              <a:p>
                <a:endParaRPr lang="en-US" sz="2400" dirty="0">
                  <a:solidFill>
                    <a:schemeClr val="accent1"/>
                  </a:solidFill>
                  <a:latin typeface="Cambria Math" panose="02040503050406030204" pitchFamily="18" charset="0"/>
                </a:endParaRPr>
              </a:p>
              <a:p>
                <a:endParaRPr lang="en-US" sz="2400" dirty="0">
                  <a:solidFill>
                    <a:schemeClr val="accent1"/>
                  </a:solidFill>
                  <a:latin typeface="Cambria Math" panose="02040503050406030204" pitchFamily="18" charset="0"/>
                </a:endParaRPr>
              </a:p>
              <a:p>
                <a:endParaRPr lang="en-US" sz="2400" dirty="0">
                  <a:solidFill>
                    <a:schemeClr val="accent1"/>
                  </a:solidFill>
                  <a:latin typeface="Cambria Math" panose="02040503050406030204" pitchFamily="18" charset="0"/>
                </a:endParaRPr>
              </a:p>
              <a:p>
                <a:endParaRPr lang="en-US" sz="2400" dirty="0">
                  <a:solidFill>
                    <a:schemeClr val="accent1"/>
                  </a:solidFill>
                  <a:latin typeface="Cambria Math" panose="02040503050406030204" pitchFamily="18" charset="0"/>
                </a:endParaRPr>
              </a:p>
              <a:p>
                <a:r>
                  <a:rPr lang="en-US" sz="2400" dirty="0">
                    <a:solidFill>
                      <a:prstClr val="black"/>
                    </a:solidFill>
                  </a:rPr>
                  <a:t>Multiply contributing fraction </a:t>
                </a:r>
                <a14:m>
                  <m:oMath xmlns:m="http://schemas.openxmlformats.org/officeDocument/2006/math">
                    <m:f>
                      <m:fPr>
                        <m:type m:val="skw"/>
                        <m:ctrlPr>
                          <a:rPr lang="en-US" sz="2400" i="1" kern="0">
                            <a:latin typeface="Cambria Math" panose="02040503050406030204" pitchFamily="18" charset="0"/>
                          </a:rPr>
                        </m:ctrlPr>
                      </m:fPr>
                      <m:num>
                        <m:sSub>
                          <m:sSubPr>
                            <m:ctrlPr>
                              <a:rPr lang="en-US" sz="2400" i="1" kern="0">
                                <a:solidFill>
                                  <a:srgbClr val="91413F"/>
                                </a:solidFill>
                                <a:latin typeface="Cambria Math" panose="02040503050406030204" pitchFamily="18" charset="0"/>
                              </a:rPr>
                            </m:ctrlPr>
                          </m:sSubPr>
                          <m:e>
                            <m:r>
                              <a:rPr lang="en-US" sz="2400" i="1" kern="0">
                                <a:solidFill>
                                  <a:srgbClr val="91413F"/>
                                </a:solidFill>
                                <a:latin typeface="Cambria Math" panose="02040503050406030204" pitchFamily="18" charset="0"/>
                              </a:rPr>
                              <m:t>𝑁</m:t>
                            </m:r>
                          </m:e>
                          <m:sub>
                            <m:r>
                              <a:rPr lang="en-US" sz="2400" i="1" kern="0">
                                <a:solidFill>
                                  <a:srgbClr val="91413F"/>
                                </a:solidFill>
                                <a:latin typeface="Cambria Math" panose="02040503050406030204" pitchFamily="18" charset="0"/>
                              </a:rPr>
                              <m:t>𝑐𝑜𝑛𝑡𝑟𝑖𝑏</m:t>
                            </m:r>
                          </m:sub>
                        </m:sSub>
                      </m:num>
                      <m:den>
                        <m:r>
                          <a:rPr lang="en-US" sz="2400" i="1" kern="0">
                            <a:latin typeface="Cambria Math" panose="02040503050406030204" pitchFamily="18" charset="0"/>
                          </a:rPr>
                          <m:t>𝐸</m:t>
                        </m:r>
                        <m:d>
                          <m:dPr>
                            <m:begChr m:val="["/>
                            <m:endChr m:val="]"/>
                            <m:ctrlPr>
                              <a:rPr lang="en-US" sz="2400" i="1" kern="0">
                                <a:latin typeface="Cambria Math" panose="02040503050406030204" pitchFamily="18" charset="0"/>
                              </a:rPr>
                            </m:ctrlPr>
                          </m:dPr>
                          <m:e>
                            <m:sSub>
                              <m:sSubPr>
                                <m:ctrlPr>
                                  <a:rPr lang="en-US" sz="2400" i="1" kern="0">
                                    <a:solidFill>
                                      <a:srgbClr val="A25F5D"/>
                                    </a:solidFill>
                                    <a:latin typeface="Cambria Math" panose="02040503050406030204" pitchFamily="18" charset="0"/>
                                  </a:rPr>
                                </m:ctrlPr>
                              </m:sSubPr>
                              <m:e>
                                <m:r>
                                  <a:rPr lang="en-US" sz="2400" i="1" kern="0">
                                    <a:solidFill>
                                      <a:srgbClr val="A25F5D"/>
                                    </a:solidFill>
                                    <a:latin typeface="Cambria Math" panose="02040503050406030204" pitchFamily="18" charset="0"/>
                                  </a:rPr>
                                  <m:t>𝑁</m:t>
                                </m:r>
                              </m:e>
                              <m:sub>
                                <m:r>
                                  <a:rPr lang="en-US" sz="2400" i="1" kern="0">
                                    <a:solidFill>
                                      <a:srgbClr val="A25F5D"/>
                                    </a:solidFill>
                                    <a:latin typeface="Cambria Math" panose="02040503050406030204" pitchFamily="18" charset="0"/>
                                  </a:rPr>
                                  <m:t>𝑐𝑜𝑛𝑡𝑟𝑖𝑏</m:t>
                                </m:r>
                              </m:sub>
                            </m:sSub>
                          </m:e>
                        </m:d>
                      </m:den>
                    </m:f>
                  </m:oMath>
                </a14:m>
                <a:r>
                  <a:rPr lang="en-US" sz="2400" dirty="0">
                    <a:solidFill>
                      <a:prstClr val="black"/>
                    </a:solidFill>
                  </a:rPr>
                  <a:t> by </a:t>
                </a:r>
                <a14:m>
                  <m:oMath xmlns:m="http://schemas.openxmlformats.org/officeDocument/2006/math">
                    <m:sSub>
                      <m:sSubPr>
                        <m:ctrlPr>
                          <a:rPr lang="en-US" sz="2400" i="1" kern="0">
                            <a:solidFill>
                              <a:schemeClr val="accent1"/>
                            </a:solidFill>
                            <a:latin typeface="Cambria Math" panose="02040503050406030204" pitchFamily="18" charset="0"/>
                          </a:rPr>
                        </m:ctrlPr>
                      </m:sSubPr>
                      <m:e>
                        <m:r>
                          <a:rPr lang="en-US" sz="2400" i="1" kern="0">
                            <a:solidFill>
                              <a:schemeClr val="accent1"/>
                            </a:solidFill>
                            <a:latin typeface="Cambria Math" panose="02040503050406030204" pitchFamily="18" charset="0"/>
                          </a:rPr>
                          <m:t>𝐷</m:t>
                        </m:r>
                      </m:e>
                      <m:sub>
                        <m:r>
                          <a:rPr lang="en-US" sz="2400" i="1" kern="0">
                            <a:solidFill>
                              <a:schemeClr val="accent1"/>
                            </a:solidFill>
                            <a:latin typeface="Cambria Math" panose="02040503050406030204" pitchFamily="18" charset="0"/>
                          </a:rPr>
                          <m:t>𝑙</m:t>
                        </m:r>
                      </m:sub>
                    </m:sSub>
                    <m:d>
                      <m:dPr>
                        <m:ctrlPr>
                          <a:rPr lang="en-US" sz="2400" i="1" kern="0">
                            <a:solidFill>
                              <a:schemeClr val="accent1"/>
                            </a:solidFill>
                            <a:latin typeface="Cambria Math" panose="02040503050406030204" pitchFamily="18" charset="0"/>
                          </a:rPr>
                        </m:ctrlPr>
                      </m:dPr>
                      <m:e>
                        <m:r>
                          <a:rPr lang="en-US" sz="2400" b="1" i="1" kern="0">
                            <a:solidFill>
                              <a:schemeClr val="accent4"/>
                            </a:solidFill>
                            <a:latin typeface="Cambria Math" panose="02040503050406030204" pitchFamily="18" charset="0"/>
                            <a:ea typeface="Cambria Math" panose="02040503050406030204" pitchFamily="18" charset="0"/>
                          </a:rPr>
                          <m:t>𝟎</m:t>
                        </m:r>
                      </m:e>
                    </m:d>
                  </m:oMath>
                </a14:m>
                <a:r>
                  <a:rPr lang="en-US" sz="2400" dirty="0">
                    <a:solidFill>
                      <a:prstClr val="black"/>
                    </a:solidFill>
                  </a:rPr>
                  <a:t>:</a:t>
                </a:r>
              </a:p>
              <a:p>
                <a:pPr lvl="1"/>
                <a:r>
                  <a:rPr lang="en-US" sz="2400" dirty="0">
                    <a:solidFill>
                      <a:prstClr val="black"/>
                    </a:solidFill>
                  </a:rPr>
                  <a:t>Locally has dynamic range MNDF</a:t>
                </a:r>
                <a14:m>
                  <m:oMath xmlns:m="http://schemas.openxmlformats.org/officeDocument/2006/math">
                    <m:sSub>
                      <m:sSubPr>
                        <m:ctrlPr>
                          <a:rPr lang="en-US" sz="2400" i="1" kern="0">
                            <a:solidFill>
                              <a:schemeClr val="accent1"/>
                            </a:solidFill>
                            <a:latin typeface="Cambria Math" panose="02040503050406030204" pitchFamily="18" charset="0"/>
                          </a:rPr>
                        </m:ctrlPr>
                      </m:sSubPr>
                      <m:e>
                        <m:r>
                          <a:rPr lang="en-US" sz="2400" i="1" kern="0">
                            <a:solidFill>
                              <a:schemeClr val="accent1"/>
                            </a:solidFill>
                            <a:latin typeface="Cambria Math" panose="02040503050406030204" pitchFamily="18" charset="0"/>
                          </a:rPr>
                          <m:t> </m:t>
                        </m:r>
                        <m:r>
                          <a:rPr lang="en-US" sz="2400" i="1" kern="0">
                            <a:solidFill>
                              <a:schemeClr val="accent1"/>
                            </a:solidFill>
                            <a:latin typeface="Cambria Math" panose="02040503050406030204" pitchFamily="18" charset="0"/>
                          </a:rPr>
                          <m:t>𝐷</m:t>
                        </m:r>
                      </m:e>
                      <m:sub>
                        <m:r>
                          <a:rPr lang="en-US" sz="2400" i="1" kern="0">
                            <a:solidFill>
                              <a:schemeClr val="accent1"/>
                            </a:solidFill>
                            <a:latin typeface="Cambria Math" panose="02040503050406030204" pitchFamily="18" charset="0"/>
                          </a:rPr>
                          <m:t>𝑙</m:t>
                        </m:r>
                      </m:sub>
                    </m:sSub>
                    <m:d>
                      <m:dPr>
                        <m:ctrlPr>
                          <a:rPr lang="en-US" sz="2400" i="1" kern="0">
                            <a:solidFill>
                              <a:schemeClr val="accent1"/>
                            </a:solidFill>
                            <a:latin typeface="Cambria Math" panose="02040503050406030204" pitchFamily="18" charset="0"/>
                          </a:rPr>
                        </m:ctrlPr>
                      </m:dPr>
                      <m:e>
                        <m:r>
                          <a:rPr lang="en-US" sz="2400" b="1" i="1" kern="0">
                            <a:solidFill>
                              <a:schemeClr val="accent4"/>
                            </a:solidFill>
                            <a:latin typeface="Cambria Math" panose="02040503050406030204" pitchFamily="18" charset="0"/>
                            <a:ea typeface="Cambria Math" panose="02040503050406030204" pitchFamily="18" charset="0"/>
                          </a:rPr>
                          <m:t>𝒎</m:t>
                        </m:r>
                      </m:e>
                    </m:d>
                  </m:oMath>
                </a14:m>
                <a:r>
                  <a:rPr lang="en-US" sz="2400" dirty="0">
                    <a:solidFill>
                      <a:prstClr val="black"/>
                    </a:solidFill>
                  </a:rPr>
                  <a:t> (zoomed in)</a:t>
                </a:r>
              </a:p>
              <a:p>
                <a:pPr lvl="1"/>
                <a:r>
                  <a:rPr lang="en-US" sz="2400" dirty="0">
                    <a:solidFill>
                      <a:prstClr val="black"/>
                    </a:solidFill>
                  </a:rPr>
                  <a:t>Expected value equals global NDF </a:t>
                </a:r>
                <a14:m>
                  <m:oMath xmlns:m="http://schemas.openxmlformats.org/officeDocument/2006/math">
                    <m:sSub>
                      <m:sSubPr>
                        <m:ctrlPr>
                          <a:rPr lang="en-US" sz="2400" i="1" kern="0">
                            <a:solidFill>
                              <a:srgbClr val="40977B"/>
                            </a:solidFill>
                            <a:latin typeface="Cambria Math" panose="02040503050406030204" pitchFamily="18" charset="0"/>
                          </a:rPr>
                        </m:ctrlPr>
                      </m:sSubPr>
                      <m:e>
                        <m:r>
                          <a:rPr lang="en-US" sz="2400" i="1" kern="0">
                            <a:solidFill>
                              <a:srgbClr val="40977B"/>
                            </a:solidFill>
                            <a:latin typeface="Cambria Math" panose="02040503050406030204" pitchFamily="18" charset="0"/>
                          </a:rPr>
                          <m:t>𝐷</m:t>
                        </m:r>
                      </m:e>
                      <m:sub>
                        <m:r>
                          <a:rPr lang="en-US" sz="2400" i="1" kern="0">
                            <a:solidFill>
                              <a:srgbClr val="40977B"/>
                            </a:solidFill>
                            <a:latin typeface="Cambria Math" panose="02040503050406030204" pitchFamily="18" charset="0"/>
                          </a:rPr>
                          <m:t>𝑔</m:t>
                        </m:r>
                      </m:sub>
                    </m:sSub>
                    <m:d>
                      <m:dPr>
                        <m:ctrlPr>
                          <a:rPr lang="en-US" sz="2400" i="1" kern="0">
                            <a:solidFill>
                              <a:srgbClr val="40977B"/>
                            </a:solidFill>
                            <a:latin typeface="Cambria Math" panose="02040503050406030204" pitchFamily="18" charset="0"/>
                          </a:rPr>
                        </m:ctrlPr>
                      </m:dPr>
                      <m:e>
                        <m:r>
                          <a:rPr lang="en-US" sz="2400" b="1" i="1" kern="0">
                            <a:solidFill>
                              <a:schemeClr val="accent4"/>
                            </a:solidFill>
                            <a:latin typeface="Cambria Math" panose="02040503050406030204" pitchFamily="18" charset="0"/>
                          </a:rPr>
                          <m:t>𝒎</m:t>
                        </m:r>
                      </m:e>
                    </m:d>
                  </m:oMath>
                </a14:m>
                <a:r>
                  <a:rPr lang="en-US" sz="2400" dirty="0"/>
                  <a:t> (zoomed out)</a:t>
                </a:r>
              </a:p>
              <a:p>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b="-302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7E95431C-F0EC-4DC5-A098-16E27D1FF48A}" type="slidenum">
              <a:rPr lang="en-US" smtClean="0"/>
              <a:pPr/>
              <a:t>16</a:t>
            </a:fld>
            <a:endParaRPr lang="en-US" dirty="0"/>
          </a:p>
        </p:txBody>
      </p:sp>
      <p:sp>
        <p:nvSpPr>
          <p:cNvPr id="5" name="Parallelogram 4"/>
          <p:cNvSpPr/>
          <p:nvPr/>
        </p:nvSpPr>
        <p:spPr>
          <a:xfrm>
            <a:off x="2399516" y="4611235"/>
            <a:ext cx="1356248" cy="441569"/>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6" name="Oval 5"/>
          <p:cNvSpPr/>
          <p:nvPr/>
        </p:nvSpPr>
        <p:spPr>
          <a:xfrm>
            <a:off x="2759556" y="4683243"/>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945528" y="4724555"/>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164674" y="4678231"/>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164674" y="4832019"/>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981696" y="4840027"/>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849584" y="4957332"/>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718077" y="4832567"/>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164674" y="4921380"/>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464903" y="4641495"/>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383820" y="4724555"/>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70504" y="4925105"/>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p:cNvSpPr/>
          <p:nvPr/>
        </p:nvSpPr>
        <p:spPr>
          <a:xfrm>
            <a:off x="4876185" y="4611782"/>
            <a:ext cx="1356248" cy="441569"/>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8" name="Oval 17"/>
          <p:cNvSpPr/>
          <p:nvPr/>
        </p:nvSpPr>
        <p:spPr>
          <a:xfrm>
            <a:off x="5236225" y="4683790"/>
            <a:ext cx="132112" cy="72008"/>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422197" y="4725102"/>
            <a:ext cx="132112"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Oval 19"/>
          <p:cNvSpPr/>
          <p:nvPr/>
        </p:nvSpPr>
        <p:spPr>
          <a:xfrm>
            <a:off x="5641343" y="4678778"/>
            <a:ext cx="132112" cy="72008"/>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641343" y="4832566"/>
            <a:ext cx="132112"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Oval 21"/>
          <p:cNvSpPr/>
          <p:nvPr/>
        </p:nvSpPr>
        <p:spPr>
          <a:xfrm>
            <a:off x="5458365" y="4840574"/>
            <a:ext cx="132112" cy="72008"/>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326253" y="4957879"/>
            <a:ext cx="132112"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Oval 23"/>
          <p:cNvSpPr/>
          <p:nvPr/>
        </p:nvSpPr>
        <p:spPr>
          <a:xfrm>
            <a:off x="5194746" y="4833114"/>
            <a:ext cx="132112" cy="72008"/>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641343" y="4921927"/>
            <a:ext cx="132112" cy="72008"/>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941572" y="4642042"/>
            <a:ext cx="132112"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Oval 26"/>
          <p:cNvSpPr/>
          <p:nvPr/>
        </p:nvSpPr>
        <p:spPr>
          <a:xfrm>
            <a:off x="5860489" y="4725102"/>
            <a:ext cx="132112" cy="72008"/>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047173" y="4925652"/>
            <a:ext cx="132112"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Circular Arrow 28"/>
          <p:cNvSpPr/>
          <p:nvPr/>
        </p:nvSpPr>
        <p:spPr>
          <a:xfrm>
            <a:off x="3672911" y="3833703"/>
            <a:ext cx="1662252" cy="1403424"/>
          </a:xfrm>
          <a:prstGeom prst="circularArrow">
            <a:avLst>
              <a:gd name="adj1" fmla="val 12500"/>
              <a:gd name="adj2" fmla="val 918138"/>
              <a:gd name="adj3" fmla="val 20457681"/>
              <a:gd name="adj4" fmla="val 11877016"/>
              <a:gd name="adj5" fmla="val 125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32" name="Rectangle 31"/>
              <p:cNvSpPr/>
              <p:nvPr/>
            </p:nvSpPr>
            <p:spPr>
              <a:xfrm>
                <a:off x="4192452" y="3426328"/>
                <a:ext cx="854721" cy="3919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kern="0">
                              <a:solidFill>
                                <a:srgbClr val="8C3836"/>
                              </a:solidFill>
                              <a:latin typeface="Cambria Math" panose="02040503050406030204" pitchFamily="18" charset="0"/>
                            </a:rPr>
                          </m:ctrlPr>
                        </m:sSubPr>
                        <m:e>
                          <m:r>
                            <a:rPr lang="en-US" i="1" kern="0">
                              <a:solidFill>
                                <a:srgbClr val="8C3836"/>
                              </a:solidFill>
                              <a:latin typeface="Cambria Math" panose="02040503050406030204" pitchFamily="18" charset="0"/>
                            </a:rPr>
                            <m:t>𝑃</m:t>
                          </m:r>
                        </m:e>
                        <m:sub>
                          <m:r>
                            <a:rPr lang="en-US" i="1" kern="0">
                              <a:solidFill>
                                <a:srgbClr val="8C3836"/>
                              </a:solidFill>
                              <a:latin typeface="Cambria Math" panose="02040503050406030204" pitchFamily="18" charset="0"/>
                            </a:rPr>
                            <m:t>𝑔</m:t>
                          </m:r>
                        </m:sub>
                      </m:sSub>
                      <m:d>
                        <m:dPr>
                          <m:ctrlPr>
                            <a:rPr lang="en-US" i="1" kern="0">
                              <a:solidFill>
                                <a:srgbClr val="8C3836"/>
                              </a:solidFill>
                              <a:latin typeface="Cambria Math" panose="02040503050406030204" pitchFamily="18" charset="0"/>
                            </a:rPr>
                          </m:ctrlPr>
                        </m:dPr>
                        <m:e>
                          <m:r>
                            <a:rPr lang="en-US" b="1" i="1" kern="0">
                              <a:solidFill>
                                <a:srgbClr val="8C3836"/>
                              </a:solidFill>
                              <a:latin typeface="Cambria Math" panose="02040503050406030204" pitchFamily="18" charset="0"/>
                            </a:rPr>
                            <m:t>𝒎</m:t>
                          </m:r>
                        </m:e>
                      </m:d>
                    </m:oMath>
                  </m:oMathPara>
                </a14:m>
                <a:endParaRPr lang="en-US" dirty="0"/>
              </a:p>
            </p:txBody>
          </p:sp>
        </mc:Choice>
        <mc:Fallback xmlns="">
          <p:sp>
            <p:nvSpPr>
              <p:cNvPr id="32" name="Rectangle 31"/>
              <p:cNvSpPr>
                <a:spLocks noRot="1" noChangeAspect="1" noMove="1" noResize="1" noEditPoints="1" noAdjustHandles="1" noChangeArrowheads="1" noChangeShapeType="1" noTextEdit="1"/>
              </p:cNvSpPr>
              <p:nvPr/>
            </p:nvSpPr>
            <p:spPr>
              <a:xfrm>
                <a:off x="4192452" y="3426328"/>
                <a:ext cx="854721" cy="391902"/>
              </a:xfrm>
              <a:prstGeom prst="rect">
                <a:avLst/>
              </a:prstGeom>
              <a:blipFill>
                <a:blip r:embed="rId6"/>
                <a:stretch>
                  <a:fillRect b="-6250"/>
                </a:stretch>
              </a:blipFill>
            </p:spPr>
            <p:txBody>
              <a:bodyPr/>
              <a:lstStyle/>
              <a:p>
                <a:r>
                  <a:rPr lang="en-US">
                    <a:noFill/>
                  </a:rPr>
                  <a:t> </a:t>
                </a:r>
              </a:p>
            </p:txBody>
          </p:sp>
        </mc:Fallback>
      </mc:AlternateContent>
    </p:spTree>
    <p:extLst>
      <p:ext uri="{BB962C8B-B14F-4D97-AF65-F5344CB8AC3E}">
        <p14:creationId xmlns:p14="http://schemas.microsoft.com/office/powerpoint/2010/main" val="14435667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Controlling </a:t>
            </a:r>
            <a:r>
              <a:rPr lang="en-US" dirty="0" err="1"/>
              <a:t>Biscale</a:t>
            </a:r>
            <a:r>
              <a:rPr lang="en-US" dirty="0"/>
              <a:t> NDFs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400" dirty="0"/>
                  <a:t>Powerful artistic control:</a:t>
                </a:r>
              </a:p>
              <a:p>
                <a:pPr lvl="1"/>
                <a:r>
                  <a:rPr lang="en-US" sz="2400" dirty="0">
                    <a:solidFill>
                      <a:prstClr val="black"/>
                    </a:solidFill>
                  </a:rPr>
                  <a:t>Local roughness /</a:t>
                </a:r>
                <a14:m>
                  <m:oMath xmlns:m="http://schemas.openxmlformats.org/officeDocument/2006/math">
                    <m:sSub>
                      <m:sSubPr>
                        <m:ctrlPr>
                          <a:rPr lang="en-US" sz="2400" i="1" kern="0">
                            <a:solidFill>
                              <a:schemeClr val="accent1"/>
                            </a:solidFill>
                            <a:latin typeface="Cambria Math" panose="02040503050406030204" pitchFamily="18" charset="0"/>
                          </a:rPr>
                        </m:ctrlPr>
                      </m:sSubPr>
                      <m:e>
                        <m:r>
                          <a:rPr lang="en-US" sz="2400" i="1" kern="0">
                            <a:solidFill>
                              <a:schemeClr val="accent1"/>
                            </a:solidFill>
                            <a:latin typeface="Cambria Math" panose="02040503050406030204" pitchFamily="18" charset="0"/>
                          </a:rPr>
                          <m:t> </m:t>
                        </m:r>
                        <m:r>
                          <a:rPr lang="en-US" sz="2400" i="1" kern="0">
                            <a:solidFill>
                              <a:schemeClr val="accent1"/>
                            </a:solidFill>
                            <a:latin typeface="Cambria Math" panose="02040503050406030204" pitchFamily="18" charset="0"/>
                          </a:rPr>
                          <m:t>𝐷</m:t>
                        </m:r>
                      </m:e>
                      <m:sub>
                        <m:r>
                          <a:rPr lang="en-US" sz="2400" i="1" kern="0">
                            <a:solidFill>
                              <a:schemeClr val="accent1"/>
                            </a:solidFill>
                            <a:latin typeface="Cambria Math" panose="02040503050406030204" pitchFamily="18" charset="0"/>
                          </a:rPr>
                          <m:t>𝑙</m:t>
                        </m:r>
                      </m:sub>
                    </m:sSub>
                    <m:d>
                      <m:dPr>
                        <m:ctrlPr>
                          <a:rPr lang="en-US" sz="2400" i="1" kern="0">
                            <a:solidFill>
                              <a:schemeClr val="accent1"/>
                            </a:solidFill>
                            <a:latin typeface="Cambria Math" panose="02040503050406030204" pitchFamily="18" charset="0"/>
                          </a:rPr>
                        </m:ctrlPr>
                      </m:dPr>
                      <m:e>
                        <m:r>
                          <a:rPr lang="en-US" sz="2400" b="1" i="1" kern="0">
                            <a:solidFill>
                              <a:schemeClr val="accent4"/>
                            </a:solidFill>
                            <a:latin typeface="Cambria Math" panose="02040503050406030204" pitchFamily="18" charset="0"/>
                            <a:ea typeface="Cambria Math" panose="02040503050406030204" pitchFamily="18" charset="0"/>
                          </a:rPr>
                          <m:t>𝒎</m:t>
                        </m:r>
                      </m:e>
                    </m:d>
                  </m:oMath>
                </a14:m>
                <a:r>
                  <a:rPr lang="en-US" sz="2400" dirty="0">
                    <a:solidFill>
                      <a:prstClr val="black"/>
                    </a:solidFill>
                  </a:rPr>
                  <a:t> controls detail appearance</a:t>
                </a:r>
              </a:p>
              <a:p>
                <a:pPr lvl="1"/>
                <a:r>
                  <a:rPr lang="en-US" sz="2400" dirty="0">
                    <a:solidFill>
                      <a:prstClr val="black"/>
                    </a:solidFill>
                  </a:rPr>
                  <a:t>Global roughness / </a:t>
                </a:r>
                <a14:m>
                  <m:oMath xmlns:m="http://schemas.openxmlformats.org/officeDocument/2006/math">
                    <m:sSub>
                      <m:sSubPr>
                        <m:ctrlPr>
                          <a:rPr lang="en-US" sz="2400" i="1" kern="0">
                            <a:solidFill>
                              <a:srgbClr val="40977B"/>
                            </a:solidFill>
                            <a:latin typeface="Cambria Math" panose="02040503050406030204" pitchFamily="18" charset="0"/>
                          </a:rPr>
                        </m:ctrlPr>
                      </m:sSubPr>
                      <m:e>
                        <m:r>
                          <a:rPr lang="en-US" sz="2400" i="1" kern="0">
                            <a:solidFill>
                              <a:srgbClr val="40977B"/>
                            </a:solidFill>
                            <a:latin typeface="Cambria Math" panose="02040503050406030204" pitchFamily="18" charset="0"/>
                          </a:rPr>
                          <m:t>𝐷</m:t>
                        </m:r>
                      </m:e>
                      <m:sub>
                        <m:r>
                          <a:rPr lang="en-US" sz="2400" i="1" kern="0">
                            <a:solidFill>
                              <a:srgbClr val="40977B"/>
                            </a:solidFill>
                            <a:latin typeface="Cambria Math" panose="02040503050406030204" pitchFamily="18" charset="0"/>
                          </a:rPr>
                          <m:t>𝑔</m:t>
                        </m:r>
                      </m:sub>
                    </m:sSub>
                    <m:d>
                      <m:dPr>
                        <m:ctrlPr>
                          <a:rPr lang="en-US" sz="2400" i="1" kern="0">
                            <a:solidFill>
                              <a:srgbClr val="40977B"/>
                            </a:solidFill>
                            <a:latin typeface="Cambria Math" panose="02040503050406030204" pitchFamily="18" charset="0"/>
                          </a:rPr>
                        </m:ctrlPr>
                      </m:dPr>
                      <m:e>
                        <m:r>
                          <a:rPr lang="en-US" sz="2400" b="1" i="1" kern="0">
                            <a:solidFill>
                              <a:schemeClr val="accent4"/>
                            </a:solidFill>
                            <a:latin typeface="Cambria Math" panose="02040503050406030204" pitchFamily="18" charset="0"/>
                          </a:rPr>
                          <m:t>𝒎</m:t>
                        </m:r>
                      </m:e>
                    </m:d>
                  </m:oMath>
                </a14:m>
                <a:r>
                  <a:rPr lang="en-US" sz="2400" dirty="0"/>
                  <a:t> controls distant appearance</a:t>
                </a:r>
              </a:p>
              <a:p>
                <a:pPr lvl="1"/>
                <a:r>
                  <a:rPr lang="en-US" sz="2400" dirty="0"/>
                  <a:t>(Microdetail distribution </a:t>
                </a:r>
                <a14:m>
                  <m:oMath xmlns:m="http://schemas.openxmlformats.org/officeDocument/2006/math">
                    <m:sSub>
                      <m:sSubPr>
                        <m:ctrlPr>
                          <a:rPr lang="en-US" sz="2400" i="1" kern="0">
                            <a:solidFill>
                              <a:srgbClr val="40977B"/>
                            </a:solidFill>
                            <a:latin typeface="Cambria Math" panose="02040503050406030204" pitchFamily="18" charset="0"/>
                          </a:rPr>
                        </m:ctrlPr>
                      </m:sSubPr>
                      <m:e>
                        <m:r>
                          <a:rPr lang="en-US" sz="2400" i="1" kern="0">
                            <a:solidFill>
                              <a:srgbClr val="40977B"/>
                            </a:solidFill>
                            <a:latin typeface="Cambria Math" panose="02040503050406030204" pitchFamily="18" charset="0"/>
                          </a:rPr>
                          <m:t>𝐷</m:t>
                        </m:r>
                      </m:e>
                      <m:sub>
                        <m:r>
                          <a:rPr lang="en-US" sz="2400" i="1" kern="0">
                            <a:solidFill>
                              <a:srgbClr val="40977B"/>
                            </a:solidFill>
                            <a:latin typeface="Cambria Math" panose="02040503050406030204" pitchFamily="18" charset="0"/>
                          </a:rPr>
                          <m:t>𝜇</m:t>
                        </m:r>
                      </m:sub>
                    </m:sSub>
                    <m:d>
                      <m:dPr>
                        <m:ctrlPr>
                          <a:rPr lang="en-US" sz="2400" i="1" kern="0">
                            <a:solidFill>
                              <a:srgbClr val="40977B"/>
                            </a:solidFill>
                            <a:latin typeface="Cambria Math" panose="02040503050406030204" pitchFamily="18" charset="0"/>
                          </a:rPr>
                        </m:ctrlPr>
                      </m:dPr>
                      <m:e>
                        <m:r>
                          <a:rPr lang="en-US" sz="2400" b="1" i="1" kern="0">
                            <a:solidFill>
                              <a:schemeClr val="accent1"/>
                            </a:solidFill>
                            <a:latin typeface="Cambria Math" panose="02040503050406030204" pitchFamily="18" charset="0"/>
                          </a:rPr>
                          <m:t>𝒙</m:t>
                        </m:r>
                      </m:e>
                    </m:d>
                  </m:oMath>
                </a14:m>
                <a:r>
                  <a:rPr lang="en-US" sz="2400" dirty="0"/>
                  <a:t> implicitly defined by both)</a:t>
                </a:r>
              </a:p>
              <a:p>
                <a:pPr lvl="1"/>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5" cstate="print"/>
                <a:stretch>
                  <a:fillRect t="-89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7E95431C-F0EC-4DC5-A098-16E27D1FF48A}" type="slidenum">
              <a:rPr lang="en-US" smtClean="0"/>
              <a:pPr/>
              <a:t>17</a:t>
            </a:fld>
            <a:endParaRPr lang="en-US" dirty="0"/>
          </a:p>
        </p:txBody>
      </p:sp>
      <p:pic>
        <p:nvPicPr>
          <p:cNvPr id="5" name="I3D_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9913" y="3011693"/>
            <a:ext cx="5040560" cy="3780420"/>
          </a:xfrm>
          <a:prstGeom prst="rect">
            <a:avLst/>
          </a:prstGeom>
        </p:spPr>
      </p:pic>
    </p:spTree>
    <p:extLst>
      <p:ext uri="{BB962C8B-B14F-4D97-AF65-F5344CB8AC3E}">
        <p14:creationId xmlns:p14="http://schemas.microsoft.com/office/powerpoint/2010/main" val="90525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 simplified procedural</a:t>
            </a:r>
            <a:br>
              <a:rPr lang="en-US" dirty="0"/>
            </a:br>
            <a:r>
              <a:rPr lang="en-US" dirty="0"/>
              <a:t>real-time Implementation</a:t>
            </a:r>
          </a:p>
        </p:txBody>
      </p:sp>
      <p:sp>
        <p:nvSpPr>
          <p:cNvPr id="6" name="Text Placeholder 5"/>
          <p:cNvSpPr>
            <a:spLocks noGrp="1"/>
          </p:cNvSpPr>
          <p:nvPr>
            <p:ph type="body" idx="1"/>
          </p:nvPr>
        </p:nvSpPr>
        <p:spPr/>
        <p:txBody>
          <a:bodyPr/>
          <a:lstStyle/>
          <a:p>
            <a:r>
              <a:rPr lang="en-US" dirty="0"/>
              <a:t>In Practice</a:t>
            </a:r>
          </a:p>
        </p:txBody>
      </p:sp>
      <p:sp>
        <p:nvSpPr>
          <p:cNvPr id="4" name="Slide Number Placeholder 3"/>
          <p:cNvSpPr>
            <a:spLocks noGrp="1"/>
          </p:cNvSpPr>
          <p:nvPr>
            <p:ph type="sldNum" sz="quarter" idx="12"/>
          </p:nvPr>
        </p:nvSpPr>
        <p:spPr/>
        <p:txBody>
          <a:bodyPr/>
          <a:lstStyle/>
          <a:p>
            <a:fld id="{7E95431C-F0EC-4DC5-A098-16E27D1FF48A}" type="slidenum">
              <a:rPr lang="en-US" smtClean="0"/>
              <a:pPr/>
              <a:t>18</a:t>
            </a:fld>
            <a:endParaRPr lang="en-US" dirty="0"/>
          </a:p>
        </p:txBody>
      </p:sp>
    </p:spTree>
    <p:extLst>
      <p:ext uri="{BB962C8B-B14F-4D97-AF65-F5344CB8AC3E}">
        <p14:creationId xmlns:p14="http://schemas.microsoft.com/office/powerpoint/2010/main" val="6875915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Simplified Stochastic Process</a:t>
            </a:r>
            <a:endParaRPr lang="en-US" dirty="0"/>
          </a:p>
        </p:txBody>
      </p:sp>
      <p:sp>
        <p:nvSpPr>
          <p:cNvPr id="3" name="Content Placeholder 2"/>
          <p:cNvSpPr>
            <a:spLocks noGrp="1"/>
          </p:cNvSpPr>
          <p:nvPr>
            <p:ph idx="1"/>
          </p:nvPr>
        </p:nvSpPr>
        <p:spPr/>
        <p:txBody>
          <a:bodyPr/>
          <a:lstStyle/>
          <a:p>
            <a:r>
              <a:rPr lang="en-US" dirty="0"/>
              <a:t>Hierarchical multinomial process too expensive</a:t>
            </a:r>
          </a:p>
          <a:p>
            <a:endParaRPr lang="en-US" dirty="0"/>
          </a:p>
          <a:p>
            <a:r>
              <a:rPr lang="en-US" dirty="0"/>
              <a:t>Simplify to one binomial random variable</a:t>
            </a:r>
          </a:p>
          <a:p>
            <a:pPr lvl="1"/>
            <a:r>
              <a:rPr lang="en-US" dirty="0"/>
              <a:t>Total number of microdetails for a given area</a:t>
            </a:r>
          </a:p>
          <a:p>
            <a:pPr lvl="1"/>
            <a:r>
              <a:rPr lang="en-US" dirty="0"/>
              <a:t>Probability of microdetail contributing w/ max intensity</a:t>
            </a:r>
          </a:p>
        </p:txBody>
      </p:sp>
      <p:sp>
        <p:nvSpPr>
          <p:cNvPr id="4" name="Slide Number Placeholder 3"/>
          <p:cNvSpPr>
            <a:spLocks noGrp="1"/>
          </p:cNvSpPr>
          <p:nvPr>
            <p:ph type="sldNum" sz="quarter" idx="12"/>
          </p:nvPr>
        </p:nvSpPr>
        <p:spPr/>
        <p:txBody>
          <a:bodyPr/>
          <a:lstStyle/>
          <a:p>
            <a:fld id="{7E95431C-F0EC-4DC5-A098-16E27D1FF48A}" type="slidenum">
              <a:rPr lang="en-US" smtClean="0"/>
              <a:pPr/>
              <a:t>19</a:t>
            </a:fld>
            <a:endParaRPr lang="en-US" dirty="0"/>
          </a:p>
        </p:txBody>
      </p:sp>
      <p:sp>
        <p:nvSpPr>
          <p:cNvPr id="6" name="Parallelogram 5"/>
          <p:cNvSpPr/>
          <p:nvPr/>
        </p:nvSpPr>
        <p:spPr>
          <a:xfrm>
            <a:off x="2565405" y="5311154"/>
            <a:ext cx="1356248" cy="441569"/>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8" name="Oval 7"/>
          <p:cNvSpPr/>
          <p:nvPr/>
        </p:nvSpPr>
        <p:spPr>
          <a:xfrm>
            <a:off x="2925445" y="5383162"/>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111417" y="5424474"/>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330563" y="5378150"/>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330563" y="5531938"/>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147585" y="5539946"/>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015473" y="5657251"/>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883966" y="5532486"/>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330563" y="5621299"/>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630792" y="5341414"/>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549709" y="5424474"/>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736393" y="5625024"/>
            <a:ext cx="132112"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p:cNvSpPr/>
          <p:nvPr/>
        </p:nvSpPr>
        <p:spPr>
          <a:xfrm>
            <a:off x="5042074" y="5311701"/>
            <a:ext cx="1356248" cy="441569"/>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20" name="Oval 19"/>
          <p:cNvSpPr/>
          <p:nvPr/>
        </p:nvSpPr>
        <p:spPr>
          <a:xfrm>
            <a:off x="5402114" y="5383709"/>
            <a:ext cx="132112" cy="72008"/>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588086" y="5425021"/>
            <a:ext cx="132112"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Oval 21"/>
          <p:cNvSpPr/>
          <p:nvPr/>
        </p:nvSpPr>
        <p:spPr>
          <a:xfrm>
            <a:off x="5807232" y="5378697"/>
            <a:ext cx="132112" cy="72008"/>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807232" y="5532485"/>
            <a:ext cx="132112"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Oval 23"/>
          <p:cNvSpPr/>
          <p:nvPr/>
        </p:nvSpPr>
        <p:spPr>
          <a:xfrm>
            <a:off x="5624254" y="5540493"/>
            <a:ext cx="132112" cy="72008"/>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492142" y="5657798"/>
            <a:ext cx="132112"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Oval 25"/>
          <p:cNvSpPr/>
          <p:nvPr/>
        </p:nvSpPr>
        <p:spPr>
          <a:xfrm>
            <a:off x="5360635" y="5533033"/>
            <a:ext cx="132112" cy="72008"/>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807232" y="5621846"/>
            <a:ext cx="132112" cy="72008"/>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107461" y="5341961"/>
            <a:ext cx="132112"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Oval 28"/>
          <p:cNvSpPr/>
          <p:nvPr/>
        </p:nvSpPr>
        <p:spPr>
          <a:xfrm>
            <a:off x="6026378" y="5425021"/>
            <a:ext cx="132112" cy="72008"/>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213062" y="5625571"/>
            <a:ext cx="132112"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4" name="Circular Arrow 33"/>
          <p:cNvSpPr/>
          <p:nvPr/>
        </p:nvSpPr>
        <p:spPr>
          <a:xfrm>
            <a:off x="3838800" y="4533622"/>
            <a:ext cx="1662252" cy="1403424"/>
          </a:xfrm>
          <a:prstGeom prst="circularArrow">
            <a:avLst>
              <a:gd name="adj1" fmla="val 12500"/>
              <a:gd name="adj2" fmla="val 918138"/>
              <a:gd name="adj3" fmla="val 20457681"/>
              <a:gd name="adj4" fmla="val 11877016"/>
              <a:gd name="adj5" fmla="val 125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35" name="Rectangle 34"/>
              <p:cNvSpPr/>
              <p:nvPr/>
            </p:nvSpPr>
            <p:spPr>
              <a:xfrm>
                <a:off x="3731972" y="4023344"/>
                <a:ext cx="1878463" cy="5068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kern="0" smtClean="0">
                          <a:solidFill>
                            <a:schemeClr val="accent2">
                              <a:lumMod val="75000"/>
                            </a:schemeClr>
                          </a:solidFill>
                          <a:latin typeface="Cambria Math" panose="02040503050406030204" pitchFamily="18" charset="0"/>
                        </a:rPr>
                        <m:t>𝐵</m:t>
                      </m:r>
                      <m:d>
                        <m:dPr>
                          <m:ctrlPr>
                            <a:rPr lang="en-US" i="1" kern="0">
                              <a:solidFill>
                                <a:schemeClr val="accent2">
                                  <a:lumMod val="75000"/>
                                </a:schemeClr>
                              </a:solidFill>
                              <a:latin typeface="Cambria Math" panose="02040503050406030204" pitchFamily="18" charset="0"/>
                            </a:rPr>
                          </m:ctrlPr>
                        </m:dPr>
                        <m:e>
                          <m:sSub>
                            <m:sSubPr>
                              <m:ctrlPr>
                                <a:rPr lang="en-US" i="1">
                                  <a:solidFill>
                                    <a:srgbClr val="40977B"/>
                                  </a:solidFill>
                                  <a:latin typeface="Cambria Math" panose="02040503050406030204" pitchFamily="18" charset="0"/>
                                </a:rPr>
                              </m:ctrlPr>
                            </m:sSubPr>
                            <m:e>
                              <m:r>
                                <a:rPr lang="en-US" i="1">
                                  <a:solidFill>
                                    <a:srgbClr val="40977B"/>
                                  </a:solidFill>
                                  <a:latin typeface="Cambria Math" panose="02040503050406030204" pitchFamily="18" charset="0"/>
                                </a:rPr>
                                <m:t>𝑁</m:t>
                              </m:r>
                            </m:e>
                            <m:sub>
                              <m:r>
                                <a:rPr lang="en-US" i="1">
                                  <a:solidFill>
                                    <a:srgbClr val="40977B"/>
                                  </a:solidFill>
                                  <a:latin typeface="Cambria Math" panose="02040503050406030204" pitchFamily="18" charset="0"/>
                                </a:rPr>
                                <m:t>𝜇</m:t>
                              </m:r>
                            </m:sub>
                          </m:sSub>
                          <m:r>
                            <a:rPr lang="en-US" i="1">
                              <a:solidFill>
                                <a:srgbClr val="40977B"/>
                              </a:solidFill>
                              <a:latin typeface="Cambria Math" panose="02040503050406030204" pitchFamily="18" charset="0"/>
                            </a:rPr>
                            <m:t> </m:t>
                          </m:r>
                          <m:r>
                            <a:rPr lang="en-US" i="1">
                              <a:solidFill>
                                <a:srgbClr val="40977B"/>
                              </a:solidFill>
                              <a:latin typeface="Cambria Math" panose="02040503050406030204" pitchFamily="18" charset="0"/>
                            </a:rPr>
                            <m:t>𝐴</m:t>
                          </m:r>
                          <m:r>
                            <a:rPr lang="en-US" i="1" smtClean="0">
                              <a:solidFill>
                                <a:schemeClr val="accent2">
                                  <a:lumMod val="75000"/>
                                </a:schemeClr>
                              </a:solidFill>
                              <a:latin typeface="Cambria Math" panose="02040503050406030204" pitchFamily="18" charset="0"/>
                            </a:rPr>
                            <m:t>,</m:t>
                          </m:r>
                          <m:sSub>
                            <m:sSubPr>
                              <m:ctrlPr>
                                <a:rPr lang="en-US" i="1" kern="0">
                                  <a:solidFill>
                                    <a:srgbClr val="40977B"/>
                                  </a:solidFill>
                                  <a:latin typeface="Cambria Math" panose="02040503050406030204" pitchFamily="18" charset="0"/>
                                </a:rPr>
                              </m:ctrlPr>
                            </m:sSubPr>
                            <m:e>
                              <m:r>
                                <a:rPr lang="en-US" i="1" kern="0">
                                  <a:solidFill>
                                    <a:srgbClr val="40977B"/>
                                  </a:solidFill>
                                  <a:latin typeface="Cambria Math" panose="02040503050406030204" pitchFamily="18" charset="0"/>
                                </a:rPr>
                                <m:t> </m:t>
                              </m:r>
                              <m:r>
                                <a:rPr lang="en-US" i="1" kern="0">
                                  <a:solidFill>
                                    <a:srgbClr val="40977B"/>
                                  </a:solidFill>
                                  <a:latin typeface="Cambria Math" panose="02040503050406030204" pitchFamily="18" charset="0"/>
                                </a:rPr>
                                <m:t>𝑃</m:t>
                              </m:r>
                            </m:e>
                            <m:sub>
                              <m:r>
                                <a:rPr lang="en-US" i="1" kern="0">
                                  <a:solidFill>
                                    <a:srgbClr val="40977B"/>
                                  </a:solidFill>
                                  <a:latin typeface="Cambria Math" panose="02040503050406030204" pitchFamily="18" charset="0"/>
                                </a:rPr>
                                <m:t>𝑔</m:t>
                              </m:r>
                            </m:sub>
                          </m:sSub>
                          <m:d>
                            <m:dPr>
                              <m:ctrlPr>
                                <a:rPr lang="en-US" i="1" kern="0">
                                  <a:solidFill>
                                    <a:srgbClr val="40977B"/>
                                  </a:solidFill>
                                  <a:latin typeface="Cambria Math" panose="02040503050406030204" pitchFamily="18" charset="0"/>
                                </a:rPr>
                              </m:ctrlPr>
                            </m:dPr>
                            <m:e>
                              <m:r>
                                <a:rPr lang="en-US" b="1" i="1" kern="0">
                                  <a:solidFill>
                                    <a:schemeClr val="accent4"/>
                                  </a:solidFill>
                                  <a:latin typeface="Cambria Math" panose="02040503050406030204" pitchFamily="18" charset="0"/>
                                </a:rPr>
                                <m:t>𝒎</m:t>
                              </m:r>
                            </m:e>
                          </m:d>
                        </m:e>
                      </m:d>
                    </m:oMath>
                  </m:oMathPara>
                </a14:m>
                <a:endParaRPr lang="en-US" dirty="0">
                  <a:solidFill>
                    <a:schemeClr val="accent2">
                      <a:lumMod val="75000"/>
                    </a:schemeClr>
                  </a:solidFill>
                </a:endParaRPr>
              </a:p>
            </p:txBody>
          </p:sp>
        </mc:Choice>
        <mc:Fallback xmlns="">
          <p:sp>
            <p:nvSpPr>
              <p:cNvPr id="35" name="Rectangle 34"/>
              <p:cNvSpPr>
                <a:spLocks noRot="1" noChangeAspect="1" noMove="1" noResize="1" noEditPoints="1" noAdjustHandles="1" noChangeArrowheads="1" noChangeShapeType="1" noTextEdit="1"/>
              </p:cNvSpPr>
              <p:nvPr/>
            </p:nvSpPr>
            <p:spPr>
              <a:xfrm>
                <a:off x="3731972" y="4023344"/>
                <a:ext cx="1878463" cy="506870"/>
              </a:xfrm>
              <a:prstGeom prst="rect">
                <a:avLst/>
              </a:prstGeom>
              <a:blipFill rotWithShape="0">
                <a:blip r:embed="rId3" cstate="print"/>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601581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Work</a:t>
            </a:r>
          </a:p>
        </p:txBody>
      </p:sp>
      <p:sp>
        <p:nvSpPr>
          <p:cNvPr id="3" name="Content Placeholder 2"/>
          <p:cNvSpPr>
            <a:spLocks noGrp="1"/>
          </p:cNvSpPr>
          <p:nvPr>
            <p:ph idx="1"/>
          </p:nvPr>
        </p:nvSpPr>
        <p:spPr/>
        <p:txBody>
          <a:bodyPr/>
          <a:lstStyle/>
          <a:p>
            <a:r>
              <a:rPr lang="en-US" dirty="0"/>
              <a:t>“Sparkly but not too Sparkly! A Stable and Robust Procedural Sparkle Effect” </a:t>
            </a:r>
            <a:r>
              <a:rPr lang="en-US" dirty="0" smtClean="0"/>
              <a:t>[Studio </a:t>
            </a:r>
            <a:r>
              <a:rPr lang="en-US" dirty="0"/>
              <a:t>Gobo, SIG </a:t>
            </a:r>
            <a:r>
              <a:rPr lang="en-US" dirty="0" err="1" smtClean="0"/>
              <a:t>AiRTR</a:t>
            </a:r>
            <a:r>
              <a:rPr lang="en-US" dirty="0" smtClean="0"/>
              <a:t> 15]</a:t>
            </a:r>
            <a:endParaRPr lang="en-US" dirty="0"/>
          </a:p>
          <a:p>
            <a:pPr lvl="1"/>
            <a:r>
              <a:rPr lang="en-US" dirty="0"/>
              <a:t>Procedural noise</a:t>
            </a:r>
          </a:p>
          <a:p>
            <a:pPr lvl="1"/>
            <a:r>
              <a:rPr lang="en-US" dirty="0"/>
              <a:t>Direct placement of individual sparkle points</a:t>
            </a:r>
          </a:p>
          <a:p>
            <a:pPr lvl="2"/>
            <a:r>
              <a:rPr lang="en-US" dirty="0"/>
              <a:t>Purely phenomenological</a:t>
            </a:r>
          </a:p>
        </p:txBody>
      </p:sp>
      <p:sp>
        <p:nvSpPr>
          <p:cNvPr id="4" name="Slide Number Placeholder 3"/>
          <p:cNvSpPr>
            <a:spLocks noGrp="1"/>
          </p:cNvSpPr>
          <p:nvPr>
            <p:ph type="sldNum" sz="quarter" idx="12"/>
          </p:nvPr>
        </p:nvSpPr>
        <p:spPr/>
        <p:txBody>
          <a:bodyPr/>
          <a:lstStyle/>
          <a:p>
            <a:fld id="{7E95431C-F0EC-4DC5-A098-16E27D1FF48A}" type="slidenum">
              <a:rPr lang="en-US" smtClean="0"/>
              <a:pPr/>
              <a:t>2</a:t>
            </a:fld>
            <a:endParaRPr lang="en-US" dirty="0"/>
          </a:p>
        </p:txBody>
      </p:sp>
      <p:pic>
        <p:nvPicPr>
          <p:cNvPr id="1026" name="Picture 2" descr="https://lh3.googleusercontent.com/IdVvZ70i9OD_F-Mmtal4I2tdRPwPWz9RksC29gJC_sQ7r4I-XrlIFGl3x5z4OpielNBE7rqCbgA_29V-BCkRmiDWZn_gF94lNRmZP7WxqVv9ZX99iskTg9RHrbfmcnzyFG3Nu0k"/>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27584" y="3704492"/>
            <a:ext cx="5311887" cy="2892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2209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Coherent Stochastic Process</a:t>
            </a:r>
          </a:p>
        </p:txBody>
      </p:sp>
      <p:sp>
        <p:nvSpPr>
          <p:cNvPr id="3" name="Content Placeholder 2"/>
          <p:cNvSpPr>
            <a:spLocks noGrp="1"/>
          </p:cNvSpPr>
          <p:nvPr>
            <p:ph idx="1"/>
          </p:nvPr>
        </p:nvSpPr>
        <p:spPr/>
        <p:txBody>
          <a:bodyPr/>
          <a:lstStyle/>
          <a:p>
            <a:r>
              <a:rPr lang="en-US" dirty="0"/>
              <a:t>Ideally one binomial draw per pixel, but footprints vary</a:t>
            </a:r>
          </a:p>
          <a:p>
            <a:pPr lvl="1"/>
            <a:r>
              <a:rPr lang="en-US" b="1" i="1" dirty="0"/>
              <a:t>Per-pixel area in screen space unstable!</a:t>
            </a:r>
          </a:p>
          <a:p>
            <a:endParaRPr lang="en-US" dirty="0"/>
          </a:p>
          <a:p>
            <a:r>
              <a:rPr lang="en-US" dirty="0"/>
              <a:t>Resort to </a:t>
            </a:r>
            <a:r>
              <a:rPr lang="en-US" b="1" i="1" dirty="0"/>
              <a:t>stable texture-space</a:t>
            </a:r>
            <a:r>
              <a:rPr lang="en-US" dirty="0"/>
              <a:t> power-of-two grids and proven methods of anisotropic texture filtering:</a:t>
            </a:r>
          </a:p>
          <a:p>
            <a:pPr lvl="1"/>
            <a:r>
              <a:rPr lang="en-US" dirty="0"/>
              <a:t>One binomial draw per grid cell</a:t>
            </a:r>
          </a:p>
          <a:p>
            <a:pPr lvl="1"/>
            <a:r>
              <a:rPr lang="en-US" dirty="0"/>
              <a:t>Trilinear interpolation</a:t>
            </a:r>
          </a:p>
        </p:txBody>
      </p:sp>
      <p:sp>
        <p:nvSpPr>
          <p:cNvPr id="4" name="Slide Number Placeholder 3"/>
          <p:cNvSpPr>
            <a:spLocks noGrp="1"/>
          </p:cNvSpPr>
          <p:nvPr>
            <p:ph type="sldNum" sz="quarter" idx="12"/>
          </p:nvPr>
        </p:nvSpPr>
        <p:spPr/>
        <p:txBody>
          <a:bodyPr/>
          <a:lstStyle/>
          <a:p>
            <a:fld id="{7E95431C-F0EC-4DC5-A098-16E27D1FF48A}" type="slidenum">
              <a:rPr lang="en-US" smtClean="0"/>
              <a:pPr/>
              <a:t>20</a:t>
            </a:fld>
            <a:endParaRPr lang="en-US" dirty="0"/>
          </a:p>
        </p:txBody>
      </p:sp>
      <p:grpSp>
        <p:nvGrpSpPr>
          <p:cNvPr id="40" name="Group 39"/>
          <p:cNvGrpSpPr/>
          <p:nvPr/>
        </p:nvGrpSpPr>
        <p:grpSpPr>
          <a:xfrm>
            <a:off x="1476679" y="4735596"/>
            <a:ext cx="2694493" cy="877278"/>
            <a:chOff x="6604000" y="3006968"/>
            <a:chExt cx="2694493" cy="877278"/>
          </a:xfrm>
        </p:grpSpPr>
        <p:sp>
          <p:nvSpPr>
            <p:cNvPr id="41" name="Parallelogram 40"/>
            <p:cNvSpPr/>
            <p:nvPr/>
          </p:nvSpPr>
          <p:spPr>
            <a:xfrm>
              <a:off x="6604000" y="3006968"/>
              <a:ext cx="2694493" cy="877277"/>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42" name="Parallelogram 41"/>
            <p:cNvSpPr/>
            <p:nvPr/>
          </p:nvSpPr>
          <p:spPr>
            <a:xfrm>
              <a:off x="6604000" y="3442677"/>
              <a:ext cx="1356248" cy="441569"/>
            </a:xfrm>
            <a:prstGeom prst="parallelogram">
              <a:avLst>
                <a:gd name="adj" fmla="val 81548"/>
              </a:avLst>
            </a:prstGeom>
            <a:solidFill>
              <a:srgbClr val="D0FF7D"/>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43" name="Parallelogram 42"/>
            <p:cNvSpPr/>
            <p:nvPr/>
          </p:nvSpPr>
          <p:spPr>
            <a:xfrm>
              <a:off x="6957891" y="3006969"/>
              <a:ext cx="1356248" cy="441569"/>
            </a:xfrm>
            <a:prstGeom prst="parallelogram">
              <a:avLst>
                <a:gd name="adj" fmla="val 81548"/>
              </a:avLst>
            </a:prstGeom>
            <a:solidFill>
              <a:srgbClr val="D0FF7D"/>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45" name="Parallelogram 44"/>
            <p:cNvSpPr/>
            <p:nvPr/>
          </p:nvSpPr>
          <p:spPr>
            <a:xfrm>
              <a:off x="7588354" y="3442677"/>
              <a:ext cx="1356248" cy="441569"/>
            </a:xfrm>
            <a:prstGeom prst="parallelogram">
              <a:avLst>
                <a:gd name="adj" fmla="val 81548"/>
              </a:avLst>
            </a:prstGeom>
            <a:solidFill>
              <a:srgbClr val="D0FF7D"/>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46" name="Parallelogram 45"/>
            <p:cNvSpPr/>
            <p:nvPr/>
          </p:nvSpPr>
          <p:spPr>
            <a:xfrm>
              <a:off x="7942245" y="3006969"/>
              <a:ext cx="1356248" cy="441569"/>
            </a:xfrm>
            <a:prstGeom prst="parallelogram">
              <a:avLst>
                <a:gd name="adj" fmla="val 81548"/>
              </a:avLst>
            </a:prstGeom>
            <a:solidFill>
              <a:srgbClr val="D0FF7D"/>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grpSp>
        <p:nvGrpSpPr>
          <p:cNvPr id="51" name="Group 50"/>
          <p:cNvGrpSpPr/>
          <p:nvPr/>
        </p:nvGrpSpPr>
        <p:grpSpPr>
          <a:xfrm>
            <a:off x="1300685" y="5800975"/>
            <a:ext cx="1328195" cy="417678"/>
            <a:chOff x="6604000" y="3006968"/>
            <a:chExt cx="2694493" cy="877278"/>
          </a:xfrm>
        </p:grpSpPr>
        <p:sp>
          <p:nvSpPr>
            <p:cNvPr id="52" name="Parallelogram 51"/>
            <p:cNvSpPr/>
            <p:nvPr/>
          </p:nvSpPr>
          <p:spPr>
            <a:xfrm>
              <a:off x="6604000" y="3006968"/>
              <a:ext cx="2694493" cy="877277"/>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53" name="Parallelogram 52"/>
            <p:cNvSpPr/>
            <p:nvPr/>
          </p:nvSpPr>
          <p:spPr>
            <a:xfrm>
              <a:off x="6604000" y="3442677"/>
              <a:ext cx="1356248" cy="441569"/>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54" name="Parallelogram 53"/>
            <p:cNvSpPr/>
            <p:nvPr/>
          </p:nvSpPr>
          <p:spPr>
            <a:xfrm>
              <a:off x="6957891" y="3006969"/>
              <a:ext cx="1356248" cy="441569"/>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55" name="Parallelogram 54"/>
            <p:cNvSpPr/>
            <p:nvPr/>
          </p:nvSpPr>
          <p:spPr>
            <a:xfrm>
              <a:off x="7588354" y="3442677"/>
              <a:ext cx="1356248" cy="441569"/>
            </a:xfrm>
            <a:prstGeom prst="parallelogram">
              <a:avLst>
                <a:gd name="adj" fmla="val 81548"/>
              </a:avLst>
            </a:prstGeom>
            <a:solidFill>
              <a:srgbClr val="D0FF7D"/>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56" name="Parallelogram 55"/>
            <p:cNvSpPr/>
            <p:nvPr/>
          </p:nvSpPr>
          <p:spPr>
            <a:xfrm>
              <a:off x="7942245" y="3006969"/>
              <a:ext cx="1356248" cy="441569"/>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grpSp>
        <p:nvGrpSpPr>
          <p:cNvPr id="57" name="Group 56"/>
          <p:cNvGrpSpPr/>
          <p:nvPr/>
        </p:nvGrpSpPr>
        <p:grpSpPr>
          <a:xfrm>
            <a:off x="2272576" y="5800975"/>
            <a:ext cx="1328195" cy="417678"/>
            <a:chOff x="6604000" y="3006968"/>
            <a:chExt cx="2694493" cy="877278"/>
          </a:xfrm>
        </p:grpSpPr>
        <p:sp>
          <p:nvSpPr>
            <p:cNvPr id="58" name="Parallelogram 57"/>
            <p:cNvSpPr/>
            <p:nvPr/>
          </p:nvSpPr>
          <p:spPr>
            <a:xfrm>
              <a:off x="6604000" y="3006968"/>
              <a:ext cx="2694493" cy="877277"/>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59" name="Parallelogram 58"/>
            <p:cNvSpPr/>
            <p:nvPr/>
          </p:nvSpPr>
          <p:spPr>
            <a:xfrm>
              <a:off x="6604000" y="3442677"/>
              <a:ext cx="1356248" cy="441569"/>
            </a:xfrm>
            <a:prstGeom prst="parallelogram">
              <a:avLst>
                <a:gd name="adj" fmla="val 81548"/>
              </a:avLst>
            </a:prstGeom>
            <a:solidFill>
              <a:srgbClr val="D0FF7D"/>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60" name="Parallelogram 59"/>
            <p:cNvSpPr/>
            <p:nvPr/>
          </p:nvSpPr>
          <p:spPr>
            <a:xfrm>
              <a:off x="6957891" y="3006969"/>
              <a:ext cx="1356248" cy="441569"/>
            </a:xfrm>
            <a:prstGeom prst="parallelogram">
              <a:avLst>
                <a:gd name="adj" fmla="val 81548"/>
              </a:avLst>
            </a:prstGeom>
            <a:solidFill>
              <a:srgbClr val="D0FF7D"/>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61" name="Parallelogram 60"/>
            <p:cNvSpPr/>
            <p:nvPr/>
          </p:nvSpPr>
          <p:spPr>
            <a:xfrm>
              <a:off x="7588354" y="3442677"/>
              <a:ext cx="1356248" cy="441569"/>
            </a:xfrm>
            <a:prstGeom prst="parallelogram">
              <a:avLst>
                <a:gd name="adj" fmla="val 81548"/>
              </a:avLst>
            </a:prstGeom>
            <a:solidFill>
              <a:srgbClr val="D0FF7D"/>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62" name="Parallelogram 61"/>
            <p:cNvSpPr/>
            <p:nvPr/>
          </p:nvSpPr>
          <p:spPr>
            <a:xfrm>
              <a:off x="7942245" y="3006969"/>
              <a:ext cx="1356248" cy="441569"/>
            </a:xfrm>
            <a:prstGeom prst="parallelogram">
              <a:avLst>
                <a:gd name="adj" fmla="val 81548"/>
              </a:avLst>
            </a:prstGeom>
            <a:solidFill>
              <a:srgbClr val="D0FF7D"/>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grpSp>
        <p:nvGrpSpPr>
          <p:cNvPr id="69" name="Group 68"/>
          <p:cNvGrpSpPr/>
          <p:nvPr/>
        </p:nvGrpSpPr>
        <p:grpSpPr>
          <a:xfrm>
            <a:off x="972289" y="6206187"/>
            <a:ext cx="1328195" cy="417678"/>
            <a:chOff x="6604000" y="3006968"/>
            <a:chExt cx="2694493" cy="877278"/>
          </a:xfrm>
        </p:grpSpPr>
        <p:sp>
          <p:nvSpPr>
            <p:cNvPr id="70" name="Parallelogram 69"/>
            <p:cNvSpPr/>
            <p:nvPr/>
          </p:nvSpPr>
          <p:spPr>
            <a:xfrm>
              <a:off x="6604000" y="3006968"/>
              <a:ext cx="2694493" cy="877277"/>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71" name="Parallelogram 70"/>
            <p:cNvSpPr/>
            <p:nvPr/>
          </p:nvSpPr>
          <p:spPr>
            <a:xfrm>
              <a:off x="6604000" y="3442677"/>
              <a:ext cx="1356248" cy="441569"/>
            </a:xfrm>
            <a:prstGeom prst="parallelogram">
              <a:avLst>
                <a:gd name="adj" fmla="val 81548"/>
              </a:avLst>
            </a:prstGeom>
            <a:solidFill>
              <a:srgbClr val="D0FF7D"/>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72" name="Parallelogram 71"/>
            <p:cNvSpPr/>
            <p:nvPr/>
          </p:nvSpPr>
          <p:spPr>
            <a:xfrm>
              <a:off x="6957891" y="3006969"/>
              <a:ext cx="1356248" cy="441569"/>
            </a:xfrm>
            <a:prstGeom prst="parallelogram">
              <a:avLst>
                <a:gd name="adj" fmla="val 81548"/>
              </a:avLst>
            </a:prstGeom>
            <a:solidFill>
              <a:srgbClr val="D0FF7D"/>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73" name="Parallelogram 72"/>
            <p:cNvSpPr/>
            <p:nvPr/>
          </p:nvSpPr>
          <p:spPr>
            <a:xfrm>
              <a:off x="7588354" y="3442677"/>
              <a:ext cx="1356248" cy="441569"/>
            </a:xfrm>
            <a:prstGeom prst="parallelogram">
              <a:avLst>
                <a:gd name="adj" fmla="val 81548"/>
              </a:avLst>
            </a:prstGeom>
            <a:solidFill>
              <a:srgbClr val="D0FF7D"/>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74" name="Parallelogram 73"/>
            <p:cNvSpPr/>
            <p:nvPr/>
          </p:nvSpPr>
          <p:spPr>
            <a:xfrm>
              <a:off x="7942245" y="3006969"/>
              <a:ext cx="1356248" cy="441569"/>
            </a:xfrm>
            <a:prstGeom prst="parallelogram">
              <a:avLst>
                <a:gd name="adj" fmla="val 81548"/>
              </a:avLst>
            </a:prstGeom>
            <a:solidFill>
              <a:srgbClr val="D0FF7D"/>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grpSp>
        <p:nvGrpSpPr>
          <p:cNvPr id="75" name="Group 74"/>
          <p:cNvGrpSpPr/>
          <p:nvPr/>
        </p:nvGrpSpPr>
        <p:grpSpPr>
          <a:xfrm>
            <a:off x="1944180" y="6206187"/>
            <a:ext cx="1328195" cy="417678"/>
            <a:chOff x="6604000" y="3006968"/>
            <a:chExt cx="2694493" cy="877278"/>
          </a:xfrm>
        </p:grpSpPr>
        <p:sp>
          <p:nvSpPr>
            <p:cNvPr id="76" name="Parallelogram 75"/>
            <p:cNvSpPr/>
            <p:nvPr/>
          </p:nvSpPr>
          <p:spPr>
            <a:xfrm>
              <a:off x="6604000" y="3006968"/>
              <a:ext cx="2694493" cy="877277"/>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77" name="Parallelogram 76"/>
            <p:cNvSpPr/>
            <p:nvPr/>
          </p:nvSpPr>
          <p:spPr>
            <a:xfrm>
              <a:off x="6604000" y="3442677"/>
              <a:ext cx="1356248" cy="441569"/>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78" name="Parallelogram 77"/>
            <p:cNvSpPr/>
            <p:nvPr/>
          </p:nvSpPr>
          <p:spPr>
            <a:xfrm>
              <a:off x="6957891" y="3006969"/>
              <a:ext cx="1356248" cy="441569"/>
            </a:xfrm>
            <a:prstGeom prst="parallelogram">
              <a:avLst>
                <a:gd name="adj" fmla="val 81548"/>
              </a:avLst>
            </a:prstGeom>
            <a:solidFill>
              <a:srgbClr val="D0FF7D"/>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79" name="Parallelogram 78"/>
            <p:cNvSpPr/>
            <p:nvPr/>
          </p:nvSpPr>
          <p:spPr>
            <a:xfrm>
              <a:off x="7588354" y="3442677"/>
              <a:ext cx="1356248" cy="441569"/>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80" name="Parallelogram 79"/>
            <p:cNvSpPr/>
            <p:nvPr/>
          </p:nvSpPr>
          <p:spPr>
            <a:xfrm>
              <a:off x="7942245" y="3006969"/>
              <a:ext cx="1356248" cy="441569"/>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sp>
        <p:nvSpPr>
          <p:cNvPr id="82" name="Parallelogram 81"/>
          <p:cNvSpPr/>
          <p:nvPr/>
        </p:nvSpPr>
        <p:spPr>
          <a:xfrm rot="3918261">
            <a:off x="2539580" y="4055722"/>
            <a:ext cx="577090" cy="2240552"/>
          </a:xfrm>
          <a:prstGeom prst="parallelogram">
            <a:avLst>
              <a:gd name="adj" fmla="val 65276"/>
            </a:avLst>
          </a:prstGeom>
          <a:solidFill>
            <a:srgbClr val="7030A0">
              <a:alpha val="69804"/>
            </a:srgbClr>
          </a:solidFill>
          <a:ln w="25400" cap="flat" cmpd="sng" algn="ctr">
            <a:solidFill>
              <a:srgbClr val="000000">
                <a:alpha val="6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85" name="Parallelogram 84"/>
          <p:cNvSpPr/>
          <p:nvPr/>
        </p:nvSpPr>
        <p:spPr>
          <a:xfrm rot="3918261">
            <a:off x="2013916" y="5085910"/>
            <a:ext cx="577090" cy="2240552"/>
          </a:xfrm>
          <a:prstGeom prst="parallelogram">
            <a:avLst>
              <a:gd name="adj" fmla="val 65276"/>
            </a:avLst>
          </a:prstGeom>
          <a:solidFill>
            <a:srgbClr val="7030A0">
              <a:alpha val="69804"/>
            </a:srgbClr>
          </a:solidFill>
          <a:ln w="25400" cap="flat" cmpd="sng" algn="ctr">
            <a:solidFill>
              <a:srgbClr val="000000">
                <a:alpha val="6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pic>
        <p:nvPicPr>
          <p:cNvPr id="86" name="Picture 85"/>
          <p:cNvPicPr>
            <a:picLocks noChangeAspect="1"/>
          </p:cNvPicPr>
          <p:nvPr/>
        </p:nvPicPr>
        <p:blipFill>
          <a:blip r:embed="rId3" cstate="print"/>
          <a:stretch>
            <a:fillRect/>
          </a:stretch>
        </p:blipFill>
        <p:spPr>
          <a:xfrm>
            <a:off x="4571394" y="4569998"/>
            <a:ext cx="3212296" cy="2132861"/>
          </a:xfrm>
          <a:prstGeom prst="rect">
            <a:avLst/>
          </a:prstGeom>
        </p:spPr>
      </p:pic>
    </p:spTree>
    <p:extLst>
      <p:ext uri="{BB962C8B-B14F-4D97-AF65-F5344CB8AC3E}">
        <p14:creationId xmlns:p14="http://schemas.microsoft.com/office/powerpoint/2010/main" val="20942301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View </a:t>
            </a:r>
            <a:r>
              <a:rPr lang="en-US" dirty="0" smtClean="0"/>
              <a:t>Dependency </a:t>
            </a:r>
            <a:r>
              <a:rPr lang="en-US" dirty="0"/>
              <a:t>(Glistening!)</a:t>
            </a:r>
          </a:p>
        </p:txBody>
      </p:sp>
      <p:sp>
        <p:nvSpPr>
          <p:cNvPr id="4" name="Slide Number Placeholder 3"/>
          <p:cNvSpPr>
            <a:spLocks noGrp="1"/>
          </p:cNvSpPr>
          <p:nvPr>
            <p:ph type="sldNum" sz="quarter" idx="12"/>
          </p:nvPr>
        </p:nvSpPr>
        <p:spPr/>
        <p:txBody>
          <a:bodyPr/>
          <a:lstStyle/>
          <a:p>
            <a:fld id="{7E95431C-F0EC-4DC5-A098-16E27D1FF48A}" type="slidenum">
              <a:rPr lang="en-US" smtClean="0"/>
              <a:pPr/>
              <a:t>21</a:t>
            </a:fld>
            <a:endParaRPr lang="en-US" dirty="0"/>
          </a:p>
        </p:txBody>
      </p:sp>
      <p:pic>
        <p:nvPicPr>
          <p:cNvPr id="1026" name="Picture 2" descr="http://lh3.ggpht.com/GraphicsRunner/SH4TpImkomI/AAAAAAAAASw/Tsc2v951RAw/paraboloid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20072" y="2132857"/>
            <a:ext cx="3732129" cy="288657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5172273" y="3068960"/>
            <a:ext cx="1972867" cy="381207"/>
          </a:xfrm>
          <a:prstGeom prst="straightConnector1">
            <a:avLst/>
          </a:prstGeom>
          <a:noFill/>
          <a:ln w="12700" cap="flat" cmpd="sng" algn="ctr">
            <a:solidFill>
              <a:srgbClr val="0D3481">
                <a:shade val="95000"/>
                <a:satMod val="105000"/>
              </a:srgbClr>
            </a:solidFill>
            <a:prstDash val="solid"/>
            <a:headEnd type="none" w="med" len="med"/>
            <a:tailEnd type="arrow" w="med" len="med"/>
          </a:ln>
          <a:effectLst/>
        </p:spPr>
      </p:cxnSp>
      <p:cxnSp>
        <p:nvCxnSpPr>
          <p:cNvPr id="9" name="Straight Arrow Connector 8"/>
          <p:cNvCxnSpPr/>
          <p:nvPr/>
        </p:nvCxnSpPr>
        <p:spPr>
          <a:xfrm flipV="1">
            <a:off x="7145141" y="2036862"/>
            <a:ext cx="1099267" cy="1394840"/>
          </a:xfrm>
          <a:prstGeom prst="straightConnector1">
            <a:avLst/>
          </a:prstGeom>
          <a:noFill/>
          <a:ln w="12700" cap="flat" cmpd="sng" algn="ctr">
            <a:solidFill>
              <a:srgbClr val="9A4216">
                <a:lumMod val="60000"/>
                <a:lumOff val="40000"/>
              </a:srgbClr>
            </a:solidFill>
            <a:prstDash val="solid"/>
            <a:headEnd type="none" w="med" len="med"/>
            <a:tailEnd type="arrow" w="med" len="med"/>
          </a:ln>
          <a:effectLst/>
        </p:spPr>
      </p:cxnSp>
      <p:grpSp>
        <p:nvGrpSpPr>
          <p:cNvPr id="51" name="Group 50"/>
          <p:cNvGrpSpPr/>
          <p:nvPr/>
        </p:nvGrpSpPr>
        <p:grpSpPr>
          <a:xfrm>
            <a:off x="5968854" y="5307900"/>
            <a:ext cx="1328195" cy="417678"/>
            <a:chOff x="6604000" y="3006968"/>
            <a:chExt cx="2694493" cy="877278"/>
          </a:xfrm>
        </p:grpSpPr>
        <p:sp>
          <p:nvSpPr>
            <p:cNvPr id="52" name="Parallelogram 51"/>
            <p:cNvSpPr/>
            <p:nvPr/>
          </p:nvSpPr>
          <p:spPr>
            <a:xfrm>
              <a:off x="6604000" y="3006968"/>
              <a:ext cx="2694493" cy="877277"/>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53" name="Parallelogram 52"/>
            <p:cNvSpPr/>
            <p:nvPr/>
          </p:nvSpPr>
          <p:spPr>
            <a:xfrm>
              <a:off x="6604000" y="3442677"/>
              <a:ext cx="1356248" cy="441569"/>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54" name="Parallelogram 53"/>
            <p:cNvSpPr/>
            <p:nvPr/>
          </p:nvSpPr>
          <p:spPr>
            <a:xfrm>
              <a:off x="6957891" y="3006969"/>
              <a:ext cx="1356248" cy="441569"/>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55" name="Parallelogram 54"/>
            <p:cNvSpPr/>
            <p:nvPr/>
          </p:nvSpPr>
          <p:spPr>
            <a:xfrm>
              <a:off x="7588354" y="3442677"/>
              <a:ext cx="1356248" cy="441569"/>
            </a:xfrm>
            <a:prstGeom prst="parallelogram">
              <a:avLst>
                <a:gd name="adj" fmla="val 81548"/>
              </a:avLst>
            </a:prstGeom>
            <a:solidFill>
              <a:srgbClr val="D0FF7D"/>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56" name="Parallelogram 55"/>
            <p:cNvSpPr/>
            <p:nvPr/>
          </p:nvSpPr>
          <p:spPr>
            <a:xfrm>
              <a:off x="7942245" y="3006969"/>
              <a:ext cx="1356248" cy="441569"/>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grpSp>
        <p:nvGrpSpPr>
          <p:cNvPr id="57" name="Group 56"/>
          <p:cNvGrpSpPr/>
          <p:nvPr/>
        </p:nvGrpSpPr>
        <p:grpSpPr>
          <a:xfrm>
            <a:off x="6940745" y="5307900"/>
            <a:ext cx="1328195" cy="417678"/>
            <a:chOff x="6604000" y="3006968"/>
            <a:chExt cx="2694493" cy="877278"/>
          </a:xfrm>
        </p:grpSpPr>
        <p:sp>
          <p:nvSpPr>
            <p:cNvPr id="58" name="Parallelogram 57"/>
            <p:cNvSpPr/>
            <p:nvPr/>
          </p:nvSpPr>
          <p:spPr>
            <a:xfrm>
              <a:off x="6604000" y="3006968"/>
              <a:ext cx="2694493" cy="877277"/>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59" name="Parallelogram 58"/>
            <p:cNvSpPr/>
            <p:nvPr/>
          </p:nvSpPr>
          <p:spPr>
            <a:xfrm>
              <a:off x="6604000" y="3442677"/>
              <a:ext cx="1356248" cy="441569"/>
            </a:xfrm>
            <a:prstGeom prst="parallelogram">
              <a:avLst>
                <a:gd name="adj" fmla="val 81548"/>
              </a:avLst>
            </a:prstGeom>
            <a:solidFill>
              <a:srgbClr val="D0FF7D"/>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60" name="Parallelogram 59"/>
            <p:cNvSpPr/>
            <p:nvPr/>
          </p:nvSpPr>
          <p:spPr>
            <a:xfrm>
              <a:off x="6957891" y="3006969"/>
              <a:ext cx="1356248" cy="441569"/>
            </a:xfrm>
            <a:prstGeom prst="parallelogram">
              <a:avLst>
                <a:gd name="adj" fmla="val 81548"/>
              </a:avLst>
            </a:prstGeom>
            <a:solidFill>
              <a:srgbClr val="D0FF7D"/>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61" name="Parallelogram 60"/>
            <p:cNvSpPr/>
            <p:nvPr/>
          </p:nvSpPr>
          <p:spPr>
            <a:xfrm>
              <a:off x="7588354" y="3442677"/>
              <a:ext cx="1356248" cy="441569"/>
            </a:xfrm>
            <a:prstGeom prst="parallelogram">
              <a:avLst>
                <a:gd name="adj" fmla="val 81548"/>
              </a:avLst>
            </a:prstGeom>
            <a:solidFill>
              <a:srgbClr val="D0FF7D"/>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62" name="Parallelogram 61"/>
            <p:cNvSpPr/>
            <p:nvPr/>
          </p:nvSpPr>
          <p:spPr>
            <a:xfrm>
              <a:off x="7942245" y="3006969"/>
              <a:ext cx="1356248" cy="441569"/>
            </a:xfrm>
            <a:prstGeom prst="parallelogram">
              <a:avLst>
                <a:gd name="adj" fmla="val 81548"/>
              </a:avLst>
            </a:prstGeom>
            <a:solidFill>
              <a:srgbClr val="D0FF7D"/>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rebuchet MS"/>
                <a:ea typeface="+mn-ea"/>
                <a:cs typeface="+mn-cs"/>
              </a:endParaRPr>
            </a:p>
          </p:txBody>
        </p:sp>
      </p:grpSp>
      <p:grpSp>
        <p:nvGrpSpPr>
          <p:cNvPr id="63" name="Group 62"/>
          <p:cNvGrpSpPr/>
          <p:nvPr/>
        </p:nvGrpSpPr>
        <p:grpSpPr>
          <a:xfrm>
            <a:off x="5640458" y="5713112"/>
            <a:ext cx="1328195" cy="417678"/>
            <a:chOff x="6604000" y="3006968"/>
            <a:chExt cx="2694493" cy="877278"/>
          </a:xfrm>
        </p:grpSpPr>
        <p:sp>
          <p:nvSpPr>
            <p:cNvPr id="64" name="Parallelogram 63"/>
            <p:cNvSpPr/>
            <p:nvPr/>
          </p:nvSpPr>
          <p:spPr>
            <a:xfrm>
              <a:off x="6604000" y="3006968"/>
              <a:ext cx="2694493" cy="877277"/>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65" name="Parallelogram 64"/>
            <p:cNvSpPr/>
            <p:nvPr/>
          </p:nvSpPr>
          <p:spPr>
            <a:xfrm>
              <a:off x="6604000" y="3442677"/>
              <a:ext cx="1356248" cy="441569"/>
            </a:xfrm>
            <a:prstGeom prst="parallelogram">
              <a:avLst>
                <a:gd name="adj" fmla="val 81548"/>
              </a:avLst>
            </a:prstGeom>
            <a:solidFill>
              <a:srgbClr val="D0FF7D"/>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66" name="Parallelogram 65"/>
            <p:cNvSpPr/>
            <p:nvPr/>
          </p:nvSpPr>
          <p:spPr>
            <a:xfrm>
              <a:off x="6957891" y="3006969"/>
              <a:ext cx="1356248" cy="441569"/>
            </a:xfrm>
            <a:prstGeom prst="parallelogram">
              <a:avLst>
                <a:gd name="adj" fmla="val 81548"/>
              </a:avLst>
            </a:prstGeom>
            <a:solidFill>
              <a:srgbClr val="D0FF7D"/>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67" name="Parallelogram 66"/>
            <p:cNvSpPr/>
            <p:nvPr/>
          </p:nvSpPr>
          <p:spPr>
            <a:xfrm>
              <a:off x="7588354" y="3442677"/>
              <a:ext cx="1356248" cy="441569"/>
            </a:xfrm>
            <a:prstGeom prst="parallelogram">
              <a:avLst>
                <a:gd name="adj" fmla="val 81548"/>
              </a:avLst>
            </a:prstGeom>
            <a:solidFill>
              <a:srgbClr val="D0FF7D"/>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68" name="Parallelogram 67"/>
            <p:cNvSpPr/>
            <p:nvPr/>
          </p:nvSpPr>
          <p:spPr>
            <a:xfrm>
              <a:off x="7942245" y="3006969"/>
              <a:ext cx="1356248" cy="441569"/>
            </a:xfrm>
            <a:prstGeom prst="parallelogram">
              <a:avLst>
                <a:gd name="adj" fmla="val 81548"/>
              </a:avLst>
            </a:prstGeom>
            <a:solidFill>
              <a:srgbClr val="D0FF7D"/>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grpSp>
        <p:nvGrpSpPr>
          <p:cNvPr id="69" name="Group 68"/>
          <p:cNvGrpSpPr/>
          <p:nvPr/>
        </p:nvGrpSpPr>
        <p:grpSpPr>
          <a:xfrm>
            <a:off x="6612349" y="5713112"/>
            <a:ext cx="1328195" cy="417678"/>
            <a:chOff x="6604000" y="3006968"/>
            <a:chExt cx="2694493" cy="877278"/>
          </a:xfrm>
        </p:grpSpPr>
        <p:sp>
          <p:nvSpPr>
            <p:cNvPr id="70" name="Parallelogram 69"/>
            <p:cNvSpPr/>
            <p:nvPr/>
          </p:nvSpPr>
          <p:spPr>
            <a:xfrm>
              <a:off x="6604000" y="3006968"/>
              <a:ext cx="2694493" cy="877277"/>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71" name="Parallelogram 70"/>
            <p:cNvSpPr/>
            <p:nvPr/>
          </p:nvSpPr>
          <p:spPr>
            <a:xfrm>
              <a:off x="6604000" y="3442677"/>
              <a:ext cx="1356248" cy="441569"/>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72" name="Parallelogram 71"/>
            <p:cNvSpPr/>
            <p:nvPr/>
          </p:nvSpPr>
          <p:spPr>
            <a:xfrm>
              <a:off x="6957891" y="3006969"/>
              <a:ext cx="1356248" cy="441569"/>
            </a:xfrm>
            <a:prstGeom prst="parallelogram">
              <a:avLst>
                <a:gd name="adj" fmla="val 81548"/>
              </a:avLst>
            </a:prstGeom>
            <a:solidFill>
              <a:srgbClr val="D0FF7D"/>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73" name="Parallelogram 72"/>
            <p:cNvSpPr/>
            <p:nvPr/>
          </p:nvSpPr>
          <p:spPr>
            <a:xfrm>
              <a:off x="7588354" y="3442677"/>
              <a:ext cx="1356248" cy="441569"/>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74" name="Parallelogram 73"/>
            <p:cNvSpPr/>
            <p:nvPr/>
          </p:nvSpPr>
          <p:spPr>
            <a:xfrm>
              <a:off x="7942245" y="3006969"/>
              <a:ext cx="1356248" cy="441569"/>
            </a:xfrm>
            <a:prstGeom prst="parallelogram">
              <a:avLst>
                <a:gd name="adj" fmla="val 81548"/>
              </a:avLst>
            </a:prstGeom>
            <a:solidFill>
              <a:srgbClr val="76B900"/>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sp>
        <p:nvSpPr>
          <p:cNvPr id="75" name="Parallelogram 74"/>
          <p:cNvSpPr/>
          <p:nvPr/>
        </p:nvSpPr>
        <p:spPr>
          <a:xfrm rot="3918261">
            <a:off x="6682085" y="4592835"/>
            <a:ext cx="577090" cy="2240552"/>
          </a:xfrm>
          <a:prstGeom prst="parallelogram">
            <a:avLst>
              <a:gd name="adj" fmla="val 65276"/>
            </a:avLst>
          </a:prstGeom>
          <a:solidFill>
            <a:srgbClr val="7030A0">
              <a:alpha val="69804"/>
            </a:srgbClr>
          </a:solidFill>
          <a:ln w="25400" cap="flat" cmpd="sng" algn="ctr">
            <a:solidFill>
              <a:srgbClr val="000000">
                <a:alpha val="6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01" name="Parallelogram 100"/>
          <p:cNvSpPr/>
          <p:nvPr/>
        </p:nvSpPr>
        <p:spPr>
          <a:xfrm>
            <a:off x="6752531" y="2875188"/>
            <a:ext cx="180377" cy="134035"/>
          </a:xfrm>
          <a:custGeom>
            <a:avLst/>
            <a:gdLst>
              <a:gd name="connsiteX0" fmla="*/ 0 w 668535"/>
              <a:gd name="connsiteY0" fmla="*/ 210234 h 210234"/>
              <a:gd name="connsiteX1" fmla="*/ 171442 w 668535"/>
              <a:gd name="connsiteY1" fmla="*/ 0 h 210234"/>
              <a:gd name="connsiteX2" fmla="*/ 668535 w 668535"/>
              <a:gd name="connsiteY2" fmla="*/ 0 h 210234"/>
              <a:gd name="connsiteX3" fmla="*/ 497093 w 668535"/>
              <a:gd name="connsiteY3" fmla="*/ 210234 h 210234"/>
              <a:gd name="connsiteX4" fmla="*/ 0 w 668535"/>
              <a:gd name="connsiteY4" fmla="*/ 210234 h 210234"/>
              <a:gd name="connsiteX0" fmla="*/ 0 w 668535"/>
              <a:gd name="connsiteY0" fmla="*/ 210234 h 367397"/>
              <a:gd name="connsiteX1" fmla="*/ 171442 w 668535"/>
              <a:gd name="connsiteY1" fmla="*/ 0 h 367397"/>
              <a:gd name="connsiteX2" fmla="*/ 668535 w 668535"/>
              <a:gd name="connsiteY2" fmla="*/ 0 h 367397"/>
              <a:gd name="connsiteX3" fmla="*/ 258968 w 668535"/>
              <a:gd name="connsiteY3" fmla="*/ 367397 h 367397"/>
              <a:gd name="connsiteX4" fmla="*/ 0 w 668535"/>
              <a:gd name="connsiteY4" fmla="*/ 210234 h 367397"/>
              <a:gd name="connsiteX0" fmla="*/ 0 w 520897"/>
              <a:gd name="connsiteY0" fmla="*/ 305484 h 367397"/>
              <a:gd name="connsiteX1" fmla="*/ 23804 w 520897"/>
              <a:gd name="connsiteY1" fmla="*/ 0 h 367397"/>
              <a:gd name="connsiteX2" fmla="*/ 520897 w 520897"/>
              <a:gd name="connsiteY2" fmla="*/ 0 h 367397"/>
              <a:gd name="connsiteX3" fmla="*/ 111330 w 520897"/>
              <a:gd name="connsiteY3" fmla="*/ 367397 h 367397"/>
              <a:gd name="connsiteX4" fmla="*/ 0 w 520897"/>
              <a:gd name="connsiteY4" fmla="*/ 305484 h 367397"/>
              <a:gd name="connsiteX0" fmla="*/ 0 w 520897"/>
              <a:gd name="connsiteY0" fmla="*/ 305484 h 367397"/>
              <a:gd name="connsiteX1" fmla="*/ 152392 w 520897"/>
              <a:gd name="connsiteY1" fmla="*/ 214312 h 367397"/>
              <a:gd name="connsiteX2" fmla="*/ 520897 w 520897"/>
              <a:gd name="connsiteY2" fmla="*/ 0 h 367397"/>
              <a:gd name="connsiteX3" fmla="*/ 111330 w 520897"/>
              <a:gd name="connsiteY3" fmla="*/ 367397 h 367397"/>
              <a:gd name="connsiteX4" fmla="*/ 0 w 520897"/>
              <a:gd name="connsiteY4" fmla="*/ 305484 h 367397"/>
              <a:gd name="connsiteX0" fmla="*/ 0 w 211334"/>
              <a:gd name="connsiteY0" fmla="*/ 91172 h 153085"/>
              <a:gd name="connsiteX1" fmla="*/ 152392 w 211334"/>
              <a:gd name="connsiteY1" fmla="*/ 0 h 153085"/>
              <a:gd name="connsiteX2" fmla="*/ 211334 w 211334"/>
              <a:gd name="connsiteY2" fmla="*/ 90488 h 153085"/>
              <a:gd name="connsiteX3" fmla="*/ 111330 w 211334"/>
              <a:gd name="connsiteY3" fmla="*/ 153085 h 153085"/>
              <a:gd name="connsiteX4" fmla="*/ 0 w 211334"/>
              <a:gd name="connsiteY4" fmla="*/ 91172 h 153085"/>
              <a:gd name="connsiteX0" fmla="*/ 0 w 211334"/>
              <a:gd name="connsiteY0" fmla="*/ 48309 h 110222"/>
              <a:gd name="connsiteX1" fmla="*/ 119055 w 211334"/>
              <a:gd name="connsiteY1" fmla="*/ 0 h 110222"/>
              <a:gd name="connsiteX2" fmla="*/ 211334 w 211334"/>
              <a:gd name="connsiteY2" fmla="*/ 47625 h 110222"/>
              <a:gd name="connsiteX3" fmla="*/ 111330 w 211334"/>
              <a:gd name="connsiteY3" fmla="*/ 110222 h 110222"/>
              <a:gd name="connsiteX4" fmla="*/ 0 w 211334"/>
              <a:gd name="connsiteY4" fmla="*/ 48309 h 110222"/>
              <a:gd name="connsiteX0" fmla="*/ 0 w 211334"/>
              <a:gd name="connsiteY0" fmla="*/ 72122 h 134035"/>
              <a:gd name="connsiteX1" fmla="*/ 126198 w 211334"/>
              <a:gd name="connsiteY1" fmla="*/ 0 h 134035"/>
              <a:gd name="connsiteX2" fmla="*/ 211334 w 211334"/>
              <a:gd name="connsiteY2" fmla="*/ 71438 h 134035"/>
              <a:gd name="connsiteX3" fmla="*/ 111330 w 211334"/>
              <a:gd name="connsiteY3" fmla="*/ 134035 h 134035"/>
              <a:gd name="connsiteX4" fmla="*/ 0 w 211334"/>
              <a:gd name="connsiteY4" fmla="*/ 72122 h 134035"/>
              <a:gd name="connsiteX0" fmla="*/ 0 w 194665"/>
              <a:gd name="connsiteY0" fmla="*/ 86409 h 134035"/>
              <a:gd name="connsiteX1" fmla="*/ 109529 w 194665"/>
              <a:gd name="connsiteY1" fmla="*/ 0 h 134035"/>
              <a:gd name="connsiteX2" fmla="*/ 194665 w 194665"/>
              <a:gd name="connsiteY2" fmla="*/ 71438 h 134035"/>
              <a:gd name="connsiteX3" fmla="*/ 94661 w 194665"/>
              <a:gd name="connsiteY3" fmla="*/ 134035 h 134035"/>
              <a:gd name="connsiteX4" fmla="*/ 0 w 194665"/>
              <a:gd name="connsiteY4" fmla="*/ 86409 h 134035"/>
              <a:gd name="connsiteX0" fmla="*/ 0 w 194665"/>
              <a:gd name="connsiteY0" fmla="*/ 86409 h 134035"/>
              <a:gd name="connsiteX1" fmla="*/ 109529 w 194665"/>
              <a:gd name="connsiteY1" fmla="*/ 0 h 134035"/>
              <a:gd name="connsiteX2" fmla="*/ 194665 w 194665"/>
              <a:gd name="connsiteY2" fmla="*/ 71438 h 134035"/>
              <a:gd name="connsiteX3" fmla="*/ 82755 w 194665"/>
              <a:gd name="connsiteY3" fmla="*/ 134035 h 134035"/>
              <a:gd name="connsiteX4" fmla="*/ 0 w 194665"/>
              <a:gd name="connsiteY4" fmla="*/ 86409 h 134035"/>
              <a:gd name="connsiteX0" fmla="*/ 0 w 180377"/>
              <a:gd name="connsiteY0" fmla="*/ 86409 h 134035"/>
              <a:gd name="connsiteX1" fmla="*/ 109529 w 180377"/>
              <a:gd name="connsiteY1" fmla="*/ 0 h 134035"/>
              <a:gd name="connsiteX2" fmla="*/ 180377 w 180377"/>
              <a:gd name="connsiteY2" fmla="*/ 45244 h 134035"/>
              <a:gd name="connsiteX3" fmla="*/ 82755 w 180377"/>
              <a:gd name="connsiteY3" fmla="*/ 134035 h 134035"/>
              <a:gd name="connsiteX4" fmla="*/ 0 w 180377"/>
              <a:gd name="connsiteY4" fmla="*/ 86409 h 134035"/>
              <a:gd name="connsiteX0" fmla="*/ 0 w 180377"/>
              <a:gd name="connsiteY0" fmla="*/ 86409 h 134035"/>
              <a:gd name="connsiteX1" fmla="*/ 95242 w 180377"/>
              <a:gd name="connsiteY1" fmla="*/ 0 h 134035"/>
              <a:gd name="connsiteX2" fmla="*/ 180377 w 180377"/>
              <a:gd name="connsiteY2" fmla="*/ 45244 h 134035"/>
              <a:gd name="connsiteX3" fmla="*/ 82755 w 180377"/>
              <a:gd name="connsiteY3" fmla="*/ 134035 h 134035"/>
              <a:gd name="connsiteX4" fmla="*/ 0 w 180377"/>
              <a:gd name="connsiteY4" fmla="*/ 86409 h 13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77" h="134035">
                <a:moveTo>
                  <a:pt x="0" y="86409"/>
                </a:moveTo>
                <a:lnTo>
                  <a:pt x="95242" y="0"/>
                </a:lnTo>
                <a:lnTo>
                  <a:pt x="180377" y="45244"/>
                </a:lnTo>
                <a:lnTo>
                  <a:pt x="82755" y="134035"/>
                </a:lnTo>
                <a:lnTo>
                  <a:pt x="0" y="86409"/>
                </a:lnTo>
                <a:close/>
              </a:path>
            </a:pathLst>
          </a:custGeom>
          <a:solidFill>
            <a:srgbClr val="D0FF7D"/>
          </a:solidFill>
          <a:ln w="25400" cap="flat" cmpd="sng" algn="ctr">
            <a:solidFill>
              <a:srgbClr val="11669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rebuchet MS"/>
              <a:ea typeface="+mn-ea"/>
              <a:cs typeface="+mn-cs"/>
            </a:endParaRPr>
          </a:p>
        </p:txBody>
      </p:sp>
      <p:cxnSp>
        <p:nvCxnSpPr>
          <p:cNvPr id="10" name="Straight Arrow Connector 9"/>
          <p:cNvCxnSpPr/>
          <p:nvPr/>
        </p:nvCxnSpPr>
        <p:spPr>
          <a:xfrm flipH="1" flipV="1">
            <a:off x="6836569" y="2938463"/>
            <a:ext cx="308572" cy="511704"/>
          </a:xfrm>
          <a:prstGeom prst="straightConnector1">
            <a:avLst/>
          </a:prstGeom>
          <a:noFill/>
          <a:ln w="15875" cap="flat" cmpd="sng" algn="ctr">
            <a:solidFill>
              <a:schemeClr val="accent4"/>
            </a:solidFill>
            <a:prstDash val="solid"/>
            <a:headEnd type="none" w="med" len="med"/>
            <a:tailEnd type="arrow" w="med" len="med"/>
          </a:ln>
          <a:effectLst/>
        </p:spPr>
      </p:cxnSp>
      <p:sp>
        <p:nvSpPr>
          <p:cNvPr id="3" name="Content Placeholder 2"/>
          <p:cNvSpPr>
            <a:spLocks noGrp="1"/>
          </p:cNvSpPr>
          <p:nvPr>
            <p:ph idx="1"/>
          </p:nvPr>
        </p:nvSpPr>
        <p:spPr/>
        <p:txBody>
          <a:bodyPr/>
          <a:lstStyle/>
          <a:p>
            <a:r>
              <a:rPr lang="en-US" dirty="0"/>
              <a:t>Search space 4D:</a:t>
            </a:r>
            <a:br>
              <a:rPr lang="en-US" dirty="0"/>
            </a:br>
            <a:r>
              <a:rPr lang="en-US" dirty="0"/>
              <a:t>Also need subdivision of microdetail orientations</a:t>
            </a:r>
          </a:p>
          <a:p>
            <a:endParaRPr lang="en-US" dirty="0"/>
          </a:p>
          <a:p>
            <a:r>
              <a:rPr lang="en-US" dirty="0"/>
              <a:t>Paraboloid half vector grid</a:t>
            </a:r>
          </a:p>
          <a:p>
            <a:pPr marL="72000" indent="0">
              <a:buNone/>
            </a:pPr>
            <a:endParaRPr lang="en-US" dirty="0"/>
          </a:p>
          <a:p>
            <a:r>
              <a:rPr lang="en-US" dirty="0"/>
              <a:t>Seed binomial using 4D index</a:t>
            </a:r>
          </a:p>
          <a:p>
            <a:endParaRPr lang="en-US" dirty="0"/>
          </a:p>
          <a:p>
            <a:r>
              <a:rPr lang="en-US" dirty="0"/>
              <a:t>Perturb half vector partitioning</a:t>
            </a:r>
            <a:br>
              <a:rPr lang="en-US" dirty="0"/>
            </a:br>
            <a:r>
              <a:rPr lang="en-US" dirty="0"/>
              <a:t>using texture grid index to avoid</a:t>
            </a:r>
            <a:br>
              <a:rPr lang="en-US" dirty="0"/>
            </a:br>
            <a:r>
              <a:rPr lang="en-US" dirty="0"/>
              <a:t>simultaneous change of sparkles</a:t>
            </a:r>
          </a:p>
          <a:p>
            <a:endParaRPr lang="en-US" dirty="0"/>
          </a:p>
        </p:txBody>
      </p:sp>
      <p:cxnSp>
        <p:nvCxnSpPr>
          <p:cNvPr id="103" name="Straight Arrow Connector 102"/>
          <p:cNvCxnSpPr/>
          <p:nvPr/>
        </p:nvCxnSpPr>
        <p:spPr>
          <a:xfrm flipH="1">
            <a:off x="5004048" y="3068960"/>
            <a:ext cx="1748484" cy="792088"/>
          </a:xfrm>
          <a:prstGeom prst="straightConnector1">
            <a:avLst/>
          </a:prstGeom>
          <a:noFill/>
          <a:ln w="15875" cap="flat" cmpd="sng" algn="ctr">
            <a:solidFill>
              <a:srgbClr val="00B050"/>
            </a:solidFill>
            <a:prstDash val="solid"/>
            <a:headEnd type="none" w="med" len="med"/>
            <a:tailEnd type="arrow" w="med" len="med"/>
          </a:ln>
          <a:effectLst/>
        </p:spPr>
      </p:cxnSp>
      <p:cxnSp>
        <p:nvCxnSpPr>
          <p:cNvPr id="109" name="Straight Arrow Connector 108"/>
          <p:cNvCxnSpPr/>
          <p:nvPr/>
        </p:nvCxnSpPr>
        <p:spPr>
          <a:xfrm flipH="1" flipV="1">
            <a:off x="5004048" y="4005064"/>
            <a:ext cx="810854" cy="1720514"/>
          </a:xfrm>
          <a:prstGeom prst="straightConnector1">
            <a:avLst/>
          </a:prstGeom>
          <a:noFill/>
          <a:ln w="15875" cap="flat" cmpd="sng" algn="ctr">
            <a:solidFill>
              <a:srgbClr val="00B050"/>
            </a:solidFill>
            <a:prstDash val="solid"/>
            <a:headEnd type="none" w="med" len="med"/>
            <a:tailEnd type="arrow" w="med" len="med"/>
          </a:ln>
          <a:effectLst/>
        </p:spPr>
      </p:cxnSp>
    </p:spTree>
    <p:extLst>
      <p:ext uri="{BB962C8B-B14F-4D97-AF65-F5344CB8AC3E}">
        <p14:creationId xmlns:p14="http://schemas.microsoft.com/office/powerpoint/2010/main" val="66223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Multiscale</a:t>
            </a:r>
            <a:r>
              <a:rPr lang="en-US" dirty="0"/>
              <a:t> Coherent Noise / Seeds</a:t>
            </a:r>
          </a:p>
        </p:txBody>
      </p:sp>
      <p:sp>
        <p:nvSpPr>
          <p:cNvPr id="3" name="Content Placeholder 2"/>
          <p:cNvSpPr>
            <a:spLocks noGrp="1"/>
          </p:cNvSpPr>
          <p:nvPr>
            <p:ph idx="1"/>
          </p:nvPr>
        </p:nvSpPr>
        <p:spPr/>
        <p:txBody>
          <a:bodyPr/>
          <a:lstStyle/>
          <a:p>
            <a:r>
              <a:rPr lang="en-US" dirty="0"/>
              <a:t>Seed binomials with cell indices</a:t>
            </a:r>
          </a:p>
          <a:p>
            <a:r>
              <a:rPr lang="en-US" b="1" dirty="0"/>
              <a:t>Problem:</a:t>
            </a:r>
            <a:r>
              <a:rPr lang="en-US" dirty="0"/>
              <a:t> Blending noise leads to smearing </a:t>
            </a:r>
            <a:r>
              <a:rPr lang="en-US" dirty="0" smtClean="0"/>
              <a:t>(averaging)</a:t>
            </a:r>
            <a:endParaRPr lang="en-US" dirty="0"/>
          </a:p>
          <a:p>
            <a:r>
              <a:rPr lang="en-US" b="1" dirty="0"/>
              <a:t>Solution:</a:t>
            </a:r>
            <a:r>
              <a:rPr lang="en-US" dirty="0"/>
              <a:t> Multi-level coherent seeds</a:t>
            </a:r>
          </a:p>
        </p:txBody>
      </p:sp>
      <p:sp>
        <p:nvSpPr>
          <p:cNvPr id="4" name="Slide Number Placeholder 3"/>
          <p:cNvSpPr>
            <a:spLocks noGrp="1"/>
          </p:cNvSpPr>
          <p:nvPr>
            <p:ph type="sldNum" sz="quarter" idx="12"/>
          </p:nvPr>
        </p:nvSpPr>
        <p:spPr/>
        <p:txBody>
          <a:bodyPr/>
          <a:lstStyle/>
          <a:p>
            <a:fld id="{7E95431C-F0EC-4DC5-A098-16E27D1FF48A}" type="slidenum">
              <a:rPr lang="en-US" smtClean="0"/>
              <a:pPr/>
              <a:t>22</a:t>
            </a:fld>
            <a:endParaRPr lang="en-US" dirty="0"/>
          </a:p>
        </p:txBody>
      </p:sp>
      <p:pic>
        <p:nvPicPr>
          <p:cNvPr id="37" name="Picture 36"/>
          <p:cNvPicPr>
            <a:picLocks noChangeAspect="1"/>
          </p:cNvPicPr>
          <p:nvPr/>
        </p:nvPicPr>
        <p:blipFill rotWithShape="1">
          <a:blip r:embed="rId3" cstate="print">
            <a:extLst>
              <a:ext uri="{28A0092B-C50C-407E-A947-70E740481C1C}">
                <a14:useLocalDpi xmlns:a14="http://schemas.microsoft.com/office/drawing/2010/main"/>
              </a:ext>
            </a:extLst>
          </a:blip>
          <a:srcRect r="11278"/>
          <a:stretch/>
        </p:blipFill>
        <p:spPr>
          <a:xfrm>
            <a:off x="467544" y="3140968"/>
            <a:ext cx="4372936" cy="2988175"/>
          </a:xfrm>
          <a:prstGeom prst="rect">
            <a:avLst/>
          </a:prstGeom>
        </p:spPr>
      </p:pic>
      <p:sp>
        <p:nvSpPr>
          <p:cNvPr id="47" name="Rectangle 46"/>
          <p:cNvSpPr/>
          <p:nvPr/>
        </p:nvSpPr>
        <p:spPr>
          <a:xfrm>
            <a:off x="301065" y="6237006"/>
            <a:ext cx="4684296" cy="369332"/>
          </a:xfrm>
          <a:prstGeom prst="rect">
            <a:avLst/>
          </a:prstGeom>
        </p:spPr>
        <p:txBody>
          <a:bodyPr wrap="none">
            <a:spAutoFit/>
          </a:bodyPr>
          <a:lstStyle/>
          <a:p>
            <a:r>
              <a:rPr lang="en-US" i="1" kern="0" dirty="0"/>
              <a:t>(Generic </a:t>
            </a:r>
            <a:r>
              <a:rPr lang="en-US" i="1" kern="0" dirty="0" err="1"/>
              <a:t>multiscale</a:t>
            </a:r>
            <a:r>
              <a:rPr lang="en-US" i="1" kern="0" dirty="0"/>
              <a:t> noise also useful elsewhere!)</a:t>
            </a:r>
            <a:endParaRPr lang="en-US" i="1" dirty="0"/>
          </a:p>
        </p:txBody>
      </p:sp>
    </p:spTree>
    <p:extLst>
      <p:ext uri="{BB962C8B-B14F-4D97-AF65-F5344CB8AC3E}">
        <p14:creationId xmlns:p14="http://schemas.microsoft.com/office/powerpoint/2010/main" val="18847864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Multiscale</a:t>
            </a:r>
            <a:r>
              <a:rPr lang="en-US" dirty="0"/>
              <a:t> Coherent Noise / Seeds</a:t>
            </a:r>
          </a:p>
        </p:txBody>
      </p:sp>
      <p:sp>
        <p:nvSpPr>
          <p:cNvPr id="3" name="Content Placeholder 2"/>
          <p:cNvSpPr>
            <a:spLocks noGrp="1"/>
          </p:cNvSpPr>
          <p:nvPr>
            <p:ph idx="1"/>
          </p:nvPr>
        </p:nvSpPr>
        <p:spPr/>
        <p:txBody>
          <a:bodyPr/>
          <a:lstStyle/>
          <a:p>
            <a:r>
              <a:rPr lang="en-US" dirty="0"/>
              <a:t>Seed binomials with cell indices</a:t>
            </a:r>
          </a:p>
          <a:p>
            <a:r>
              <a:rPr lang="en-US" b="1" dirty="0"/>
              <a:t>Problem:</a:t>
            </a:r>
            <a:r>
              <a:rPr lang="en-US" dirty="0"/>
              <a:t> Blending noise leads to smearing </a:t>
            </a:r>
            <a:r>
              <a:rPr lang="en-US" dirty="0" smtClean="0"/>
              <a:t>(averaging)</a:t>
            </a:r>
            <a:endParaRPr lang="en-US" dirty="0"/>
          </a:p>
          <a:p>
            <a:r>
              <a:rPr lang="en-US" b="1" dirty="0"/>
              <a:t>Solution:</a:t>
            </a:r>
            <a:r>
              <a:rPr lang="en-US" dirty="0"/>
              <a:t> Multi-level coherent seeds</a:t>
            </a:r>
          </a:p>
        </p:txBody>
      </p:sp>
      <p:sp>
        <p:nvSpPr>
          <p:cNvPr id="4" name="Slide Number Placeholder 3"/>
          <p:cNvSpPr>
            <a:spLocks noGrp="1"/>
          </p:cNvSpPr>
          <p:nvPr>
            <p:ph type="sldNum" sz="quarter" idx="12"/>
          </p:nvPr>
        </p:nvSpPr>
        <p:spPr/>
        <p:txBody>
          <a:bodyPr/>
          <a:lstStyle/>
          <a:p>
            <a:fld id="{7E95431C-F0EC-4DC5-A098-16E27D1FF48A}" type="slidenum">
              <a:rPr lang="en-US" smtClean="0"/>
              <a:pPr/>
              <a:t>23</a:t>
            </a:fld>
            <a:endParaRPr lang="en-US" dirty="0"/>
          </a:p>
        </p:txBody>
      </p:sp>
      <p:pic>
        <p:nvPicPr>
          <p:cNvPr id="37" name="Picture 36"/>
          <p:cNvPicPr>
            <a:picLocks noChangeAspect="1"/>
          </p:cNvPicPr>
          <p:nvPr/>
        </p:nvPicPr>
        <p:blipFill rotWithShape="1">
          <a:blip r:embed="rId3" cstate="print">
            <a:extLst>
              <a:ext uri="{28A0092B-C50C-407E-A947-70E740481C1C}">
                <a14:useLocalDpi xmlns:a14="http://schemas.microsoft.com/office/drawing/2010/main"/>
              </a:ext>
            </a:extLst>
          </a:blip>
          <a:srcRect r="11278"/>
          <a:stretch/>
        </p:blipFill>
        <p:spPr>
          <a:xfrm>
            <a:off x="467544" y="3140968"/>
            <a:ext cx="4372936" cy="298817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43472" y="3140968"/>
            <a:ext cx="3718617" cy="2988175"/>
          </a:xfrm>
          <a:prstGeom prst="rect">
            <a:avLst/>
          </a:prstGeom>
          <a:ln>
            <a:noFill/>
          </a:ln>
        </p:spPr>
      </p:pic>
      <p:sp>
        <p:nvSpPr>
          <p:cNvPr id="9" name="Freeform 8"/>
          <p:cNvSpPr/>
          <p:nvPr/>
        </p:nvSpPr>
        <p:spPr>
          <a:xfrm>
            <a:off x="6987181" y="3716893"/>
            <a:ext cx="1292878" cy="2486382"/>
          </a:xfrm>
          <a:custGeom>
            <a:avLst/>
            <a:gdLst>
              <a:gd name="connsiteX0" fmla="*/ 292013 w 1431643"/>
              <a:gd name="connsiteY0" fmla="*/ 1037300 h 2319849"/>
              <a:gd name="connsiteX1" fmla="*/ 865591 w 1431643"/>
              <a:gd name="connsiteY1" fmla="*/ 81337 h 2319849"/>
              <a:gd name="connsiteX2" fmla="*/ 1430857 w 1431643"/>
              <a:gd name="connsiteY2" fmla="*/ 189402 h 2319849"/>
              <a:gd name="connsiteX3" fmla="*/ 740900 w 1431643"/>
              <a:gd name="connsiteY3" fmla="*/ 1294995 h 2319849"/>
              <a:gd name="connsiteX4" fmla="*/ 233824 w 1431643"/>
              <a:gd name="connsiteY4" fmla="*/ 2317460 h 2319849"/>
              <a:gd name="connsiteX5" fmla="*/ 1068 w 1431643"/>
              <a:gd name="connsiteY5" fmla="*/ 1561002 h 2319849"/>
              <a:gd name="connsiteX6" fmla="*/ 292013 w 1431643"/>
              <a:gd name="connsiteY6" fmla="*/ 1037300 h 2319849"/>
              <a:gd name="connsiteX0" fmla="*/ 342530 w 1432269"/>
              <a:gd name="connsiteY0" fmla="*/ 948144 h 2313863"/>
              <a:gd name="connsiteX1" fmla="*/ 866232 w 1432269"/>
              <a:gd name="connsiteY1" fmla="*/ 75308 h 2313863"/>
              <a:gd name="connsiteX2" fmla="*/ 1431498 w 1432269"/>
              <a:gd name="connsiteY2" fmla="*/ 183373 h 2313863"/>
              <a:gd name="connsiteX3" fmla="*/ 741541 w 1432269"/>
              <a:gd name="connsiteY3" fmla="*/ 1288966 h 2313863"/>
              <a:gd name="connsiteX4" fmla="*/ 234465 w 1432269"/>
              <a:gd name="connsiteY4" fmla="*/ 2311431 h 2313863"/>
              <a:gd name="connsiteX5" fmla="*/ 1709 w 1432269"/>
              <a:gd name="connsiteY5" fmla="*/ 1554973 h 2313863"/>
              <a:gd name="connsiteX6" fmla="*/ 342530 w 1432269"/>
              <a:gd name="connsiteY6" fmla="*/ 948144 h 2313863"/>
              <a:gd name="connsiteX0" fmla="*/ 334322 w 1424061"/>
              <a:gd name="connsiteY0" fmla="*/ 948144 h 2316188"/>
              <a:gd name="connsiteX1" fmla="*/ 858024 w 1424061"/>
              <a:gd name="connsiteY1" fmla="*/ 75308 h 2316188"/>
              <a:gd name="connsiteX2" fmla="*/ 1423290 w 1424061"/>
              <a:gd name="connsiteY2" fmla="*/ 183373 h 2316188"/>
              <a:gd name="connsiteX3" fmla="*/ 733333 w 1424061"/>
              <a:gd name="connsiteY3" fmla="*/ 1288966 h 2316188"/>
              <a:gd name="connsiteX4" fmla="*/ 226257 w 1424061"/>
              <a:gd name="connsiteY4" fmla="*/ 2311431 h 2316188"/>
              <a:gd name="connsiteX5" fmla="*/ 1814 w 1424061"/>
              <a:gd name="connsiteY5" fmla="*/ 1854231 h 2316188"/>
              <a:gd name="connsiteX6" fmla="*/ 334322 w 1424061"/>
              <a:gd name="connsiteY6" fmla="*/ 948144 h 2316188"/>
              <a:gd name="connsiteX0" fmla="*/ 349012 w 1438751"/>
              <a:gd name="connsiteY0" fmla="*/ 948144 h 2242543"/>
              <a:gd name="connsiteX1" fmla="*/ 872714 w 1438751"/>
              <a:gd name="connsiteY1" fmla="*/ 75308 h 2242543"/>
              <a:gd name="connsiteX2" fmla="*/ 1437980 w 1438751"/>
              <a:gd name="connsiteY2" fmla="*/ 183373 h 2242543"/>
              <a:gd name="connsiteX3" fmla="*/ 748023 w 1438751"/>
              <a:gd name="connsiteY3" fmla="*/ 1288966 h 2242543"/>
              <a:gd name="connsiteX4" fmla="*/ 124569 w 1438751"/>
              <a:gd name="connsiteY4" fmla="*/ 2236617 h 2242543"/>
              <a:gd name="connsiteX5" fmla="*/ 16504 w 1438751"/>
              <a:gd name="connsiteY5" fmla="*/ 1854231 h 2242543"/>
              <a:gd name="connsiteX6" fmla="*/ 349012 w 1438751"/>
              <a:gd name="connsiteY6" fmla="*/ 948144 h 2242543"/>
              <a:gd name="connsiteX0" fmla="*/ 349012 w 1438751"/>
              <a:gd name="connsiteY0" fmla="*/ 948144 h 2257233"/>
              <a:gd name="connsiteX1" fmla="*/ 872714 w 1438751"/>
              <a:gd name="connsiteY1" fmla="*/ 75308 h 2257233"/>
              <a:gd name="connsiteX2" fmla="*/ 1437980 w 1438751"/>
              <a:gd name="connsiteY2" fmla="*/ 183373 h 2257233"/>
              <a:gd name="connsiteX3" fmla="*/ 748023 w 1438751"/>
              <a:gd name="connsiteY3" fmla="*/ 1288966 h 2257233"/>
              <a:gd name="connsiteX4" fmla="*/ 124569 w 1438751"/>
              <a:gd name="connsiteY4" fmla="*/ 2236617 h 2257233"/>
              <a:gd name="connsiteX5" fmla="*/ 16504 w 1438751"/>
              <a:gd name="connsiteY5" fmla="*/ 1854231 h 2257233"/>
              <a:gd name="connsiteX6" fmla="*/ 349012 w 1438751"/>
              <a:gd name="connsiteY6" fmla="*/ 948144 h 2257233"/>
              <a:gd name="connsiteX0" fmla="*/ 391773 w 1481512"/>
              <a:gd name="connsiteY0" fmla="*/ 948144 h 2257233"/>
              <a:gd name="connsiteX1" fmla="*/ 915475 w 1481512"/>
              <a:gd name="connsiteY1" fmla="*/ 75308 h 2257233"/>
              <a:gd name="connsiteX2" fmla="*/ 1480741 w 1481512"/>
              <a:gd name="connsiteY2" fmla="*/ 183373 h 2257233"/>
              <a:gd name="connsiteX3" fmla="*/ 790784 w 1481512"/>
              <a:gd name="connsiteY3" fmla="*/ 1288966 h 2257233"/>
              <a:gd name="connsiteX4" fmla="*/ 167330 w 1481512"/>
              <a:gd name="connsiteY4" fmla="*/ 2236617 h 2257233"/>
              <a:gd name="connsiteX5" fmla="*/ 59265 w 1481512"/>
              <a:gd name="connsiteY5" fmla="*/ 1854231 h 2257233"/>
              <a:gd name="connsiteX6" fmla="*/ 391773 w 1481512"/>
              <a:gd name="connsiteY6" fmla="*/ 948144 h 2257233"/>
              <a:gd name="connsiteX0" fmla="*/ 362185 w 1451924"/>
              <a:gd name="connsiteY0" fmla="*/ 948144 h 2363390"/>
              <a:gd name="connsiteX1" fmla="*/ 885887 w 1451924"/>
              <a:gd name="connsiteY1" fmla="*/ 75308 h 2363390"/>
              <a:gd name="connsiteX2" fmla="*/ 1451153 w 1451924"/>
              <a:gd name="connsiteY2" fmla="*/ 183373 h 2363390"/>
              <a:gd name="connsiteX3" fmla="*/ 761196 w 1451924"/>
              <a:gd name="connsiteY3" fmla="*/ 1288966 h 2363390"/>
              <a:gd name="connsiteX4" fmla="*/ 195931 w 1451924"/>
              <a:gd name="connsiteY4" fmla="*/ 2344683 h 2363390"/>
              <a:gd name="connsiteX5" fmla="*/ 29677 w 1451924"/>
              <a:gd name="connsiteY5" fmla="*/ 1854231 h 2363390"/>
              <a:gd name="connsiteX6" fmla="*/ 362185 w 1451924"/>
              <a:gd name="connsiteY6" fmla="*/ 948144 h 2363390"/>
              <a:gd name="connsiteX0" fmla="*/ 362185 w 1451157"/>
              <a:gd name="connsiteY0" fmla="*/ 937657 h 2349194"/>
              <a:gd name="connsiteX1" fmla="*/ 885887 w 1451157"/>
              <a:gd name="connsiteY1" fmla="*/ 64821 h 2349194"/>
              <a:gd name="connsiteX2" fmla="*/ 1451153 w 1451157"/>
              <a:gd name="connsiteY2" fmla="*/ 172886 h 2349194"/>
              <a:gd name="connsiteX3" fmla="*/ 894200 w 1451157"/>
              <a:gd name="connsiteY3" fmla="*/ 1037410 h 2349194"/>
              <a:gd name="connsiteX4" fmla="*/ 195931 w 1451157"/>
              <a:gd name="connsiteY4" fmla="*/ 2334196 h 2349194"/>
              <a:gd name="connsiteX5" fmla="*/ 29677 w 1451157"/>
              <a:gd name="connsiteY5" fmla="*/ 1843744 h 2349194"/>
              <a:gd name="connsiteX6" fmla="*/ 362185 w 1451157"/>
              <a:gd name="connsiteY6" fmla="*/ 937657 h 2349194"/>
              <a:gd name="connsiteX0" fmla="*/ 362185 w 967252"/>
              <a:gd name="connsiteY0" fmla="*/ 873179 h 2284716"/>
              <a:gd name="connsiteX1" fmla="*/ 885887 w 967252"/>
              <a:gd name="connsiteY1" fmla="*/ 343 h 2284716"/>
              <a:gd name="connsiteX2" fmla="*/ 894200 w 967252"/>
              <a:gd name="connsiteY2" fmla="*/ 972932 h 2284716"/>
              <a:gd name="connsiteX3" fmla="*/ 195931 w 967252"/>
              <a:gd name="connsiteY3" fmla="*/ 2269718 h 2284716"/>
              <a:gd name="connsiteX4" fmla="*/ 29677 w 967252"/>
              <a:gd name="connsiteY4" fmla="*/ 1779266 h 2284716"/>
              <a:gd name="connsiteX5" fmla="*/ 362185 w 967252"/>
              <a:gd name="connsiteY5" fmla="*/ 873179 h 2284716"/>
              <a:gd name="connsiteX0" fmla="*/ 362185 w 1213687"/>
              <a:gd name="connsiteY0" fmla="*/ 1039368 h 2451478"/>
              <a:gd name="connsiteX1" fmla="*/ 1193458 w 1213687"/>
              <a:gd name="connsiteY1" fmla="*/ 278 h 2451478"/>
              <a:gd name="connsiteX2" fmla="*/ 894200 w 1213687"/>
              <a:gd name="connsiteY2" fmla="*/ 1139121 h 2451478"/>
              <a:gd name="connsiteX3" fmla="*/ 195931 w 1213687"/>
              <a:gd name="connsiteY3" fmla="*/ 2435907 h 2451478"/>
              <a:gd name="connsiteX4" fmla="*/ 29677 w 1213687"/>
              <a:gd name="connsiteY4" fmla="*/ 1945455 h 2451478"/>
              <a:gd name="connsiteX5" fmla="*/ 362185 w 1213687"/>
              <a:gd name="connsiteY5" fmla="*/ 1039368 h 2451478"/>
              <a:gd name="connsiteX0" fmla="*/ 362185 w 1398470"/>
              <a:gd name="connsiteY0" fmla="*/ 1077624 h 2489734"/>
              <a:gd name="connsiteX1" fmla="*/ 1193458 w 1398470"/>
              <a:gd name="connsiteY1" fmla="*/ 38534 h 2489734"/>
              <a:gd name="connsiteX2" fmla="*/ 894200 w 1398470"/>
              <a:gd name="connsiteY2" fmla="*/ 1177377 h 2489734"/>
              <a:gd name="connsiteX3" fmla="*/ 195931 w 1398470"/>
              <a:gd name="connsiteY3" fmla="*/ 2474163 h 2489734"/>
              <a:gd name="connsiteX4" fmla="*/ 29677 w 1398470"/>
              <a:gd name="connsiteY4" fmla="*/ 1983711 h 2489734"/>
              <a:gd name="connsiteX5" fmla="*/ 362185 w 1398470"/>
              <a:gd name="connsiteY5" fmla="*/ 1077624 h 2489734"/>
              <a:gd name="connsiteX0" fmla="*/ 362185 w 1355328"/>
              <a:gd name="connsiteY0" fmla="*/ 1065315 h 2477425"/>
              <a:gd name="connsiteX1" fmla="*/ 1193458 w 1355328"/>
              <a:gd name="connsiteY1" fmla="*/ 26225 h 2477425"/>
              <a:gd name="connsiteX2" fmla="*/ 894200 w 1355328"/>
              <a:gd name="connsiteY2" fmla="*/ 1165068 h 2477425"/>
              <a:gd name="connsiteX3" fmla="*/ 195931 w 1355328"/>
              <a:gd name="connsiteY3" fmla="*/ 2461854 h 2477425"/>
              <a:gd name="connsiteX4" fmla="*/ 29677 w 1355328"/>
              <a:gd name="connsiteY4" fmla="*/ 1971402 h 2477425"/>
              <a:gd name="connsiteX5" fmla="*/ 362185 w 1355328"/>
              <a:gd name="connsiteY5" fmla="*/ 1065315 h 2477425"/>
              <a:gd name="connsiteX0" fmla="*/ 362185 w 1209969"/>
              <a:gd name="connsiteY0" fmla="*/ 1041297 h 2456439"/>
              <a:gd name="connsiteX1" fmla="*/ 1193458 w 1209969"/>
              <a:gd name="connsiteY1" fmla="*/ 2207 h 2456439"/>
              <a:gd name="connsiteX2" fmla="*/ 860949 w 1209969"/>
              <a:gd name="connsiteY2" fmla="*/ 1332243 h 2456439"/>
              <a:gd name="connsiteX3" fmla="*/ 195931 w 1209969"/>
              <a:gd name="connsiteY3" fmla="*/ 2437836 h 2456439"/>
              <a:gd name="connsiteX4" fmla="*/ 29677 w 1209969"/>
              <a:gd name="connsiteY4" fmla="*/ 1947384 h 2456439"/>
              <a:gd name="connsiteX5" fmla="*/ 362185 w 1209969"/>
              <a:gd name="connsiteY5" fmla="*/ 1041297 h 2456439"/>
              <a:gd name="connsiteX0" fmla="*/ 362185 w 1368609"/>
              <a:gd name="connsiteY0" fmla="*/ 1068914 h 2484056"/>
              <a:gd name="connsiteX1" fmla="*/ 1193458 w 1368609"/>
              <a:gd name="connsiteY1" fmla="*/ 29824 h 2484056"/>
              <a:gd name="connsiteX2" fmla="*/ 860949 w 1368609"/>
              <a:gd name="connsiteY2" fmla="*/ 1359860 h 2484056"/>
              <a:gd name="connsiteX3" fmla="*/ 195931 w 1368609"/>
              <a:gd name="connsiteY3" fmla="*/ 2465453 h 2484056"/>
              <a:gd name="connsiteX4" fmla="*/ 29677 w 1368609"/>
              <a:gd name="connsiteY4" fmla="*/ 1975001 h 2484056"/>
              <a:gd name="connsiteX5" fmla="*/ 362185 w 1368609"/>
              <a:gd name="connsiteY5" fmla="*/ 1068914 h 2484056"/>
              <a:gd name="connsiteX0" fmla="*/ 198866 w 1205290"/>
              <a:gd name="connsiteY0" fmla="*/ 1071240 h 2486382"/>
              <a:gd name="connsiteX1" fmla="*/ 1030139 w 1205290"/>
              <a:gd name="connsiteY1" fmla="*/ 32150 h 2486382"/>
              <a:gd name="connsiteX2" fmla="*/ 697630 w 1205290"/>
              <a:gd name="connsiteY2" fmla="*/ 1362186 h 2486382"/>
              <a:gd name="connsiteX3" fmla="*/ 32612 w 1205290"/>
              <a:gd name="connsiteY3" fmla="*/ 2467779 h 2486382"/>
              <a:gd name="connsiteX4" fmla="*/ 198866 w 1205290"/>
              <a:gd name="connsiteY4" fmla="*/ 1071240 h 2486382"/>
              <a:gd name="connsiteX0" fmla="*/ 286454 w 1292878"/>
              <a:gd name="connsiteY0" fmla="*/ 1071240 h 2486382"/>
              <a:gd name="connsiteX1" fmla="*/ 1117727 w 1292878"/>
              <a:gd name="connsiteY1" fmla="*/ 32150 h 2486382"/>
              <a:gd name="connsiteX2" fmla="*/ 785218 w 1292878"/>
              <a:gd name="connsiteY2" fmla="*/ 1362186 h 2486382"/>
              <a:gd name="connsiteX3" fmla="*/ 120200 w 1292878"/>
              <a:gd name="connsiteY3" fmla="*/ 2467779 h 2486382"/>
              <a:gd name="connsiteX4" fmla="*/ 286454 w 1292878"/>
              <a:gd name="connsiteY4" fmla="*/ 1071240 h 2486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878" h="2486382">
                <a:moveTo>
                  <a:pt x="286454" y="1071240"/>
                </a:moveTo>
                <a:cubicBezTo>
                  <a:pt x="452708" y="665302"/>
                  <a:pt x="635589" y="-174283"/>
                  <a:pt x="1117727" y="32150"/>
                </a:cubicBezTo>
                <a:cubicBezTo>
                  <a:pt x="1599865" y="238583"/>
                  <a:pt x="951472" y="956248"/>
                  <a:pt x="785218" y="1362186"/>
                </a:cubicBezTo>
                <a:cubicBezTo>
                  <a:pt x="618964" y="1768124"/>
                  <a:pt x="476262" y="2622951"/>
                  <a:pt x="120200" y="2467779"/>
                </a:cubicBezTo>
                <a:cubicBezTo>
                  <a:pt x="-162432" y="2344473"/>
                  <a:pt x="120200" y="1477178"/>
                  <a:pt x="286454" y="1071240"/>
                </a:cubicBezTo>
                <a:close/>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5156079" y="2949119"/>
            <a:ext cx="2425813" cy="3212521"/>
          </a:xfrm>
          <a:custGeom>
            <a:avLst/>
            <a:gdLst>
              <a:gd name="connsiteX0" fmla="*/ 292013 w 1431643"/>
              <a:gd name="connsiteY0" fmla="*/ 1037300 h 2319849"/>
              <a:gd name="connsiteX1" fmla="*/ 865591 w 1431643"/>
              <a:gd name="connsiteY1" fmla="*/ 81337 h 2319849"/>
              <a:gd name="connsiteX2" fmla="*/ 1430857 w 1431643"/>
              <a:gd name="connsiteY2" fmla="*/ 189402 h 2319849"/>
              <a:gd name="connsiteX3" fmla="*/ 740900 w 1431643"/>
              <a:gd name="connsiteY3" fmla="*/ 1294995 h 2319849"/>
              <a:gd name="connsiteX4" fmla="*/ 233824 w 1431643"/>
              <a:gd name="connsiteY4" fmla="*/ 2317460 h 2319849"/>
              <a:gd name="connsiteX5" fmla="*/ 1068 w 1431643"/>
              <a:gd name="connsiteY5" fmla="*/ 1561002 h 2319849"/>
              <a:gd name="connsiteX6" fmla="*/ 292013 w 1431643"/>
              <a:gd name="connsiteY6" fmla="*/ 1037300 h 2319849"/>
              <a:gd name="connsiteX0" fmla="*/ 342530 w 1432269"/>
              <a:gd name="connsiteY0" fmla="*/ 948144 h 2313863"/>
              <a:gd name="connsiteX1" fmla="*/ 866232 w 1432269"/>
              <a:gd name="connsiteY1" fmla="*/ 75308 h 2313863"/>
              <a:gd name="connsiteX2" fmla="*/ 1431498 w 1432269"/>
              <a:gd name="connsiteY2" fmla="*/ 183373 h 2313863"/>
              <a:gd name="connsiteX3" fmla="*/ 741541 w 1432269"/>
              <a:gd name="connsiteY3" fmla="*/ 1288966 h 2313863"/>
              <a:gd name="connsiteX4" fmla="*/ 234465 w 1432269"/>
              <a:gd name="connsiteY4" fmla="*/ 2311431 h 2313863"/>
              <a:gd name="connsiteX5" fmla="*/ 1709 w 1432269"/>
              <a:gd name="connsiteY5" fmla="*/ 1554973 h 2313863"/>
              <a:gd name="connsiteX6" fmla="*/ 342530 w 1432269"/>
              <a:gd name="connsiteY6" fmla="*/ 948144 h 2313863"/>
              <a:gd name="connsiteX0" fmla="*/ 334322 w 1424061"/>
              <a:gd name="connsiteY0" fmla="*/ 948144 h 2316188"/>
              <a:gd name="connsiteX1" fmla="*/ 858024 w 1424061"/>
              <a:gd name="connsiteY1" fmla="*/ 75308 h 2316188"/>
              <a:gd name="connsiteX2" fmla="*/ 1423290 w 1424061"/>
              <a:gd name="connsiteY2" fmla="*/ 183373 h 2316188"/>
              <a:gd name="connsiteX3" fmla="*/ 733333 w 1424061"/>
              <a:gd name="connsiteY3" fmla="*/ 1288966 h 2316188"/>
              <a:gd name="connsiteX4" fmla="*/ 226257 w 1424061"/>
              <a:gd name="connsiteY4" fmla="*/ 2311431 h 2316188"/>
              <a:gd name="connsiteX5" fmla="*/ 1814 w 1424061"/>
              <a:gd name="connsiteY5" fmla="*/ 1854231 h 2316188"/>
              <a:gd name="connsiteX6" fmla="*/ 334322 w 1424061"/>
              <a:gd name="connsiteY6" fmla="*/ 948144 h 2316188"/>
              <a:gd name="connsiteX0" fmla="*/ 349012 w 1438751"/>
              <a:gd name="connsiteY0" fmla="*/ 948144 h 2242543"/>
              <a:gd name="connsiteX1" fmla="*/ 872714 w 1438751"/>
              <a:gd name="connsiteY1" fmla="*/ 75308 h 2242543"/>
              <a:gd name="connsiteX2" fmla="*/ 1437980 w 1438751"/>
              <a:gd name="connsiteY2" fmla="*/ 183373 h 2242543"/>
              <a:gd name="connsiteX3" fmla="*/ 748023 w 1438751"/>
              <a:gd name="connsiteY3" fmla="*/ 1288966 h 2242543"/>
              <a:gd name="connsiteX4" fmla="*/ 124569 w 1438751"/>
              <a:gd name="connsiteY4" fmla="*/ 2236617 h 2242543"/>
              <a:gd name="connsiteX5" fmla="*/ 16504 w 1438751"/>
              <a:gd name="connsiteY5" fmla="*/ 1854231 h 2242543"/>
              <a:gd name="connsiteX6" fmla="*/ 349012 w 1438751"/>
              <a:gd name="connsiteY6" fmla="*/ 948144 h 2242543"/>
              <a:gd name="connsiteX0" fmla="*/ 349012 w 1438751"/>
              <a:gd name="connsiteY0" fmla="*/ 948144 h 2257233"/>
              <a:gd name="connsiteX1" fmla="*/ 872714 w 1438751"/>
              <a:gd name="connsiteY1" fmla="*/ 75308 h 2257233"/>
              <a:gd name="connsiteX2" fmla="*/ 1437980 w 1438751"/>
              <a:gd name="connsiteY2" fmla="*/ 183373 h 2257233"/>
              <a:gd name="connsiteX3" fmla="*/ 748023 w 1438751"/>
              <a:gd name="connsiteY3" fmla="*/ 1288966 h 2257233"/>
              <a:gd name="connsiteX4" fmla="*/ 124569 w 1438751"/>
              <a:gd name="connsiteY4" fmla="*/ 2236617 h 2257233"/>
              <a:gd name="connsiteX5" fmla="*/ 16504 w 1438751"/>
              <a:gd name="connsiteY5" fmla="*/ 1854231 h 2257233"/>
              <a:gd name="connsiteX6" fmla="*/ 349012 w 1438751"/>
              <a:gd name="connsiteY6" fmla="*/ 948144 h 2257233"/>
              <a:gd name="connsiteX0" fmla="*/ 391773 w 1481512"/>
              <a:gd name="connsiteY0" fmla="*/ 948144 h 2257233"/>
              <a:gd name="connsiteX1" fmla="*/ 915475 w 1481512"/>
              <a:gd name="connsiteY1" fmla="*/ 75308 h 2257233"/>
              <a:gd name="connsiteX2" fmla="*/ 1480741 w 1481512"/>
              <a:gd name="connsiteY2" fmla="*/ 183373 h 2257233"/>
              <a:gd name="connsiteX3" fmla="*/ 790784 w 1481512"/>
              <a:gd name="connsiteY3" fmla="*/ 1288966 h 2257233"/>
              <a:gd name="connsiteX4" fmla="*/ 167330 w 1481512"/>
              <a:gd name="connsiteY4" fmla="*/ 2236617 h 2257233"/>
              <a:gd name="connsiteX5" fmla="*/ 59265 w 1481512"/>
              <a:gd name="connsiteY5" fmla="*/ 1854231 h 2257233"/>
              <a:gd name="connsiteX6" fmla="*/ 391773 w 1481512"/>
              <a:gd name="connsiteY6" fmla="*/ 948144 h 2257233"/>
              <a:gd name="connsiteX0" fmla="*/ 362185 w 1451924"/>
              <a:gd name="connsiteY0" fmla="*/ 948144 h 2363390"/>
              <a:gd name="connsiteX1" fmla="*/ 885887 w 1451924"/>
              <a:gd name="connsiteY1" fmla="*/ 75308 h 2363390"/>
              <a:gd name="connsiteX2" fmla="*/ 1451153 w 1451924"/>
              <a:gd name="connsiteY2" fmla="*/ 183373 h 2363390"/>
              <a:gd name="connsiteX3" fmla="*/ 761196 w 1451924"/>
              <a:gd name="connsiteY3" fmla="*/ 1288966 h 2363390"/>
              <a:gd name="connsiteX4" fmla="*/ 195931 w 1451924"/>
              <a:gd name="connsiteY4" fmla="*/ 2344683 h 2363390"/>
              <a:gd name="connsiteX5" fmla="*/ 29677 w 1451924"/>
              <a:gd name="connsiteY5" fmla="*/ 1854231 h 2363390"/>
              <a:gd name="connsiteX6" fmla="*/ 362185 w 1451924"/>
              <a:gd name="connsiteY6" fmla="*/ 948144 h 2363390"/>
              <a:gd name="connsiteX0" fmla="*/ 362185 w 1451157"/>
              <a:gd name="connsiteY0" fmla="*/ 937657 h 2349194"/>
              <a:gd name="connsiteX1" fmla="*/ 885887 w 1451157"/>
              <a:gd name="connsiteY1" fmla="*/ 64821 h 2349194"/>
              <a:gd name="connsiteX2" fmla="*/ 1451153 w 1451157"/>
              <a:gd name="connsiteY2" fmla="*/ 172886 h 2349194"/>
              <a:gd name="connsiteX3" fmla="*/ 894200 w 1451157"/>
              <a:gd name="connsiteY3" fmla="*/ 1037410 h 2349194"/>
              <a:gd name="connsiteX4" fmla="*/ 195931 w 1451157"/>
              <a:gd name="connsiteY4" fmla="*/ 2334196 h 2349194"/>
              <a:gd name="connsiteX5" fmla="*/ 29677 w 1451157"/>
              <a:gd name="connsiteY5" fmla="*/ 1843744 h 2349194"/>
              <a:gd name="connsiteX6" fmla="*/ 362185 w 1451157"/>
              <a:gd name="connsiteY6" fmla="*/ 937657 h 2349194"/>
              <a:gd name="connsiteX0" fmla="*/ 362185 w 967252"/>
              <a:gd name="connsiteY0" fmla="*/ 873179 h 2284716"/>
              <a:gd name="connsiteX1" fmla="*/ 885887 w 967252"/>
              <a:gd name="connsiteY1" fmla="*/ 343 h 2284716"/>
              <a:gd name="connsiteX2" fmla="*/ 894200 w 967252"/>
              <a:gd name="connsiteY2" fmla="*/ 972932 h 2284716"/>
              <a:gd name="connsiteX3" fmla="*/ 195931 w 967252"/>
              <a:gd name="connsiteY3" fmla="*/ 2269718 h 2284716"/>
              <a:gd name="connsiteX4" fmla="*/ 29677 w 967252"/>
              <a:gd name="connsiteY4" fmla="*/ 1779266 h 2284716"/>
              <a:gd name="connsiteX5" fmla="*/ 362185 w 967252"/>
              <a:gd name="connsiteY5" fmla="*/ 873179 h 2284716"/>
              <a:gd name="connsiteX0" fmla="*/ 362185 w 1213687"/>
              <a:gd name="connsiteY0" fmla="*/ 1039368 h 2451478"/>
              <a:gd name="connsiteX1" fmla="*/ 1193458 w 1213687"/>
              <a:gd name="connsiteY1" fmla="*/ 278 h 2451478"/>
              <a:gd name="connsiteX2" fmla="*/ 894200 w 1213687"/>
              <a:gd name="connsiteY2" fmla="*/ 1139121 h 2451478"/>
              <a:gd name="connsiteX3" fmla="*/ 195931 w 1213687"/>
              <a:gd name="connsiteY3" fmla="*/ 2435907 h 2451478"/>
              <a:gd name="connsiteX4" fmla="*/ 29677 w 1213687"/>
              <a:gd name="connsiteY4" fmla="*/ 1945455 h 2451478"/>
              <a:gd name="connsiteX5" fmla="*/ 362185 w 1213687"/>
              <a:gd name="connsiteY5" fmla="*/ 1039368 h 2451478"/>
              <a:gd name="connsiteX0" fmla="*/ 362185 w 1398470"/>
              <a:gd name="connsiteY0" fmla="*/ 1077624 h 2489734"/>
              <a:gd name="connsiteX1" fmla="*/ 1193458 w 1398470"/>
              <a:gd name="connsiteY1" fmla="*/ 38534 h 2489734"/>
              <a:gd name="connsiteX2" fmla="*/ 894200 w 1398470"/>
              <a:gd name="connsiteY2" fmla="*/ 1177377 h 2489734"/>
              <a:gd name="connsiteX3" fmla="*/ 195931 w 1398470"/>
              <a:gd name="connsiteY3" fmla="*/ 2474163 h 2489734"/>
              <a:gd name="connsiteX4" fmla="*/ 29677 w 1398470"/>
              <a:gd name="connsiteY4" fmla="*/ 1983711 h 2489734"/>
              <a:gd name="connsiteX5" fmla="*/ 362185 w 1398470"/>
              <a:gd name="connsiteY5" fmla="*/ 1077624 h 2489734"/>
              <a:gd name="connsiteX0" fmla="*/ 362185 w 1355328"/>
              <a:gd name="connsiteY0" fmla="*/ 1065315 h 2477425"/>
              <a:gd name="connsiteX1" fmla="*/ 1193458 w 1355328"/>
              <a:gd name="connsiteY1" fmla="*/ 26225 h 2477425"/>
              <a:gd name="connsiteX2" fmla="*/ 894200 w 1355328"/>
              <a:gd name="connsiteY2" fmla="*/ 1165068 h 2477425"/>
              <a:gd name="connsiteX3" fmla="*/ 195931 w 1355328"/>
              <a:gd name="connsiteY3" fmla="*/ 2461854 h 2477425"/>
              <a:gd name="connsiteX4" fmla="*/ 29677 w 1355328"/>
              <a:gd name="connsiteY4" fmla="*/ 1971402 h 2477425"/>
              <a:gd name="connsiteX5" fmla="*/ 362185 w 1355328"/>
              <a:gd name="connsiteY5" fmla="*/ 1065315 h 2477425"/>
              <a:gd name="connsiteX0" fmla="*/ 362185 w 1209969"/>
              <a:gd name="connsiteY0" fmla="*/ 1041297 h 2456439"/>
              <a:gd name="connsiteX1" fmla="*/ 1193458 w 1209969"/>
              <a:gd name="connsiteY1" fmla="*/ 2207 h 2456439"/>
              <a:gd name="connsiteX2" fmla="*/ 860949 w 1209969"/>
              <a:gd name="connsiteY2" fmla="*/ 1332243 h 2456439"/>
              <a:gd name="connsiteX3" fmla="*/ 195931 w 1209969"/>
              <a:gd name="connsiteY3" fmla="*/ 2437836 h 2456439"/>
              <a:gd name="connsiteX4" fmla="*/ 29677 w 1209969"/>
              <a:gd name="connsiteY4" fmla="*/ 1947384 h 2456439"/>
              <a:gd name="connsiteX5" fmla="*/ 362185 w 1209969"/>
              <a:gd name="connsiteY5" fmla="*/ 1041297 h 2456439"/>
              <a:gd name="connsiteX0" fmla="*/ 362185 w 1368609"/>
              <a:gd name="connsiteY0" fmla="*/ 1068914 h 2484056"/>
              <a:gd name="connsiteX1" fmla="*/ 1193458 w 1368609"/>
              <a:gd name="connsiteY1" fmla="*/ 29824 h 2484056"/>
              <a:gd name="connsiteX2" fmla="*/ 860949 w 1368609"/>
              <a:gd name="connsiteY2" fmla="*/ 1359860 h 2484056"/>
              <a:gd name="connsiteX3" fmla="*/ 195931 w 1368609"/>
              <a:gd name="connsiteY3" fmla="*/ 2465453 h 2484056"/>
              <a:gd name="connsiteX4" fmla="*/ 29677 w 1368609"/>
              <a:gd name="connsiteY4" fmla="*/ 1975001 h 2484056"/>
              <a:gd name="connsiteX5" fmla="*/ 362185 w 1368609"/>
              <a:gd name="connsiteY5" fmla="*/ 1068914 h 2484056"/>
              <a:gd name="connsiteX0" fmla="*/ 198866 w 1205290"/>
              <a:gd name="connsiteY0" fmla="*/ 1071240 h 2486382"/>
              <a:gd name="connsiteX1" fmla="*/ 1030139 w 1205290"/>
              <a:gd name="connsiteY1" fmla="*/ 32150 h 2486382"/>
              <a:gd name="connsiteX2" fmla="*/ 697630 w 1205290"/>
              <a:gd name="connsiteY2" fmla="*/ 1362186 h 2486382"/>
              <a:gd name="connsiteX3" fmla="*/ 32612 w 1205290"/>
              <a:gd name="connsiteY3" fmla="*/ 2467779 h 2486382"/>
              <a:gd name="connsiteX4" fmla="*/ 198866 w 1205290"/>
              <a:gd name="connsiteY4" fmla="*/ 1071240 h 2486382"/>
              <a:gd name="connsiteX0" fmla="*/ 286454 w 1292878"/>
              <a:gd name="connsiteY0" fmla="*/ 1071240 h 2486382"/>
              <a:gd name="connsiteX1" fmla="*/ 1117727 w 1292878"/>
              <a:gd name="connsiteY1" fmla="*/ 32150 h 2486382"/>
              <a:gd name="connsiteX2" fmla="*/ 785218 w 1292878"/>
              <a:gd name="connsiteY2" fmla="*/ 1362186 h 2486382"/>
              <a:gd name="connsiteX3" fmla="*/ 120200 w 1292878"/>
              <a:gd name="connsiteY3" fmla="*/ 2467779 h 2486382"/>
              <a:gd name="connsiteX4" fmla="*/ 286454 w 1292878"/>
              <a:gd name="connsiteY4" fmla="*/ 1071240 h 2486382"/>
              <a:gd name="connsiteX0" fmla="*/ 46905 w 1519460"/>
              <a:gd name="connsiteY0" fmla="*/ 1363312 h 2454257"/>
              <a:gd name="connsiteX1" fmla="*/ 1468381 w 1519460"/>
              <a:gd name="connsiteY1" fmla="*/ 25 h 2454257"/>
              <a:gd name="connsiteX2" fmla="*/ 1135872 w 1519460"/>
              <a:gd name="connsiteY2" fmla="*/ 1330061 h 2454257"/>
              <a:gd name="connsiteX3" fmla="*/ 470854 w 1519460"/>
              <a:gd name="connsiteY3" fmla="*/ 2435654 h 2454257"/>
              <a:gd name="connsiteX4" fmla="*/ 46905 w 1519460"/>
              <a:gd name="connsiteY4" fmla="*/ 1363312 h 2454257"/>
              <a:gd name="connsiteX0" fmla="*/ 520343 w 2009755"/>
              <a:gd name="connsiteY0" fmla="*/ 1363315 h 3195151"/>
              <a:gd name="connsiteX1" fmla="*/ 1941819 w 2009755"/>
              <a:gd name="connsiteY1" fmla="*/ 28 h 3195151"/>
              <a:gd name="connsiteX2" fmla="*/ 1609310 w 2009755"/>
              <a:gd name="connsiteY2" fmla="*/ 1330064 h 3195151"/>
              <a:gd name="connsiteX3" fmla="*/ 96394 w 2009755"/>
              <a:gd name="connsiteY3" fmla="*/ 3183802 h 3195151"/>
              <a:gd name="connsiteX4" fmla="*/ 520343 w 2009755"/>
              <a:gd name="connsiteY4" fmla="*/ 1363315 h 3195151"/>
              <a:gd name="connsiteX0" fmla="*/ 520343 w 1948923"/>
              <a:gd name="connsiteY0" fmla="*/ 1366509 h 3202311"/>
              <a:gd name="connsiteX1" fmla="*/ 1941819 w 1948923"/>
              <a:gd name="connsiteY1" fmla="*/ 3222 h 3202311"/>
              <a:gd name="connsiteX2" fmla="*/ 1027419 w 1948923"/>
              <a:gd name="connsiteY2" fmla="*/ 1748894 h 3202311"/>
              <a:gd name="connsiteX3" fmla="*/ 96394 w 1948923"/>
              <a:gd name="connsiteY3" fmla="*/ 3186996 h 3202311"/>
              <a:gd name="connsiteX4" fmla="*/ 520343 w 1948923"/>
              <a:gd name="connsiteY4" fmla="*/ 1366509 h 3202311"/>
              <a:gd name="connsiteX0" fmla="*/ 520343 w 1946644"/>
              <a:gd name="connsiteY0" fmla="*/ 1365533 h 3200526"/>
              <a:gd name="connsiteX1" fmla="*/ 1941819 w 1946644"/>
              <a:gd name="connsiteY1" fmla="*/ 2246 h 3200526"/>
              <a:gd name="connsiteX2" fmla="*/ 952605 w 1946644"/>
              <a:gd name="connsiteY2" fmla="*/ 1681417 h 3200526"/>
              <a:gd name="connsiteX3" fmla="*/ 96394 w 1946644"/>
              <a:gd name="connsiteY3" fmla="*/ 3186020 h 3200526"/>
              <a:gd name="connsiteX4" fmla="*/ 520343 w 1946644"/>
              <a:gd name="connsiteY4" fmla="*/ 1365533 h 3200526"/>
              <a:gd name="connsiteX0" fmla="*/ 527259 w 2251681"/>
              <a:gd name="connsiteY0" fmla="*/ 1357237 h 3192214"/>
              <a:gd name="connsiteX1" fmla="*/ 2247993 w 2251681"/>
              <a:gd name="connsiteY1" fmla="*/ 2263 h 3192214"/>
              <a:gd name="connsiteX2" fmla="*/ 959521 w 2251681"/>
              <a:gd name="connsiteY2" fmla="*/ 1673121 h 3192214"/>
              <a:gd name="connsiteX3" fmla="*/ 103310 w 2251681"/>
              <a:gd name="connsiteY3" fmla="*/ 3177724 h 3192214"/>
              <a:gd name="connsiteX4" fmla="*/ 527259 w 2251681"/>
              <a:gd name="connsiteY4" fmla="*/ 1357237 h 3192214"/>
              <a:gd name="connsiteX0" fmla="*/ 527259 w 2395794"/>
              <a:gd name="connsiteY0" fmla="*/ 1367962 h 3202939"/>
              <a:gd name="connsiteX1" fmla="*/ 2247993 w 2395794"/>
              <a:gd name="connsiteY1" fmla="*/ 12988 h 3202939"/>
              <a:gd name="connsiteX2" fmla="*/ 959521 w 2395794"/>
              <a:gd name="connsiteY2" fmla="*/ 1683846 h 3202939"/>
              <a:gd name="connsiteX3" fmla="*/ 103310 w 2395794"/>
              <a:gd name="connsiteY3" fmla="*/ 3188449 h 3202939"/>
              <a:gd name="connsiteX4" fmla="*/ 527259 w 2395794"/>
              <a:gd name="connsiteY4" fmla="*/ 1367962 h 3202939"/>
              <a:gd name="connsiteX0" fmla="*/ 527259 w 2395794"/>
              <a:gd name="connsiteY0" fmla="*/ 1367962 h 3219084"/>
              <a:gd name="connsiteX1" fmla="*/ 2247993 w 2395794"/>
              <a:gd name="connsiteY1" fmla="*/ 12988 h 3219084"/>
              <a:gd name="connsiteX2" fmla="*/ 959521 w 2395794"/>
              <a:gd name="connsiteY2" fmla="*/ 1683846 h 3219084"/>
              <a:gd name="connsiteX3" fmla="*/ 103310 w 2395794"/>
              <a:gd name="connsiteY3" fmla="*/ 3188449 h 3219084"/>
              <a:gd name="connsiteX4" fmla="*/ 527259 w 2395794"/>
              <a:gd name="connsiteY4" fmla="*/ 1367962 h 3219084"/>
              <a:gd name="connsiteX0" fmla="*/ 527259 w 2405358"/>
              <a:gd name="connsiteY0" fmla="*/ 1367962 h 3225346"/>
              <a:gd name="connsiteX1" fmla="*/ 2247993 w 2405358"/>
              <a:gd name="connsiteY1" fmla="*/ 12988 h 3225346"/>
              <a:gd name="connsiteX2" fmla="*/ 959521 w 2405358"/>
              <a:gd name="connsiteY2" fmla="*/ 1683846 h 3225346"/>
              <a:gd name="connsiteX3" fmla="*/ 103310 w 2405358"/>
              <a:gd name="connsiteY3" fmla="*/ 3188449 h 3225346"/>
              <a:gd name="connsiteX4" fmla="*/ 527259 w 2405358"/>
              <a:gd name="connsiteY4" fmla="*/ 1367962 h 3225346"/>
              <a:gd name="connsiteX0" fmla="*/ 527259 w 2370490"/>
              <a:gd name="connsiteY0" fmla="*/ 1379175 h 3236559"/>
              <a:gd name="connsiteX1" fmla="*/ 2247993 w 2370490"/>
              <a:gd name="connsiteY1" fmla="*/ 24201 h 3236559"/>
              <a:gd name="connsiteX2" fmla="*/ 959521 w 2370490"/>
              <a:gd name="connsiteY2" fmla="*/ 1695059 h 3236559"/>
              <a:gd name="connsiteX3" fmla="*/ 103310 w 2370490"/>
              <a:gd name="connsiteY3" fmla="*/ 3199662 h 3236559"/>
              <a:gd name="connsiteX4" fmla="*/ 527259 w 2370490"/>
              <a:gd name="connsiteY4" fmla="*/ 1379175 h 3236559"/>
              <a:gd name="connsiteX0" fmla="*/ 577922 w 2413525"/>
              <a:gd name="connsiteY0" fmla="*/ 1379175 h 3230297"/>
              <a:gd name="connsiteX1" fmla="*/ 2298656 w 2413525"/>
              <a:gd name="connsiteY1" fmla="*/ 24201 h 3230297"/>
              <a:gd name="connsiteX2" fmla="*/ 1010184 w 2413525"/>
              <a:gd name="connsiteY2" fmla="*/ 1695059 h 3230297"/>
              <a:gd name="connsiteX3" fmla="*/ 95784 w 2413525"/>
              <a:gd name="connsiteY3" fmla="*/ 3199662 h 3230297"/>
              <a:gd name="connsiteX4" fmla="*/ 577922 w 2413525"/>
              <a:gd name="connsiteY4" fmla="*/ 1379175 h 3230297"/>
              <a:gd name="connsiteX0" fmla="*/ 577922 w 2413525"/>
              <a:gd name="connsiteY0" fmla="*/ 1379175 h 3230297"/>
              <a:gd name="connsiteX1" fmla="*/ 2298656 w 2413525"/>
              <a:gd name="connsiteY1" fmla="*/ 24201 h 3230297"/>
              <a:gd name="connsiteX2" fmla="*/ 1010184 w 2413525"/>
              <a:gd name="connsiteY2" fmla="*/ 1695059 h 3230297"/>
              <a:gd name="connsiteX3" fmla="*/ 95784 w 2413525"/>
              <a:gd name="connsiteY3" fmla="*/ 3199662 h 3230297"/>
              <a:gd name="connsiteX4" fmla="*/ 577922 w 2413525"/>
              <a:gd name="connsiteY4" fmla="*/ 1379175 h 3230297"/>
              <a:gd name="connsiteX0" fmla="*/ 577922 w 2301337"/>
              <a:gd name="connsiteY0" fmla="*/ 1357834 h 3209886"/>
              <a:gd name="connsiteX1" fmla="*/ 2298656 w 2301337"/>
              <a:gd name="connsiteY1" fmla="*/ 2860 h 3209886"/>
              <a:gd name="connsiteX2" fmla="*/ 951995 w 2301337"/>
              <a:gd name="connsiteY2" fmla="*/ 1715281 h 3209886"/>
              <a:gd name="connsiteX3" fmla="*/ 95784 w 2301337"/>
              <a:gd name="connsiteY3" fmla="*/ 3178321 h 3209886"/>
              <a:gd name="connsiteX4" fmla="*/ 577922 w 2301337"/>
              <a:gd name="connsiteY4" fmla="*/ 1357834 h 3209886"/>
              <a:gd name="connsiteX0" fmla="*/ 577922 w 2425813"/>
              <a:gd name="connsiteY0" fmla="*/ 1360469 h 3212521"/>
              <a:gd name="connsiteX1" fmla="*/ 2298656 w 2425813"/>
              <a:gd name="connsiteY1" fmla="*/ 5495 h 3212521"/>
              <a:gd name="connsiteX2" fmla="*/ 951995 w 2425813"/>
              <a:gd name="connsiteY2" fmla="*/ 1717916 h 3212521"/>
              <a:gd name="connsiteX3" fmla="*/ 95784 w 2425813"/>
              <a:gd name="connsiteY3" fmla="*/ 3180956 h 3212521"/>
              <a:gd name="connsiteX4" fmla="*/ 577922 w 2425813"/>
              <a:gd name="connsiteY4" fmla="*/ 1360469 h 32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813" h="3212521">
                <a:moveTo>
                  <a:pt x="577922" y="1360469"/>
                </a:moveTo>
                <a:cubicBezTo>
                  <a:pt x="945067" y="831226"/>
                  <a:pt x="1720922" y="-79017"/>
                  <a:pt x="2298656" y="5495"/>
                </a:cubicBezTo>
                <a:cubicBezTo>
                  <a:pt x="2876390" y="90007"/>
                  <a:pt x="1319140" y="1188673"/>
                  <a:pt x="951995" y="1717916"/>
                </a:cubicBezTo>
                <a:cubicBezTo>
                  <a:pt x="584850" y="2247159"/>
                  <a:pt x="601475" y="3419256"/>
                  <a:pt x="95784" y="3180956"/>
                </a:cubicBezTo>
                <a:cubicBezTo>
                  <a:pt x="-186848" y="3057650"/>
                  <a:pt x="210777" y="1889712"/>
                  <a:pt x="577922" y="1360469"/>
                </a:cubicBezTo>
                <a:close/>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633127" y="6240006"/>
            <a:ext cx="2606804" cy="369332"/>
          </a:xfrm>
          <a:prstGeom prst="rect">
            <a:avLst/>
          </a:prstGeom>
        </p:spPr>
        <p:txBody>
          <a:bodyPr wrap="none">
            <a:spAutoFit/>
          </a:bodyPr>
          <a:lstStyle/>
          <a:p>
            <a:r>
              <a:rPr lang="en-US" kern="0" dirty="0" err="1">
                <a:solidFill>
                  <a:srgbClr val="6E2D2B"/>
                </a:solidFill>
              </a:rPr>
              <a:t>cellIdx</a:t>
            </a:r>
            <a:r>
              <a:rPr lang="en-US" kern="0" dirty="0">
                <a:solidFill>
                  <a:srgbClr val="6E2D2B"/>
                </a:solidFill>
              </a:rPr>
              <a:t> </a:t>
            </a:r>
            <a:r>
              <a:rPr lang="en-US" kern="0" dirty="0"/>
              <a:t>&gt;&gt; </a:t>
            </a:r>
            <a:r>
              <a:rPr lang="en-US" kern="0" dirty="0" err="1"/>
              <a:t>findLSB</a:t>
            </a:r>
            <a:r>
              <a:rPr lang="en-US" kern="0" dirty="0"/>
              <a:t>(</a:t>
            </a:r>
            <a:r>
              <a:rPr lang="en-US" kern="0" dirty="0" err="1">
                <a:solidFill>
                  <a:srgbClr val="6E2D2B"/>
                </a:solidFill>
              </a:rPr>
              <a:t>cellIdx</a:t>
            </a:r>
            <a:r>
              <a:rPr lang="en-US" kern="0" dirty="0"/>
              <a:t>)</a:t>
            </a:r>
            <a:endParaRPr lang="en-US" dirty="0"/>
          </a:p>
        </p:txBody>
      </p:sp>
      <p:sp>
        <p:nvSpPr>
          <p:cNvPr id="47" name="Rectangle 46"/>
          <p:cNvSpPr/>
          <p:nvPr/>
        </p:nvSpPr>
        <p:spPr>
          <a:xfrm>
            <a:off x="301065" y="6237006"/>
            <a:ext cx="4684296" cy="369332"/>
          </a:xfrm>
          <a:prstGeom prst="rect">
            <a:avLst/>
          </a:prstGeom>
        </p:spPr>
        <p:txBody>
          <a:bodyPr wrap="none">
            <a:spAutoFit/>
          </a:bodyPr>
          <a:lstStyle/>
          <a:p>
            <a:r>
              <a:rPr lang="en-US" i="1" kern="0" dirty="0"/>
              <a:t>(Generic </a:t>
            </a:r>
            <a:r>
              <a:rPr lang="en-US" i="1" kern="0" dirty="0" err="1"/>
              <a:t>multiscale</a:t>
            </a:r>
            <a:r>
              <a:rPr lang="en-US" i="1" kern="0" dirty="0"/>
              <a:t> noise also useful elsewhere!)</a:t>
            </a:r>
            <a:endParaRPr lang="en-US" i="1" dirty="0"/>
          </a:p>
        </p:txBody>
      </p:sp>
    </p:spTree>
    <p:extLst>
      <p:ext uri="{BB962C8B-B14F-4D97-AF65-F5344CB8AC3E}">
        <p14:creationId xmlns:p14="http://schemas.microsoft.com/office/powerpoint/2010/main" val="23945359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Anisotropic </a:t>
            </a:r>
            <a:r>
              <a:rPr lang="en-US" dirty="0" err="1"/>
              <a:t>Microdetails</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180000" y="1124744"/>
                <a:ext cx="8964000" cy="5447528"/>
              </a:xfrm>
            </p:spPr>
            <p:txBody>
              <a:bodyPr/>
              <a:lstStyle/>
              <a:p>
                <a:r>
                  <a:rPr lang="en-US" dirty="0"/>
                  <a:t>Anisotropic roughness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𝑢</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b="0" i="1" smtClean="0">
                            <a:latin typeface="Cambria Math" panose="02040503050406030204" pitchFamily="18" charset="0"/>
                          </a:rPr>
                          <m:t>𝑣</m:t>
                        </m:r>
                      </m:sub>
                    </m:sSub>
                    <m:r>
                      <a:rPr lang="en-US" b="0" i="1" smtClean="0">
                        <a:latin typeface="Cambria Math" panose="02040503050406030204" pitchFamily="18" charset="0"/>
                      </a:rPr>
                      <m:t>)</m:t>
                    </m:r>
                  </m:oMath>
                </a14:m>
                <a:r>
                  <a:rPr lang="en-US" dirty="0"/>
                  <a:t> equivalent to</a:t>
                </a:r>
                <a:br>
                  <a:rPr lang="en-US" dirty="0"/>
                </a:br>
                <a:r>
                  <a:rPr lang="en-US" dirty="0"/>
                  <a:t>anisotropic scaling of BSDF by ratio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𝑢</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𝑣</m:t>
                        </m:r>
                      </m:sub>
                    </m:sSub>
                  </m:oMath>
                </a14:m>
                <a:r>
                  <a:rPr lang="en-US" dirty="0"/>
                  <a:t/>
                </a:r>
                <a:br>
                  <a:rPr lang="en-US" dirty="0"/>
                </a:br>
                <a:r>
                  <a:rPr lang="en-US" sz="1800" i="1" dirty="0" smtClean="0"/>
                  <a:t>“</a:t>
                </a:r>
                <a:r>
                  <a:rPr lang="en-US" sz="1800" b="1" i="1" dirty="0" smtClean="0"/>
                  <a:t>Understanding </a:t>
                </a:r>
                <a:r>
                  <a:rPr lang="en-US" sz="1800" b="1" i="1" dirty="0"/>
                  <a:t>the masking-shadowing function in </a:t>
                </a:r>
                <a:r>
                  <a:rPr lang="en-US" sz="1800" b="1" i="1" dirty="0" err="1"/>
                  <a:t>microfacet</a:t>
                </a:r>
                <a:r>
                  <a:rPr lang="en-US" sz="1800" b="1" i="1" dirty="0"/>
                  <a:t>-based </a:t>
                </a:r>
                <a:r>
                  <a:rPr lang="en-US" sz="1800" b="1" i="1" dirty="0" smtClean="0"/>
                  <a:t>BRDFs”</a:t>
                </a:r>
                <a:r>
                  <a:rPr lang="en-US" sz="1800" i="1" dirty="0"/>
                  <a:t> </a:t>
                </a:r>
                <a:r>
                  <a:rPr lang="en-US" sz="1800" i="1" dirty="0" smtClean="0"/>
                  <a:t>[Heitz14]</a:t>
                </a:r>
                <a:endParaRPr lang="en-US" sz="1800" b="1" i="1" dirty="0"/>
              </a:p>
              <a:p>
                <a:pPr lvl="0"/>
                <a:endParaRPr lang="en-US" sz="1100" dirty="0">
                  <a:solidFill>
                    <a:prstClr val="black"/>
                  </a:solidFill>
                </a:endParaRPr>
              </a:p>
              <a:p>
                <a:pPr lvl="0"/>
                <a:r>
                  <a:rPr lang="en-US" dirty="0">
                    <a:solidFill>
                      <a:prstClr val="black"/>
                    </a:solidFill>
                  </a:rPr>
                  <a:t>Scale texture-space grid accordingly </a:t>
                </a:r>
                <a:r>
                  <a:rPr lang="en-US" dirty="0">
                    <a:solidFill>
                      <a:prstClr val="black"/>
                    </a:solidFill>
                    <a:sym typeface="Wingdings" panose="05000000000000000000" pitchFamily="2" charset="2"/>
                  </a:rPr>
                  <a:t></a:t>
                </a:r>
                <a:endParaRPr lang="en-US" dirty="0">
                  <a:solidFill>
                    <a:prstClr val="black"/>
                  </a:solidFill>
                </a:endParaRPr>
              </a:p>
              <a:p>
                <a:endParaRPr lang="en-US" sz="1800" b="1" i="1"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80000" y="1124744"/>
                <a:ext cx="8964000" cy="5447528"/>
              </a:xfrm>
              <a:blipFill>
                <a:blip r:embed="rId3"/>
                <a:stretch>
                  <a:fillRect t="-112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7E95431C-F0EC-4DC5-A098-16E27D1FF48A}" type="slidenum">
              <a:rPr lang="en-US" smtClean="0"/>
              <a:pPr/>
              <a:t>24</a:t>
            </a:fld>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1560" y="3477548"/>
            <a:ext cx="3456384" cy="2971696"/>
          </a:xfrm>
          <a:prstGeom prst="rect">
            <a:avLst/>
          </a:prstGeom>
        </p:spPr>
      </p:pic>
      <p:pic>
        <p:nvPicPr>
          <p:cNvPr id="8" name="Picture 7"/>
          <p:cNvPicPr>
            <a:picLocks noChangeAspect="1"/>
          </p:cNvPicPr>
          <p:nvPr/>
        </p:nvPicPr>
        <p:blipFill>
          <a:blip r:embed="rId5" cstate="print"/>
          <a:stretch>
            <a:fillRect/>
          </a:stretch>
        </p:blipFill>
        <p:spPr>
          <a:xfrm>
            <a:off x="4186480" y="3477547"/>
            <a:ext cx="3637890" cy="2958245"/>
          </a:xfrm>
          <a:prstGeom prst="rect">
            <a:avLst/>
          </a:prstGeom>
        </p:spPr>
      </p:pic>
    </p:spTree>
    <p:extLst>
      <p:ext uri="{BB962C8B-B14F-4D97-AF65-F5344CB8AC3E}">
        <p14:creationId xmlns:p14="http://schemas.microsoft.com/office/powerpoint/2010/main" val="42010741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Microdetail Scale Variation</a:t>
            </a:r>
          </a:p>
        </p:txBody>
      </p:sp>
      <p:sp>
        <p:nvSpPr>
          <p:cNvPr id="3" name="Content Placeholder 2"/>
          <p:cNvSpPr>
            <a:spLocks noGrp="1"/>
          </p:cNvSpPr>
          <p:nvPr>
            <p:ph idx="1"/>
          </p:nvPr>
        </p:nvSpPr>
        <p:spPr/>
        <p:txBody>
          <a:bodyPr/>
          <a:lstStyle/>
          <a:p>
            <a:r>
              <a:rPr lang="en-US" dirty="0"/>
              <a:t>Vary</a:t>
            </a:r>
            <a:r>
              <a:rPr lang="en-US" dirty="0">
                <a:solidFill>
                  <a:prstClr val="black"/>
                </a:solidFill>
              </a:rPr>
              <a:t> microdetail density per texture grid cell</a:t>
            </a:r>
          </a:p>
          <a:p>
            <a:pPr lvl="1"/>
            <a:r>
              <a:rPr lang="en-US" dirty="0">
                <a:solidFill>
                  <a:prstClr val="black"/>
                </a:solidFill>
              </a:rPr>
              <a:t>Spreads grainy appearance across larger range of scales</a:t>
            </a:r>
          </a:p>
          <a:p>
            <a:endParaRPr lang="en-US" sz="1800" b="1" i="1"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25</a:t>
            </a:fld>
            <a:endParaRPr lang="en-US" dirty="0"/>
          </a:p>
        </p:txBody>
      </p:sp>
      <p:pic>
        <p:nvPicPr>
          <p:cNvPr id="5" name="Picture 4"/>
          <p:cNvPicPr>
            <a:picLocks noChangeAspect="1"/>
          </p:cNvPicPr>
          <p:nvPr/>
        </p:nvPicPr>
        <p:blipFill>
          <a:blip r:embed="rId3" cstate="print"/>
          <a:stretch>
            <a:fillRect/>
          </a:stretch>
        </p:blipFill>
        <p:spPr>
          <a:xfrm>
            <a:off x="251520" y="2190154"/>
            <a:ext cx="4223293" cy="2376264"/>
          </a:xfrm>
          <a:prstGeom prst="rect">
            <a:avLst/>
          </a:prstGeom>
        </p:spPr>
      </p:pic>
      <p:pic>
        <p:nvPicPr>
          <p:cNvPr id="6" name="Picture 5"/>
          <p:cNvPicPr>
            <a:picLocks noChangeAspect="1"/>
          </p:cNvPicPr>
          <p:nvPr/>
        </p:nvPicPr>
        <p:blipFill>
          <a:blip r:embed="rId4" cstate="print"/>
          <a:stretch>
            <a:fillRect/>
          </a:stretch>
        </p:blipFill>
        <p:spPr>
          <a:xfrm>
            <a:off x="4644008" y="2190154"/>
            <a:ext cx="4252821" cy="2376264"/>
          </a:xfrm>
          <a:prstGeom prst="rect">
            <a:avLst/>
          </a:prstGeom>
        </p:spPr>
      </p:pic>
      <p:pic>
        <p:nvPicPr>
          <p:cNvPr id="10" name="Picture 9"/>
          <p:cNvPicPr>
            <a:picLocks noChangeAspect="1"/>
          </p:cNvPicPr>
          <p:nvPr/>
        </p:nvPicPr>
        <p:blipFill>
          <a:blip r:embed="rId5" cstate="print"/>
          <a:stretch>
            <a:fillRect/>
          </a:stretch>
        </p:blipFill>
        <p:spPr>
          <a:xfrm>
            <a:off x="4716016" y="4043828"/>
            <a:ext cx="4018064" cy="2464116"/>
          </a:xfrm>
          <a:prstGeom prst="rect">
            <a:avLst/>
          </a:prstGeom>
          <a:ln>
            <a:solidFill>
              <a:schemeClr val="tx1"/>
            </a:solidFill>
          </a:ln>
        </p:spPr>
      </p:pic>
      <p:pic>
        <p:nvPicPr>
          <p:cNvPr id="11" name="Picture 10"/>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23528" y="4043827"/>
            <a:ext cx="3771345" cy="2481517"/>
          </a:xfrm>
          <a:prstGeom prst="rect">
            <a:avLst/>
          </a:prstGeom>
          <a:ln>
            <a:solidFill>
              <a:schemeClr val="tx1"/>
            </a:solidFill>
          </a:ln>
        </p:spPr>
      </p:pic>
    </p:spTree>
    <p:extLst>
      <p:ext uri="{BB962C8B-B14F-4D97-AF65-F5344CB8AC3E}">
        <p14:creationId xmlns:p14="http://schemas.microsoft.com/office/powerpoint/2010/main" val="5958049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Performance</a:t>
            </a:r>
          </a:p>
        </p:txBody>
      </p:sp>
      <p:sp>
        <p:nvSpPr>
          <p:cNvPr id="7" name="Content Placeholder 6"/>
          <p:cNvSpPr>
            <a:spLocks noGrp="1"/>
          </p:cNvSpPr>
          <p:nvPr>
            <p:ph idx="1"/>
          </p:nvPr>
        </p:nvSpPr>
        <p:spPr/>
        <p:txBody>
          <a:bodyPr>
            <a:normAutofit lnSpcReduction="10000"/>
          </a:bodyPr>
          <a:lstStyle/>
          <a:p>
            <a:pPr marL="257525" lvl="1"/>
            <a:r>
              <a:rPr lang="en-US" kern="0" dirty="0"/>
              <a:t>GeForce GTX 980, 1080p</a:t>
            </a:r>
          </a:p>
          <a:p>
            <a:pPr marL="257525" lvl="1"/>
            <a:r>
              <a:rPr lang="en-US" kern="0" dirty="0"/>
              <a:t>Maximum anisotropy: 16x</a:t>
            </a:r>
          </a:p>
          <a:p>
            <a:pPr marL="257525" lvl="1"/>
            <a:endParaRPr lang="en-US" kern="0" dirty="0"/>
          </a:p>
          <a:p>
            <a:pPr marL="257525" lvl="1"/>
            <a:endParaRPr lang="en-US" kern="0" dirty="0"/>
          </a:p>
          <a:p>
            <a:pPr marL="257525" lvl="1"/>
            <a:endParaRPr lang="en-US" kern="0" dirty="0"/>
          </a:p>
          <a:p>
            <a:pPr marL="257525" lvl="1"/>
            <a:endParaRPr lang="en-US" kern="0" dirty="0"/>
          </a:p>
          <a:p>
            <a:pPr marL="257525" lvl="1"/>
            <a:endParaRPr lang="en-US" kern="0" dirty="0"/>
          </a:p>
          <a:p>
            <a:pPr marL="257525" lvl="1"/>
            <a:r>
              <a:rPr lang="en-US" kern="0" dirty="0"/>
              <a:t>ALU variance: </a:t>
            </a:r>
          </a:p>
          <a:p>
            <a:pPr marL="760229" lvl="2"/>
            <a:r>
              <a:rPr lang="en-US" kern="0" dirty="0"/>
              <a:t>8-64 cells to shade</a:t>
            </a:r>
          </a:p>
          <a:p>
            <a:pPr marL="760229" lvl="2"/>
            <a:r>
              <a:rPr lang="en-US" kern="0" dirty="0"/>
              <a:t>412 static instructions, 204 within a loop for one cell</a:t>
            </a:r>
          </a:p>
          <a:p>
            <a:pPr marL="760229" lvl="2"/>
            <a:r>
              <a:rPr lang="en-US" kern="0" dirty="0"/>
              <a:t>No texture fetches</a:t>
            </a:r>
          </a:p>
          <a:p>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26</a:t>
            </a:fld>
            <a:endParaRPr lang="en-US" dirty="0"/>
          </a:p>
        </p:txBody>
      </p:sp>
      <p:graphicFrame>
        <p:nvGraphicFramePr>
          <p:cNvPr id="8" name="Content Placeholder 3"/>
          <p:cNvGraphicFramePr>
            <a:graphicFrameLocks/>
          </p:cNvGraphicFramePr>
          <p:nvPr>
            <p:extLst>
              <p:ext uri="{D42A27DB-BD31-4B8C-83A1-F6EECF244321}">
                <p14:modId xmlns:p14="http://schemas.microsoft.com/office/powerpoint/2010/main" val="707546135"/>
              </p:ext>
            </p:extLst>
          </p:nvPr>
        </p:nvGraphicFramePr>
        <p:xfrm>
          <a:off x="539552" y="2060848"/>
          <a:ext cx="7878139" cy="2194560"/>
        </p:xfrm>
        <a:graphic>
          <a:graphicData uri="http://schemas.openxmlformats.org/drawingml/2006/table">
            <a:tbl>
              <a:tblPr firstRow="1" bandRow="1">
                <a:tableStyleId>{5C22544A-7EE6-4342-B048-85BDC9FD1C3A}</a:tableStyleId>
              </a:tblPr>
              <a:tblGrid>
                <a:gridCol w="1969535">
                  <a:extLst>
                    <a:ext uri="{9D8B030D-6E8A-4147-A177-3AD203B41FA5}">
                      <a16:colId xmlns:a16="http://schemas.microsoft.com/office/drawing/2014/main" val="20000"/>
                    </a:ext>
                  </a:extLst>
                </a:gridCol>
                <a:gridCol w="947909">
                  <a:extLst>
                    <a:ext uri="{9D8B030D-6E8A-4147-A177-3AD203B41FA5}">
                      <a16:colId xmlns:a16="http://schemas.microsoft.com/office/drawing/2014/main" val="20001"/>
                    </a:ext>
                  </a:extLst>
                </a:gridCol>
                <a:gridCol w="2779991">
                  <a:extLst>
                    <a:ext uri="{9D8B030D-6E8A-4147-A177-3AD203B41FA5}">
                      <a16:colId xmlns:a16="http://schemas.microsoft.com/office/drawing/2014/main" val="20002"/>
                    </a:ext>
                  </a:extLst>
                </a:gridCol>
                <a:gridCol w="2180704">
                  <a:extLst>
                    <a:ext uri="{9D8B030D-6E8A-4147-A177-3AD203B41FA5}">
                      <a16:colId xmlns:a16="http://schemas.microsoft.com/office/drawing/2014/main" val="20003"/>
                    </a:ext>
                  </a:extLst>
                </a:gridCol>
              </a:tblGrid>
              <a:tr h="329756">
                <a:tc>
                  <a:txBody>
                    <a:bodyPr/>
                    <a:lstStyle/>
                    <a:p>
                      <a:pPr algn="ctr"/>
                      <a:r>
                        <a:rPr lang="en-US" dirty="0">
                          <a:solidFill>
                            <a:schemeClr val="tx1"/>
                          </a:solidFill>
                        </a:rPr>
                        <a:t>Scene</a:t>
                      </a:r>
                    </a:p>
                  </a:txBody>
                  <a:tcPr/>
                </a:tc>
                <a:tc>
                  <a:txBody>
                    <a:bodyPr/>
                    <a:lstStyle/>
                    <a:p>
                      <a:pPr algn="ctr"/>
                      <a:r>
                        <a:rPr lang="en-US" dirty="0">
                          <a:solidFill>
                            <a:schemeClr val="tx1"/>
                          </a:solidFill>
                        </a:rPr>
                        <a:t>Polys</a:t>
                      </a:r>
                    </a:p>
                  </a:txBody>
                  <a:tcPr/>
                </a:tc>
                <a:tc>
                  <a:txBody>
                    <a:bodyPr/>
                    <a:lstStyle/>
                    <a:p>
                      <a:pPr algn="ctr"/>
                      <a:r>
                        <a:rPr lang="en-US" dirty="0">
                          <a:solidFill>
                            <a:schemeClr val="tx1"/>
                          </a:solidFill>
                        </a:rPr>
                        <a:t>Isotropic</a:t>
                      </a:r>
                      <a:r>
                        <a:rPr lang="en-US" baseline="0" dirty="0">
                          <a:solidFill>
                            <a:schemeClr val="tx1"/>
                          </a:solidFill>
                        </a:rPr>
                        <a:t> footprint, </a:t>
                      </a:r>
                      <a:r>
                        <a:rPr lang="en-US" baseline="0" dirty="0" err="1">
                          <a:solidFill>
                            <a:schemeClr val="tx1"/>
                          </a:solidFill>
                        </a:rPr>
                        <a:t>ms</a:t>
                      </a:r>
                      <a:endParaRPr lang="en-US" dirty="0">
                        <a:solidFill>
                          <a:schemeClr val="tx1"/>
                        </a:solidFill>
                      </a:endParaRPr>
                    </a:p>
                  </a:txBody>
                  <a:tcPr/>
                </a:tc>
                <a:tc>
                  <a:txBody>
                    <a:bodyPr/>
                    <a:lstStyle/>
                    <a:p>
                      <a:pPr algn="ctr"/>
                      <a:r>
                        <a:rPr lang="en-US" dirty="0">
                          <a:solidFill>
                            <a:schemeClr val="tx1"/>
                          </a:solidFill>
                        </a:rPr>
                        <a:t>Grazing angle,</a:t>
                      </a:r>
                      <a:r>
                        <a:rPr lang="en-US" baseline="0" dirty="0">
                          <a:solidFill>
                            <a:schemeClr val="tx1"/>
                          </a:solidFill>
                        </a:rPr>
                        <a:t> </a:t>
                      </a:r>
                      <a:r>
                        <a:rPr lang="en-US" dirty="0" err="1">
                          <a:solidFill>
                            <a:schemeClr val="tx1"/>
                          </a:solidFill>
                        </a:rPr>
                        <a:t>ms</a:t>
                      </a:r>
                      <a:endParaRPr lang="en-US" dirty="0">
                        <a:solidFill>
                          <a:schemeClr val="tx1"/>
                        </a:solidFill>
                      </a:endParaRPr>
                    </a:p>
                  </a:txBody>
                  <a:tcPr/>
                </a:tc>
                <a:extLst>
                  <a:ext uri="{0D108BD9-81ED-4DB2-BD59-A6C34878D82A}">
                    <a16:rowId xmlns:a16="http://schemas.microsoft.com/office/drawing/2014/main" val="10000"/>
                  </a:ext>
                </a:extLst>
              </a:tr>
              <a:tr h="329756">
                <a:tc>
                  <a:txBody>
                    <a:bodyPr/>
                    <a:lstStyle/>
                    <a:p>
                      <a:r>
                        <a:rPr lang="en-US" dirty="0">
                          <a:solidFill>
                            <a:schemeClr val="tx1"/>
                          </a:solidFill>
                        </a:rPr>
                        <a:t>Full-screen pass</a:t>
                      </a:r>
                    </a:p>
                  </a:txBody>
                  <a:tcPr/>
                </a:tc>
                <a:tc>
                  <a:txBody>
                    <a:bodyPr/>
                    <a:lstStyle/>
                    <a:p>
                      <a:pPr algn="ctr"/>
                      <a:r>
                        <a:rPr lang="en-US" dirty="0">
                          <a:solidFill>
                            <a:schemeClr val="tx1"/>
                          </a:solidFill>
                        </a:rPr>
                        <a:t>2</a:t>
                      </a:r>
                    </a:p>
                  </a:txBody>
                  <a:tcPr/>
                </a:tc>
                <a:tc>
                  <a:txBody>
                    <a:bodyPr/>
                    <a:lstStyle/>
                    <a:p>
                      <a:pPr algn="ctr"/>
                      <a:r>
                        <a:rPr lang="en-US" dirty="0">
                          <a:solidFill>
                            <a:schemeClr val="tx1"/>
                          </a:solidFill>
                        </a:rPr>
                        <a:t>0.9</a:t>
                      </a:r>
                    </a:p>
                  </a:txBody>
                  <a:tcPr/>
                </a:tc>
                <a:tc>
                  <a:txBody>
                    <a:bodyPr/>
                    <a:lstStyle/>
                    <a:p>
                      <a:pPr algn="ctr"/>
                      <a:r>
                        <a:rPr lang="en-US" dirty="0">
                          <a:solidFill>
                            <a:schemeClr val="tx1"/>
                          </a:solidFill>
                        </a:rPr>
                        <a:t>2.9</a:t>
                      </a:r>
                    </a:p>
                  </a:txBody>
                  <a:tcPr/>
                </a:tc>
                <a:extLst>
                  <a:ext uri="{0D108BD9-81ED-4DB2-BD59-A6C34878D82A}">
                    <a16:rowId xmlns:a16="http://schemas.microsoft.com/office/drawing/2014/main" val="10001"/>
                  </a:ext>
                </a:extLst>
              </a:tr>
              <a:tr h="329756">
                <a:tc>
                  <a:txBody>
                    <a:bodyPr/>
                    <a:lstStyle/>
                    <a:p>
                      <a:r>
                        <a:rPr lang="en-US" dirty="0">
                          <a:solidFill>
                            <a:schemeClr val="tx1"/>
                          </a:solidFill>
                        </a:rPr>
                        <a:t>Snow</a:t>
                      </a:r>
                    </a:p>
                  </a:txBody>
                  <a:tcPr/>
                </a:tc>
                <a:tc>
                  <a:txBody>
                    <a:bodyPr/>
                    <a:lstStyle/>
                    <a:p>
                      <a:pPr algn="ctr"/>
                      <a:r>
                        <a:rPr lang="en-US" dirty="0">
                          <a:solidFill>
                            <a:schemeClr val="tx1"/>
                          </a:solidFill>
                        </a:rPr>
                        <a:t>32k</a:t>
                      </a:r>
                    </a:p>
                  </a:txBody>
                  <a:tcPr/>
                </a:tc>
                <a:tc>
                  <a:txBody>
                    <a:bodyPr/>
                    <a:lstStyle/>
                    <a:p>
                      <a:pPr algn="ctr"/>
                      <a:r>
                        <a:rPr lang="en-US" dirty="0">
                          <a:solidFill>
                            <a:schemeClr val="tx1"/>
                          </a:solidFill>
                        </a:rPr>
                        <a:t>2.5</a:t>
                      </a:r>
                    </a:p>
                  </a:txBody>
                  <a:tcPr/>
                </a:tc>
                <a:tc>
                  <a:txBody>
                    <a:bodyPr/>
                    <a:lstStyle/>
                    <a:p>
                      <a:pPr algn="ctr"/>
                      <a:r>
                        <a:rPr lang="en-US" dirty="0">
                          <a:solidFill>
                            <a:schemeClr val="tx1"/>
                          </a:solidFill>
                        </a:rPr>
                        <a:t>4.0</a:t>
                      </a:r>
                    </a:p>
                  </a:txBody>
                  <a:tcPr/>
                </a:tc>
                <a:extLst>
                  <a:ext uri="{0D108BD9-81ED-4DB2-BD59-A6C34878D82A}">
                    <a16:rowId xmlns:a16="http://schemas.microsoft.com/office/drawing/2014/main" val="10002"/>
                  </a:ext>
                </a:extLst>
              </a:tr>
              <a:tr h="329756">
                <a:tc>
                  <a:txBody>
                    <a:bodyPr/>
                    <a:lstStyle/>
                    <a:p>
                      <a:r>
                        <a:rPr lang="en-US" dirty="0">
                          <a:solidFill>
                            <a:schemeClr val="tx1"/>
                          </a:solidFill>
                        </a:rPr>
                        <a:t>Dress</a:t>
                      </a:r>
                    </a:p>
                  </a:txBody>
                  <a:tcPr/>
                </a:tc>
                <a:tc>
                  <a:txBody>
                    <a:bodyPr/>
                    <a:lstStyle/>
                    <a:p>
                      <a:pPr algn="ctr"/>
                      <a:r>
                        <a:rPr lang="en-US" dirty="0">
                          <a:solidFill>
                            <a:schemeClr val="tx1"/>
                          </a:solidFill>
                        </a:rPr>
                        <a:t>100k</a:t>
                      </a:r>
                    </a:p>
                  </a:txBody>
                  <a:tcPr/>
                </a:tc>
                <a:tc>
                  <a:txBody>
                    <a:bodyPr/>
                    <a:lstStyle/>
                    <a:p>
                      <a:pPr algn="ctr"/>
                      <a:r>
                        <a:rPr lang="en-US" dirty="0">
                          <a:solidFill>
                            <a:schemeClr val="tx1"/>
                          </a:solidFill>
                        </a:rPr>
                        <a:t>1.4</a:t>
                      </a:r>
                    </a:p>
                  </a:txBody>
                  <a:tcPr/>
                </a:tc>
                <a:tc>
                  <a:txBody>
                    <a:bodyPr/>
                    <a:lstStyle/>
                    <a:p>
                      <a:pPr algn="ctr"/>
                      <a:r>
                        <a:rPr lang="en-US" dirty="0">
                          <a:solidFill>
                            <a:schemeClr val="tx1"/>
                          </a:solidFill>
                        </a:rPr>
                        <a:t>4.4</a:t>
                      </a:r>
                    </a:p>
                  </a:txBody>
                  <a:tcPr/>
                </a:tc>
                <a:extLst>
                  <a:ext uri="{0D108BD9-81ED-4DB2-BD59-A6C34878D82A}">
                    <a16:rowId xmlns:a16="http://schemas.microsoft.com/office/drawing/2014/main" val="10003"/>
                  </a:ext>
                </a:extLst>
              </a:tr>
              <a:tr h="329756">
                <a:tc>
                  <a:txBody>
                    <a:bodyPr/>
                    <a:lstStyle/>
                    <a:p>
                      <a:r>
                        <a:rPr lang="en-US" dirty="0">
                          <a:solidFill>
                            <a:schemeClr val="tx1"/>
                          </a:solidFill>
                        </a:rPr>
                        <a:t>Car (grooves)</a:t>
                      </a:r>
                    </a:p>
                  </a:txBody>
                  <a:tcPr/>
                </a:tc>
                <a:tc>
                  <a:txBody>
                    <a:bodyPr/>
                    <a:lstStyle/>
                    <a:p>
                      <a:pPr algn="ctr"/>
                      <a:r>
                        <a:rPr lang="en-US" dirty="0">
                          <a:solidFill>
                            <a:schemeClr val="tx1"/>
                          </a:solidFill>
                        </a:rPr>
                        <a:t>570k</a:t>
                      </a:r>
                    </a:p>
                  </a:txBody>
                  <a:tcPr/>
                </a:tc>
                <a:tc>
                  <a:txBody>
                    <a:bodyPr/>
                    <a:lstStyle/>
                    <a:p>
                      <a:pPr algn="ctr"/>
                      <a:r>
                        <a:rPr lang="en-US" dirty="0">
                          <a:solidFill>
                            <a:schemeClr val="tx1"/>
                          </a:solidFill>
                        </a:rPr>
                        <a:t>2.5</a:t>
                      </a:r>
                    </a:p>
                  </a:txBody>
                  <a:tcPr/>
                </a:tc>
                <a:tc>
                  <a:txBody>
                    <a:bodyPr/>
                    <a:lstStyle/>
                    <a:p>
                      <a:pPr algn="ctr"/>
                      <a:r>
                        <a:rPr lang="en-US" dirty="0">
                          <a:solidFill>
                            <a:schemeClr val="tx1"/>
                          </a:solidFill>
                        </a:rPr>
                        <a:t>3.9</a:t>
                      </a:r>
                    </a:p>
                  </a:txBody>
                  <a:tcPr/>
                </a:tc>
                <a:extLst>
                  <a:ext uri="{0D108BD9-81ED-4DB2-BD59-A6C34878D82A}">
                    <a16:rowId xmlns:a16="http://schemas.microsoft.com/office/drawing/2014/main" val="10004"/>
                  </a:ext>
                </a:extLst>
              </a:tr>
              <a:tr h="329756">
                <a:tc>
                  <a:txBody>
                    <a:bodyPr/>
                    <a:lstStyle/>
                    <a:p>
                      <a:r>
                        <a:rPr lang="en-US" dirty="0" err="1">
                          <a:solidFill>
                            <a:schemeClr val="tx1"/>
                          </a:solidFill>
                        </a:rPr>
                        <a:t>Crytek</a:t>
                      </a:r>
                      <a:r>
                        <a:rPr lang="en-US" dirty="0">
                          <a:solidFill>
                            <a:schemeClr val="tx1"/>
                          </a:solidFill>
                        </a:rPr>
                        <a:t> </a:t>
                      </a:r>
                      <a:r>
                        <a:rPr lang="en-US" dirty="0" err="1">
                          <a:solidFill>
                            <a:schemeClr val="tx1"/>
                          </a:solidFill>
                        </a:rPr>
                        <a:t>Sponza</a:t>
                      </a:r>
                      <a:endParaRPr lang="en-US" dirty="0">
                        <a:solidFill>
                          <a:schemeClr val="tx1"/>
                        </a:solidFill>
                      </a:endParaRPr>
                    </a:p>
                  </a:txBody>
                  <a:tcPr/>
                </a:tc>
                <a:tc>
                  <a:txBody>
                    <a:bodyPr/>
                    <a:lstStyle/>
                    <a:p>
                      <a:pPr algn="ctr"/>
                      <a:r>
                        <a:rPr lang="en-US" dirty="0">
                          <a:solidFill>
                            <a:schemeClr val="tx1"/>
                          </a:solidFill>
                        </a:rPr>
                        <a:t>262k</a:t>
                      </a:r>
                    </a:p>
                  </a:txBody>
                  <a:tcPr/>
                </a:tc>
                <a:tc>
                  <a:txBody>
                    <a:bodyPr/>
                    <a:lstStyle/>
                    <a:p>
                      <a:pPr algn="ctr"/>
                      <a:r>
                        <a:rPr lang="en-US" dirty="0">
                          <a:solidFill>
                            <a:schemeClr val="tx1"/>
                          </a:solidFill>
                        </a:rPr>
                        <a:t>3.0</a:t>
                      </a:r>
                    </a:p>
                  </a:txBody>
                  <a:tcPr/>
                </a:tc>
                <a:tc>
                  <a:txBody>
                    <a:bodyPr/>
                    <a:lstStyle/>
                    <a:p>
                      <a:pPr algn="ctr"/>
                      <a:r>
                        <a:rPr lang="en-US" dirty="0">
                          <a:solidFill>
                            <a:schemeClr val="tx1"/>
                          </a:solidFill>
                        </a:rPr>
                        <a:t>5.9</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196364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Example Code / </a:t>
            </a:r>
            <a:r>
              <a:rPr lang="en-US" dirty="0" err="1" smtClean="0"/>
              <a:t>ShaderToy</a:t>
            </a:r>
            <a:endParaRPr lang="en-US" dirty="0"/>
          </a:p>
        </p:txBody>
      </p:sp>
      <p:sp>
        <p:nvSpPr>
          <p:cNvPr id="2" name="Content Placeholder 1"/>
          <p:cNvSpPr>
            <a:spLocks noGrp="1"/>
          </p:cNvSpPr>
          <p:nvPr>
            <p:ph idx="1"/>
          </p:nvPr>
        </p:nvSpPr>
        <p:spPr/>
        <p:txBody>
          <a:bodyPr/>
          <a:lstStyle/>
          <a:p>
            <a:r>
              <a:rPr lang="en-US" dirty="0" smtClean="0"/>
              <a:t>Example available </a:t>
            </a:r>
            <a:r>
              <a:rPr lang="en-US" dirty="0"/>
              <a:t>online: </a:t>
            </a:r>
            <a:r>
              <a:rPr lang="en-US" dirty="0">
                <a:hlinkClick r:id="rId3"/>
              </a:rPr>
              <a:t>https://www.shadertoy.com/view/ldVGRh</a:t>
            </a:r>
            <a:endParaRPr lang="en-US" dirty="0"/>
          </a:p>
          <a:p>
            <a:pPr marL="72000" indent="0">
              <a:buNone/>
            </a:pPr>
            <a:endParaRPr lang="en-US" dirty="0"/>
          </a:p>
        </p:txBody>
      </p:sp>
      <p:pic>
        <p:nvPicPr>
          <p:cNvPr id="3" name="Picture 2"/>
          <p:cNvPicPr>
            <a:picLocks noChangeAspect="1"/>
          </p:cNvPicPr>
          <p:nvPr/>
        </p:nvPicPr>
        <p:blipFill>
          <a:blip r:embed="rId4" cstate="print"/>
          <a:stretch>
            <a:fillRect/>
          </a:stretch>
        </p:blipFill>
        <p:spPr>
          <a:xfrm>
            <a:off x="467544" y="2219052"/>
            <a:ext cx="8326305" cy="3960440"/>
          </a:xfrm>
          <a:prstGeom prst="rect">
            <a:avLst/>
          </a:prstGeom>
        </p:spPr>
      </p:pic>
    </p:spTree>
    <p:extLst>
      <p:ext uri="{BB962C8B-B14F-4D97-AF65-F5344CB8AC3E}">
        <p14:creationId xmlns:p14="http://schemas.microsoft.com/office/powerpoint/2010/main" val="35638332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Variety of Materials</a:t>
            </a:r>
          </a:p>
        </p:txBody>
      </p:sp>
      <p:pic>
        <p:nvPicPr>
          <p:cNvPr id="4" name="Content Placeholder 3"/>
          <p:cNvPicPr>
            <a:picLocks noGrp="1" noChangeAspect="1"/>
          </p:cNvPicPr>
          <p:nvPr>
            <p:ph idx="4294967295"/>
          </p:nvPr>
        </p:nvPicPr>
        <p:blipFill rotWithShape="1">
          <a:blip r:embed="rId3" cstate="hqprint">
            <a:extLst>
              <a:ext uri="{28A0092B-C50C-407E-A947-70E740481C1C}">
                <a14:useLocalDpi xmlns:a14="http://schemas.microsoft.com/office/drawing/2010/main"/>
              </a:ext>
            </a:extLst>
          </a:blip>
          <a:srcRect/>
          <a:stretch/>
        </p:blipFill>
        <p:spPr>
          <a:xfrm>
            <a:off x="203307" y="4221088"/>
            <a:ext cx="2814638" cy="2014538"/>
          </a:xfrm>
        </p:spPr>
      </p:pic>
      <p:pic>
        <p:nvPicPr>
          <p:cNvPr id="6" name="Picture 5"/>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114133" y="1861257"/>
            <a:ext cx="3060443" cy="2284121"/>
          </a:xfrm>
          <a:prstGeom prst="rect">
            <a:avLst/>
          </a:prstGeom>
        </p:spPr>
      </p:pic>
      <p:pic>
        <p:nvPicPr>
          <p:cNvPr id="7" name="Picture 6"/>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251231" y="3510393"/>
            <a:ext cx="2742747" cy="2726470"/>
          </a:xfrm>
          <a:prstGeom prst="rect">
            <a:avLst/>
          </a:prstGeom>
        </p:spPr>
      </p:pic>
      <p:pic>
        <p:nvPicPr>
          <p:cNvPr id="8" name="Picture 7"/>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239795" y="1230648"/>
            <a:ext cx="2754184" cy="2206162"/>
          </a:xfrm>
          <a:prstGeom prst="rect">
            <a:avLst/>
          </a:prstGeom>
        </p:spPr>
      </p:pic>
      <p:pic>
        <p:nvPicPr>
          <p:cNvPr id="9" name="Picture 8"/>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114865" y="4221088"/>
            <a:ext cx="3059711" cy="2015775"/>
          </a:xfrm>
          <a:prstGeom prst="rect">
            <a:avLst/>
          </a:prstGeom>
        </p:spPr>
      </p:pic>
      <p:pic>
        <p:nvPicPr>
          <p:cNvPr id="10" name="Picture 9"/>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22194" y="1254092"/>
            <a:ext cx="2815283" cy="2891286"/>
          </a:xfrm>
          <a:prstGeom prst="rect">
            <a:avLst/>
          </a:prstGeom>
        </p:spPr>
      </p:pic>
    </p:spTree>
    <p:extLst>
      <p:ext uri="{BB962C8B-B14F-4D97-AF65-F5344CB8AC3E}">
        <p14:creationId xmlns:p14="http://schemas.microsoft.com/office/powerpoint/2010/main" val="7995980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r>
              <a:rPr lang="en-US" dirty="0"/>
              <a:t>Questions?</a:t>
            </a:r>
          </a:p>
          <a:p>
            <a:endParaRPr lang="en-US" dirty="0"/>
          </a:p>
          <a:p>
            <a:r>
              <a:rPr lang="en-US" dirty="0"/>
              <a:t>Contact</a:t>
            </a:r>
          </a:p>
          <a:p>
            <a:pPr lvl="1"/>
            <a:r>
              <a:rPr lang="en-US" b="1" dirty="0"/>
              <a:t>Tobias </a:t>
            </a:r>
            <a:r>
              <a:rPr lang="en-US" b="1" dirty="0" err="1"/>
              <a:t>Zirr</a:t>
            </a:r>
            <a:r>
              <a:rPr lang="en-US" dirty="0"/>
              <a:t/>
            </a:r>
            <a:br>
              <a:rPr lang="en-US" dirty="0"/>
            </a:br>
            <a:r>
              <a:rPr lang="en-US" dirty="0">
                <a:hlinkClick r:id="rId3"/>
              </a:rPr>
              <a:t>tobias.zirr@alphanew.net</a:t>
            </a:r>
            <a:r>
              <a:rPr lang="en-US" dirty="0"/>
              <a:t> </a:t>
            </a:r>
            <a:br>
              <a:rPr lang="en-US" dirty="0"/>
            </a:br>
            <a:r>
              <a:rPr lang="en-US" dirty="0"/>
              <a:t>Twitter: @</a:t>
            </a:r>
            <a:r>
              <a:rPr lang="en-US" dirty="0" err="1"/>
              <a:t>alphanew</a:t>
            </a:r>
            <a:endParaRPr lang="en-US" b="1" dirty="0"/>
          </a:p>
          <a:p>
            <a:pPr lvl="1"/>
            <a:r>
              <a:rPr lang="en-US" b="1" dirty="0"/>
              <a:t>Anton </a:t>
            </a:r>
            <a:r>
              <a:rPr lang="en-US" b="1" dirty="0" err="1"/>
              <a:t>Kaplanyan</a:t>
            </a:r>
            <a:r>
              <a:rPr lang="en-US" dirty="0"/>
              <a:t/>
            </a:r>
            <a:br>
              <a:rPr lang="en-US" dirty="0"/>
            </a:br>
            <a:r>
              <a:rPr lang="en-US" dirty="0">
                <a:hlinkClick r:id="rId4"/>
              </a:rPr>
              <a:t>kaplanyan@gmail.com</a:t>
            </a:r>
            <a:r>
              <a:rPr lang="en-US" dirty="0"/>
              <a:t> </a:t>
            </a:r>
            <a:br>
              <a:rPr lang="en-US" dirty="0"/>
            </a:br>
            <a:r>
              <a:rPr lang="en-US" dirty="0"/>
              <a:t>Twitter: @</a:t>
            </a:r>
            <a:r>
              <a:rPr lang="en-US" dirty="0" err="1"/>
              <a:t>kaplanyan</a:t>
            </a:r>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29</a:t>
            </a:fld>
            <a:endParaRPr lang="en-US" dirty="0"/>
          </a:p>
        </p:txBody>
      </p:sp>
    </p:spTree>
    <p:extLst>
      <p:ext uri="{BB962C8B-B14F-4D97-AF65-F5344CB8AC3E}">
        <p14:creationId xmlns:p14="http://schemas.microsoft.com/office/powerpoint/2010/main" val="1683642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Microfacet</a:t>
            </a:r>
            <a:r>
              <a:rPr lang="en-US" dirty="0"/>
              <a:t> Theory</a:t>
            </a:r>
          </a:p>
        </p:txBody>
      </p:sp>
      <p:sp>
        <p:nvSpPr>
          <p:cNvPr id="3" name="Content Placeholder 2"/>
          <p:cNvSpPr>
            <a:spLocks noGrp="1"/>
          </p:cNvSpPr>
          <p:nvPr>
            <p:ph idx="1"/>
          </p:nvPr>
        </p:nvSpPr>
        <p:spPr/>
        <p:txBody>
          <a:bodyPr>
            <a:normAutofit/>
          </a:bodyPr>
          <a:lstStyle/>
          <a:p>
            <a:r>
              <a:rPr lang="en-US" sz="2800" dirty="0"/>
              <a:t>Stochastic model for rough microscopic surface structure</a:t>
            </a:r>
          </a:p>
          <a:p>
            <a:endParaRPr lang="en-US" sz="2800"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3</a:t>
            </a:fld>
            <a:endParaRPr lang="en-US" dirty="0"/>
          </a:p>
        </p:txBody>
      </p:sp>
      <p:sp>
        <p:nvSpPr>
          <p:cNvPr id="12" name="Freeform 11"/>
          <p:cNvSpPr/>
          <p:nvPr/>
        </p:nvSpPr>
        <p:spPr>
          <a:xfrm>
            <a:off x="2051720" y="5124096"/>
            <a:ext cx="5873857" cy="619933"/>
          </a:xfrm>
          <a:custGeom>
            <a:avLst/>
            <a:gdLst>
              <a:gd name="connsiteX0" fmla="*/ 0 w 5873857"/>
              <a:gd name="connsiteY0" fmla="*/ 23248 h 619933"/>
              <a:gd name="connsiteX1" fmla="*/ 674176 w 5873857"/>
              <a:gd name="connsiteY1" fmla="*/ 395207 h 619933"/>
              <a:gd name="connsiteX2" fmla="*/ 1239864 w 5873857"/>
              <a:gd name="connsiteY2" fmla="*/ 247973 h 619933"/>
              <a:gd name="connsiteX3" fmla="*/ 2278251 w 5873857"/>
              <a:gd name="connsiteY3" fmla="*/ 457200 h 619933"/>
              <a:gd name="connsiteX4" fmla="*/ 2479729 w 5873857"/>
              <a:gd name="connsiteY4" fmla="*/ 147234 h 619933"/>
              <a:gd name="connsiteX5" fmla="*/ 2743200 w 5873857"/>
              <a:gd name="connsiteY5" fmla="*/ 294468 h 619933"/>
              <a:gd name="connsiteX6" fmla="*/ 3223647 w 5873857"/>
              <a:gd name="connsiteY6" fmla="*/ 7750 h 619933"/>
              <a:gd name="connsiteX7" fmla="*/ 3859078 w 5873857"/>
              <a:gd name="connsiteY7" fmla="*/ 550190 h 619933"/>
              <a:gd name="connsiteX8" fmla="*/ 4331776 w 5873857"/>
              <a:gd name="connsiteY8" fmla="*/ 387458 h 619933"/>
              <a:gd name="connsiteX9" fmla="*/ 5036949 w 5873857"/>
              <a:gd name="connsiteY9" fmla="*/ 0 h 619933"/>
              <a:gd name="connsiteX10" fmla="*/ 5137688 w 5873857"/>
              <a:gd name="connsiteY10" fmla="*/ 23248 h 619933"/>
              <a:gd name="connsiteX11" fmla="*/ 5486400 w 5873857"/>
              <a:gd name="connsiteY11" fmla="*/ 449451 h 619933"/>
              <a:gd name="connsiteX12" fmla="*/ 5873857 w 5873857"/>
              <a:gd name="connsiteY12" fmla="*/ 619933 h 61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73857" h="619933">
                <a:moveTo>
                  <a:pt x="0" y="23248"/>
                </a:moveTo>
                <a:lnTo>
                  <a:pt x="674176" y="395207"/>
                </a:lnTo>
                <a:lnTo>
                  <a:pt x="1239864" y="247973"/>
                </a:lnTo>
                <a:lnTo>
                  <a:pt x="2278251" y="457200"/>
                </a:lnTo>
                <a:lnTo>
                  <a:pt x="2479729" y="147234"/>
                </a:lnTo>
                <a:lnTo>
                  <a:pt x="2743200" y="294468"/>
                </a:lnTo>
                <a:lnTo>
                  <a:pt x="3223647" y="7750"/>
                </a:lnTo>
                <a:lnTo>
                  <a:pt x="3859078" y="550190"/>
                </a:lnTo>
                <a:lnTo>
                  <a:pt x="4331776" y="387458"/>
                </a:lnTo>
                <a:lnTo>
                  <a:pt x="5036949" y="0"/>
                </a:lnTo>
                <a:lnTo>
                  <a:pt x="5137688" y="23248"/>
                </a:lnTo>
                <a:lnTo>
                  <a:pt x="5486400" y="449451"/>
                </a:lnTo>
                <a:lnTo>
                  <a:pt x="5873857" y="619933"/>
                </a:lnTo>
              </a:path>
            </a:pathLst>
          </a:custGeom>
          <a:noFill/>
          <a:ln w="28575" cap="flat" cmpd="sng" algn="ctr">
            <a:solidFill>
              <a:srgbClr val="007450">
                <a:shade val="95000"/>
                <a:satMod val="105000"/>
              </a:srgb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cxnSp>
        <p:nvCxnSpPr>
          <p:cNvPr id="19" name="Straight Arrow Connector 18"/>
          <p:cNvCxnSpPr/>
          <p:nvPr/>
        </p:nvCxnSpPr>
        <p:spPr>
          <a:xfrm flipV="1">
            <a:off x="2411760" y="5124096"/>
            <a:ext cx="131968" cy="211778"/>
          </a:xfrm>
          <a:prstGeom prst="straightConnector1">
            <a:avLst/>
          </a:prstGeom>
          <a:noFill/>
          <a:ln w="15875" cap="flat" cmpd="sng" algn="ctr">
            <a:solidFill>
              <a:schemeClr val="accent4"/>
            </a:solidFill>
            <a:prstDash val="solid"/>
            <a:headEnd type="none" w="med" len="med"/>
            <a:tailEnd type="arrow" w="med" len="med"/>
          </a:ln>
          <a:effectLst/>
        </p:spPr>
      </p:cxnSp>
      <p:cxnSp>
        <p:nvCxnSpPr>
          <p:cNvPr id="22" name="Straight Arrow Connector 21"/>
          <p:cNvCxnSpPr/>
          <p:nvPr/>
        </p:nvCxnSpPr>
        <p:spPr>
          <a:xfrm flipH="1" flipV="1">
            <a:off x="2924551" y="5229985"/>
            <a:ext cx="45202" cy="211778"/>
          </a:xfrm>
          <a:prstGeom prst="straightConnector1">
            <a:avLst/>
          </a:prstGeom>
          <a:noFill/>
          <a:ln w="15875" cap="flat" cmpd="sng" algn="ctr">
            <a:solidFill>
              <a:schemeClr val="accent4"/>
            </a:solidFill>
            <a:prstDash val="solid"/>
            <a:headEnd type="none" w="med" len="med"/>
            <a:tailEnd type="arrow" w="med" len="med"/>
          </a:ln>
          <a:effectLst/>
        </p:spPr>
      </p:cxnSp>
      <p:cxnSp>
        <p:nvCxnSpPr>
          <p:cNvPr id="25" name="Straight Arrow Connector 24"/>
          <p:cNvCxnSpPr/>
          <p:nvPr/>
        </p:nvCxnSpPr>
        <p:spPr>
          <a:xfrm flipV="1">
            <a:off x="3841095" y="5229985"/>
            <a:ext cx="54075" cy="236858"/>
          </a:xfrm>
          <a:prstGeom prst="straightConnector1">
            <a:avLst/>
          </a:prstGeom>
          <a:noFill/>
          <a:ln w="15875" cap="flat" cmpd="sng" algn="ctr">
            <a:solidFill>
              <a:schemeClr val="accent4"/>
            </a:solidFill>
            <a:prstDash val="solid"/>
            <a:headEnd type="none" w="med" len="med"/>
            <a:tailEnd type="arrow" w="med" len="med"/>
          </a:ln>
          <a:effectLst/>
        </p:spPr>
      </p:cxnSp>
      <p:cxnSp>
        <p:nvCxnSpPr>
          <p:cNvPr id="28" name="Straight Arrow Connector 27"/>
          <p:cNvCxnSpPr/>
          <p:nvPr/>
        </p:nvCxnSpPr>
        <p:spPr>
          <a:xfrm flipV="1">
            <a:off x="4678015" y="5181600"/>
            <a:ext cx="94010" cy="154275"/>
          </a:xfrm>
          <a:prstGeom prst="straightConnector1">
            <a:avLst/>
          </a:prstGeom>
          <a:noFill/>
          <a:ln w="15875" cap="flat" cmpd="sng" algn="ctr">
            <a:solidFill>
              <a:schemeClr val="accent4"/>
            </a:solidFill>
            <a:prstDash val="solid"/>
            <a:headEnd type="none" w="med" len="med"/>
            <a:tailEnd type="arrow" w="med" len="med"/>
          </a:ln>
          <a:effectLst/>
        </p:spPr>
      </p:cxnSp>
      <p:cxnSp>
        <p:nvCxnSpPr>
          <p:cNvPr id="30" name="Straight Arrow Connector 29"/>
          <p:cNvCxnSpPr/>
          <p:nvPr/>
        </p:nvCxnSpPr>
        <p:spPr>
          <a:xfrm flipH="1" flipV="1">
            <a:off x="4926580" y="5081411"/>
            <a:ext cx="116752" cy="181328"/>
          </a:xfrm>
          <a:prstGeom prst="straightConnector1">
            <a:avLst/>
          </a:prstGeom>
          <a:noFill/>
          <a:ln w="15875" cap="flat" cmpd="sng" algn="ctr">
            <a:solidFill>
              <a:schemeClr val="accent4"/>
            </a:solidFill>
            <a:prstDash val="solid"/>
            <a:headEnd type="none" w="med" len="med"/>
            <a:tailEnd type="arrow" w="med" len="med"/>
          </a:ln>
          <a:effectLst/>
        </p:spPr>
      </p:cxnSp>
      <p:cxnSp>
        <p:nvCxnSpPr>
          <p:cNvPr id="33" name="Straight Arrow Connector 32"/>
          <p:cNvCxnSpPr/>
          <p:nvPr/>
        </p:nvCxnSpPr>
        <p:spPr>
          <a:xfrm flipV="1">
            <a:off x="5576247" y="5257800"/>
            <a:ext cx="119703" cy="129651"/>
          </a:xfrm>
          <a:prstGeom prst="straightConnector1">
            <a:avLst/>
          </a:prstGeom>
          <a:noFill/>
          <a:ln w="15875" cap="flat" cmpd="sng" algn="ctr">
            <a:solidFill>
              <a:schemeClr val="accent4"/>
            </a:solidFill>
            <a:prstDash val="solid"/>
            <a:headEnd type="none" w="med" len="med"/>
            <a:tailEnd type="arrow" w="med" len="med"/>
          </a:ln>
          <a:effectLst/>
        </p:spPr>
      </p:cxnSp>
      <p:cxnSp>
        <p:nvCxnSpPr>
          <p:cNvPr id="35" name="Straight Arrow Connector 34"/>
          <p:cNvCxnSpPr/>
          <p:nvPr/>
        </p:nvCxnSpPr>
        <p:spPr>
          <a:xfrm flipH="1" flipV="1">
            <a:off x="6076951" y="5448301"/>
            <a:ext cx="52387" cy="128587"/>
          </a:xfrm>
          <a:prstGeom prst="straightConnector1">
            <a:avLst/>
          </a:prstGeom>
          <a:noFill/>
          <a:ln w="15875" cap="flat" cmpd="sng" algn="ctr">
            <a:solidFill>
              <a:schemeClr val="accent4"/>
            </a:solidFill>
            <a:prstDash val="solid"/>
            <a:headEnd type="none" w="med" len="med"/>
            <a:tailEnd type="arrow" w="med" len="med"/>
          </a:ln>
          <a:effectLst/>
        </p:spPr>
      </p:cxnSp>
      <p:cxnSp>
        <p:nvCxnSpPr>
          <p:cNvPr id="37" name="Straight Arrow Connector 36"/>
          <p:cNvCxnSpPr/>
          <p:nvPr/>
        </p:nvCxnSpPr>
        <p:spPr>
          <a:xfrm flipH="1" flipV="1">
            <a:off x="6648451" y="5153026"/>
            <a:ext cx="80962" cy="147637"/>
          </a:xfrm>
          <a:prstGeom prst="straightConnector1">
            <a:avLst/>
          </a:prstGeom>
          <a:noFill/>
          <a:ln w="15875" cap="flat" cmpd="sng" algn="ctr">
            <a:solidFill>
              <a:schemeClr val="accent4"/>
            </a:solidFill>
            <a:prstDash val="solid"/>
            <a:headEnd type="none" w="med" len="med"/>
            <a:tailEnd type="arrow" w="med" len="med"/>
          </a:ln>
          <a:effectLst/>
        </p:spPr>
      </p:cxnSp>
      <p:cxnSp>
        <p:nvCxnSpPr>
          <p:cNvPr id="39" name="Straight Arrow Connector 38"/>
          <p:cNvCxnSpPr/>
          <p:nvPr/>
        </p:nvCxnSpPr>
        <p:spPr>
          <a:xfrm flipV="1">
            <a:off x="7381150" y="5248275"/>
            <a:ext cx="134075" cy="102926"/>
          </a:xfrm>
          <a:prstGeom prst="straightConnector1">
            <a:avLst/>
          </a:prstGeom>
          <a:noFill/>
          <a:ln w="15875" cap="flat" cmpd="sng" algn="ctr">
            <a:solidFill>
              <a:schemeClr val="accent4"/>
            </a:solidFill>
            <a:prstDash val="solid"/>
            <a:headEnd type="none" w="med" len="med"/>
            <a:tailEnd type="arrow" w="med" len="med"/>
          </a:ln>
          <a:effectLst/>
        </p:spPr>
      </p:cxnSp>
      <p:cxnSp>
        <p:nvCxnSpPr>
          <p:cNvPr id="41" name="Straight Arrow Connector 40"/>
          <p:cNvCxnSpPr/>
          <p:nvPr/>
        </p:nvCxnSpPr>
        <p:spPr>
          <a:xfrm flipV="1">
            <a:off x="7737732" y="5462588"/>
            <a:ext cx="82293" cy="180608"/>
          </a:xfrm>
          <a:prstGeom prst="straightConnector1">
            <a:avLst/>
          </a:prstGeom>
          <a:noFill/>
          <a:ln w="15875" cap="flat" cmpd="sng" algn="ctr">
            <a:solidFill>
              <a:schemeClr val="accent4"/>
            </a:solidFill>
            <a:prstDash val="solid"/>
            <a:headEnd type="none" w="med" len="med"/>
            <a:tailEnd type="arrow" w="med" len="med"/>
          </a:ln>
          <a:effectLst/>
        </p:spPr>
      </p:cxnSp>
      <p:cxnSp>
        <p:nvCxnSpPr>
          <p:cNvPr id="43" name="Straight Arrow Connector 42"/>
          <p:cNvCxnSpPr/>
          <p:nvPr/>
        </p:nvCxnSpPr>
        <p:spPr>
          <a:xfrm flipV="1">
            <a:off x="7146103" y="4924425"/>
            <a:ext cx="59560" cy="204250"/>
          </a:xfrm>
          <a:prstGeom prst="straightConnector1">
            <a:avLst/>
          </a:prstGeom>
          <a:noFill/>
          <a:ln w="15875" cap="flat" cmpd="sng" algn="ctr">
            <a:solidFill>
              <a:schemeClr val="accent4"/>
            </a:solidFill>
            <a:prstDash val="solid"/>
            <a:headEnd type="none" w="med" len="med"/>
            <a:tailEnd type="arrow" w="med" len="med"/>
          </a:ln>
          <a:effectLst/>
        </p:spPr>
      </p:cxnSp>
      <p:sp>
        <p:nvSpPr>
          <p:cNvPr id="50" name="TextBox 49"/>
          <p:cNvSpPr txBox="1"/>
          <p:nvPr/>
        </p:nvSpPr>
        <p:spPr>
          <a:xfrm>
            <a:off x="1890048" y="2290537"/>
            <a:ext cx="5577169" cy="480131"/>
          </a:xfrm>
          <a:prstGeom prst="rect">
            <a:avLst/>
          </a:prstGeom>
          <a:noFill/>
          <a:ln w="6350" cap="flat" cmpd="sng" algn="ctr">
            <a:noFill/>
            <a:prstDash val="solid"/>
          </a:ln>
          <a:effectLst/>
        </p:spPr>
        <p:txBody>
          <a:bodyPr wrap="none" rtlCol="0" anchor="ctr">
            <a:spAutoFit/>
          </a:bodyPr>
          <a:lstStyle/>
          <a:p>
            <a:pPr lvl="0" algn="ctr" defTabSz="457200" fontAlgn="base">
              <a:lnSpc>
                <a:spcPct val="90000"/>
              </a:lnSpc>
              <a:spcBef>
                <a:spcPct val="0"/>
              </a:spcBef>
              <a:spcAft>
                <a:spcPct val="0"/>
              </a:spcAft>
            </a:pPr>
            <a:r>
              <a:rPr kumimoji="0" lang="en-US" sz="2800" b="1" u="none" strike="noStrike" kern="0" cap="none" spc="0" normalizeH="0" baseline="0" noProof="0" dirty="0">
                <a:ln>
                  <a:noFill/>
                </a:ln>
                <a:effectLst/>
                <a:uLnTx/>
                <a:uFillTx/>
              </a:rPr>
              <a:t>Normal Distribution Function (NDF):</a:t>
            </a:r>
            <a:endParaRPr lang="en-US" sz="2800" b="1" kern="0" noProof="0" dirty="0">
              <a:solidFill>
                <a:srgbClr val="40977B"/>
              </a:solidFill>
              <a:latin typeface="Cambria Math" panose="02040503050406030204" pitchFamily="18" charset="0"/>
            </a:endParaRPr>
          </a:p>
        </p:txBody>
      </p:sp>
      <p:pic>
        <p:nvPicPr>
          <p:cNvPr id="51" name="Picture 50"/>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
                    </a14:imgEffect>
                  </a14:imgLayer>
                </a14:imgProps>
              </a:ext>
            </a:extLst>
          </a:blip>
          <a:stretch>
            <a:fillRect/>
          </a:stretch>
        </p:blipFill>
        <p:spPr>
          <a:xfrm>
            <a:off x="1237431" y="2752534"/>
            <a:ext cx="3262883" cy="1587253"/>
          </a:xfrm>
          <a:prstGeom prst="rect">
            <a:avLst/>
          </a:prstGeom>
          <a:effectLst>
            <a:softEdge rad="31750"/>
          </a:effectLst>
        </p:spPr>
      </p:pic>
      <mc:AlternateContent xmlns:mc="http://schemas.openxmlformats.org/markup-compatibility/2006" xmlns:a14="http://schemas.microsoft.com/office/drawing/2010/main">
        <mc:Choice Requires="a14">
          <p:sp>
            <p:nvSpPr>
              <p:cNvPr id="52" name="TextBox 51"/>
              <p:cNvSpPr txBox="1"/>
              <p:nvPr/>
            </p:nvSpPr>
            <p:spPr>
              <a:xfrm>
                <a:off x="4590000" y="2980593"/>
                <a:ext cx="1324402" cy="535531"/>
              </a:xfrm>
              <a:prstGeom prst="rect">
                <a:avLst/>
              </a:prstGeom>
              <a:noFill/>
              <a:ln w="6350" cap="flat" cmpd="sng" algn="ctr">
                <a:noFill/>
                <a:prstDash val="solid"/>
              </a:ln>
              <a:effectLst/>
            </p:spPr>
            <p:txBody>
              <a:bodyPr wrap="none" rtlCol="0" anchor="ctr">
                <a:spAutoFit/>
              </a:bodyPr>
              <a:lstStyle/>
              <a:p>
                <a:pPr lvl="0" algn="ctr" defTabSz="457200" fontAlgn="base">
                  <a:lnSpc>
                    <a:spcPct val="90000"/>
                  </a:lnSpc>
                  <a:spcBef>
                    <a:spcPct val="0"/>
                  </a:spcBef>
                  <a:spcAft>
                    <a:spcPct val="0"/>
                  </a:spcAft>
                </a:pPr>
                <a14:m>
                  <m:oMathPara xmlns:m="http://schemas.openxmlformats.org/officeDocument/2006/math">
                    <m:oMathParaPr>
                      <m:jc m:val="left"/>
                    </m:oMathParaPr>
                    <m:oMath xmlns:m="http://schemas.openxmlformats.org/officeDocument/2006/math">
                      <m:r>
                        <a:rPr kumimoji="0" lang="en-US" sz="3200" b="0" i="1" u="none" strike="noStrike" kern="0" cap="none" spc="0" normalizeH="0" baseline="0" noProof="0" smtClean="0">
                          <a:ln>
                            <a:noFill/>
                          </a:ln>
                          <a:solidFill>
                            <a:srgbClr val="40977B"/>
                          </a:solidFill>
                          <a:effectLst/>
                          <a:uLnTx/>
                          <a:uFillTx/>
                          <a:latin typeface="Cambria Math" panose="02040503050406030204" pitchFamily="18" charset="0"/>
                        </a:rPr>
                        <m:t>𝐷</m:t>
                      </m:r>
                      <m:d>
                        <m:dPr>
                          <m:ctrlPr>
                            <a:rPr kumimoji="0" lang="en-US" sz="3200" b="0" i="1" u="none" strike="noStrike" kern="0" cap="none" spc="0" normalizeH="0" baseline="0" noProof="0" smtClean="0">
                              <a:ln>
                                <a:noFill/>
                              </a:ln>
                              <a:solidFill>
                                <a:srgbClr val="40977B"/>
                              </a:solidFill>
                              <a:effectLst/>
                              <a:uLnTx/>
                              <a:uFillTx/>
                              <a:latin typeface="Cambria Math" panose="02040503050406030204" pitchFamily="18" charset="0"/>
                            </a:rPr>
                          </m:ctrlPr>
                        </m:dPr>
                        <m:e>
                          <m:r>
                            <a:rPr kumimoji="0" lang="en-US" sz="3200" b="1" i="1" u="none" strike="noStrike" kern="0" cap="none" spc="0" normalizeH="0" baseline="0" noProof="0" smtClean="0">
                              <a:ln>
                                <a:noFill/>
                              </a:ln>
                              <a:solidFill>
                                <a:schemeClr val="accent4"/>
                              </a:solidFill>
                              <a:effectLst/>
                              <a:uLnTx/>
                              <a:uFillTx/>
                              <a:latin typeface="Cambria Math" panose="02040503050406030204" pitchFamily="18" charset="0"/>
                            </a:rPr>
                            <m:t>𝒎</m:t>
                          </m:r>
                        </m:e>
                      </m:d>
                    </m:oMath>
                  </m:oMathPara>
                </a14:m>
                <a:endParaRPr kumimoji="0" lang="en-US" sz="3200" b="0" i="0" u="none" strike="noStrike" kern="0" cap="none" spc="0" normalizeH="0" baseline="0" noProof="0" dirty="0">
                  <a:ln>
                    <a:noFill/>
                  </a:ln>
                  <a:solidFill>
                    <a:srgbClr val="76B900"/>
                  </a:solidFill>
                  <a:effectLst/>
                  <a:uLnTx/>
                  <a:uFillTx/>
                  <a:latin typeface="Trebuchet MS"/>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4590000" y="2980593"/>
                <a:ext cx="1324402" cy="535531"/>
              </a:xfrm>
              <a:prstGeom prst="rect">
                <a:avLst/>
              </a:prstGeom>
              <a:blipFill rotWithShape="0">
                <a:blip r:embed="rId5" cstate="print"/>
                <a:stretch>
                  <a:fillRect/>
                </a:stretch>
              </a:blipFill>
              <a:ln w="6350" cap="flat" cmpd="sng" algn="ctr">
                <a:noFill/>
                <a:prstDash val="solid"/>
              </a:ln>
              <a:effectLst/>
            </p:spPr>
            <p:txBody>
              <a:bodyPr/>
              <a:lstStyle/>
              <a:p>
                <a:r>
                  <a:rPr lang="en-US">
                    <a:noFill/>
                  </a:rPr>
                  <a:t> </a:t>
                </a:r>
              </a:p>
            </p:txBody>
          </p:sp>
        </mc:Fallback>
      </mc:AlternateContent>
    </p:spTree>
    <p:extLst>
      <p:ext uri="{BB962C8B-B14F-4D97-AF65-F5344CB8AC3E}">
        <p14:creationId xmlns:p14="http://schemas.microsoft.com/office/powerpoint/2010/main" val="16859159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Microfacet</a:t>
            </a:r>
            <a:r>
              <a:rPr lang="en-US" dirty="0"/>
              <a:t> Theory</a:t>
            </a:r>
          </a:p>
        </p:txBody>
      </p:sp>
      <p:sp>
        <p:nvSpPr>
          <p:cNvPr id="3" name="Content Placeholder 2"/>
          <p:cNvSpPr>
            <a:spLocks noGrp="1"/>
          </p:cNvSpPr>
          <p:nvPr>
            <p:ph idx="1"/>
          </p:nvPr>
        </p:nvSpPr>
        <p:spPr/>
        <p:txBody>
          <a:bodyPr/>
          <a:lstStyle/>
          <a:p>
            <a:r>
              <a:rPr lang="en-US" dirty="0"/>
              <a:t>Stochastic model for rough microscopic surface structure</a:t>
            </a:r>
          </a:p>
          <a:p>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4</a:t>
            </a:fld>
            <a:endParaRPr lang="en-US" dirty="0"/>
          </a:p>
        </p:txBody>
      </p:sp>
      <p:sp>
        <p:nvSpPr>
          <p:cNvPr id="12" name="Freeform 11"/>
          <p:cNvSpPr/>
          <p:nvPr/>
        </p:nvSpPr>
        <p:spPr>
          <a:xfrm>
            <a:off x="2051720" y="5124096"/>
            <a:ext cx="5873857" cy="619933"/>
          </a:xfrm>
          <a:custGeom>
            <a:avLst/>
            <a:gdLst>
              <a:gd name="connsiteX0" fmla="*/ 0 w 5873857"/>
              <a:gd name="connsiteY0" fmla="*/ 23248 h 619933"/>
              <a:gd name="connsiteX1" fmla="*/ 674176 w 5873857"/>
              <a:gd name="connsiteY1" fmla="*/ 395207 h 619933"/>
              <a:gd name="connsiteX2" fmla="*/ 1239864 w 5873857"/>
              <a:gd name="connsiteY2" fmla="*/ 247973 h 619933"/>
              <a:gd name="connsiteX3" fmla="*/ 2278251 w 5873857"/>
              <a:gd name="connsiteY3" fmla="*/ 457200 h 619933"/>
              <a:gd name="connsiteX4" fmla="*/ 2479729 w 5873857"/>
              <a:gd name="connsiteY4" fmla="*/ 147234 h 619933"/>
              <a:gd name="connsiteX5" fmla="*/ 2743200 w 5873857"/>
              <a:gd name="connsiteY5" fmla="*/ 294468 h 619933"/>
              <a:gd name="connsiteX6" fmla="*/ 3223647 w 5873857"/>
              <a:gd name="connsiteY6" fmla="*/ 7750 h 619933"/>
              <a:gd name="connsiteX7" fmla="*/ 3859078 w 5873857"/>
              <a:gd name="connsiteY7" fmla="*/ 550190 h 619933"/>
              <a:gd name="connsiteX8" fmla="*/ 4331776 w 5873857"/>
              <a:gd name="connsiteY8" fmla="*/ 387458 h 619933"/>
              <a:gd name="connsiteX9" fmla="*/ 5036949 w 5873857"/>
              <a:gd name="connsiteY9" fmla="*/ 0 h 619933"/>
              <a:gd name="connsiteX10" fmla="*/ 5137688 w 5873857"/>
              <a:gd name="connsiteY10" fmla="*/ 23248 h 619933"/>
              <a:gd name="connsiteX11" fmla="*/ 5486400 w 5873857"/>
              <a:gd name="connsiteY11" fmla="*/ 449451 h 619933"/>
              <a:gd name="connsiteX12" fmla="*/ 5873857 w 5873857"/>
              <a:gd name="connsiteY12" fmla="*/ 619933 h 61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73857" h="619933">
                <a:moveTo>
                  <a:pt x="0" y="23248"/>
                </a:moveTo>
                <a:lnTo>
                  <a:pt x="674176" y="395207"/>
                </a:lnTo>
                <a:lnTo>
                  <a:pt x="1239864" y="247973"/>
                </a:lnTo>
                <a:lnTo>
                  <a:pt x="2278251" y="457200"/>
                </a:lnTo>
                <a:lnTo>
                  <a:pt x="2479729" y="147234"/>
                </a:lnTo>
                <a:lnTo>
                  <a:pt x="2743200" y="294468"/>
                </a:lnTo>
                <a:lnTo>
                  <a:pt x="3223647" y="7750"/>
                </a:lnTo>
                <a:lnTo>
                  <a:pt x="3859078" y="550190"/>
                </a:lnTo>
                <a:lnTo>
                  <a:pt x="4331776" y="387458"/>
                </a:lnTo>
                <a:lnTo>
                  <a:pt x="5036949" y="0"/>
                </a:lnTo>
                <a:lnTo>
                  <a:pt x="5137688" y="23248"/>
                </a:lnTo>
                <a:lnTo>
                  <a:pt x="5486400" y="449451"/>
                </a:lnTo>
                <a:lnTo>
                  <a:pt x="5873857" y="619933"/>
                </a:lnTo>
              </a:path>
            </a:pathLst>
          </a:custGeom>
          <a:noFill/>
          <a:ln w="28575" cap="flat" cmpd="sng" algn="ctr">
            <a:solidFill>
              <a:srgbClr val="007450">
                <a:shade val="95000"/>
                <a:satMod val="105000"/>
              </a:srgb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nvGrpSpPr>
          <p:cNvPr id="13" name="Group 12"/>
          <p:cNvGrpSpPr/>
          <p:nvPr/>
        </p:nvGrpSpPr>
        <p:grpSpPr>
          <a:xfrm>
            <a:off x="695616" y="2822596"/>
            <a:ext cx="6137330" cy="2611466"/>
            <a:chOff x="1100378" y="2216258"/>
            <a:chExt cx="6137330" cy="2611466"/>
          </a:xfrm>
        </p:grpSpPr>
        <p:cxnSp>
          <p:nvCxnSpPr>
            <p:cNvPr id="14" name="Straight Arrow Connector 13"/>
            <p:cNvCxnSpPr/>
            <p:nvPr/>
          </p:nvCxnSpPr>
          <p:spPr>
            <a:xfrm>
              <a:off x="1100378" y="2216258"/>
              <a:ext cx="2332497" cy="2611466"/>
            </a:xfrm>
            <a:prstGeom prst="straightConnector1">
              <a:avLst/>
            </a:prstGeom>
            <a:noFill/>
            <a:ln w="12700" cap="flat" cmpd="sng" algn="ctr">
              <a:solidFill>
                <a:srgbClr val="0D3481">
                  <a:shade val="95000"/>
                  <a:satMod val="105000"/>
                </a:srgbClr>
              </a:solidFill>
              <a:prstDash val="solid"/>
              <a:headEnd type="none" w="med" len="med"/>
              <a:tailEnd type="arrow" w="med" len="med"/>
            </a:ln>
            <a:effectLst/>
          </p:spPr>
        </p:cxnSp>
        <p:cxnSp>
          <p:nvCxnSpPr>
            <p:cNvPr id="15" name="Straight Arrow Connector 14"/>
            <p:cNvCxnSpPr/>
            <p:nvPr/>
          </p:nvCxnSpPr>
          <p:spPr>
            <a:xfrm>
              <a:off x="1100378" y="2216258"/>
              <a:ext cx="3184903" cy="2611466"/>
            </a:xfrm>
            <a:prstGeom prst="straightConnector1">
              <a:avLst/>
            </a:prstGeom>
            <a:noFill/>
            <a:ln w="12700" cap="flat" cmpd="sng" algn="ctr">
              <a:solidFill>
                <a:srgbClr val="0D3481">
                  <a:shade val="95000"/>
                  <a:satMod val="105000"/>
                </a:srgbClr>
              </a:solidFill>
              <a:prstDash val="solid"/>
              <a:headEnd type="none" w="med" len="med"/>
              <a:tailEnd type="arrow" w="med" len="med"/>
            </a:ln>
            <a:effectLst/>
          </p:spPr>
        </p:cxnSp>
        <p:cxnSp>
          <p:nvCxnSpPr>
            <p:cNvPr id="16" name="Straight Arrow Connector 15"/>
            <p:cNvCxnSpPr/>
            <p:nvPr/>
          </p:nvCxnSpPr>
          <p:spPr>
            <a:xfrm>
              <a:off x="1100378" y="2216258"/>
              <a:ext cx="3742842" cy="2611466"/>
            </a:xfrm>
            <a:prstGeom prst="straightConnector1">
              <a:avLst/>
            </a:prstGeom>
            <a:noFill/>
            <a:ln w="12700" cap="flat" cmpd="sng" algn="ctr">
              <a:solidFill>
                <a:srgbClr val="0D3481">
                  <a:shade val="95000"/>
                  <a:satMod val="105000"/>
                </a:srgbClr>
              </a:solidFill>
              <a:prstDash val="solid"/>
              <a:headEnd type="none" w="med" len="med"/>
              <a:tailEnd type="arrow" w="med" len="med"/>
            </a:ln>
            <a:effectLst/>
          </p:spPr>
        </p:cxnSp>
        <p:cxnSp>
          <p:nvCxnSpPr>
            <p:cNvPr id="17" name="Straight Arrow Connector 16"/>
            <p:cNvCxnSpPr/>
            <p:nvPr/>
          </p:nvCxnSpPr>
          <p:spPr>
            <a:xfrm>
              <a:off x="1100378" y="2216258"/>
              <a:ext cx="6137330" cy="2402237"/>
            </a:xfrm>
            <a:prstGeom prst="straightConnector1">
              <a:avLst/>
            </a:prstGeom>
            <a:noFill/>
            <a:ln w="12700" cap="flat" cmpd="sng" algn="ctr">
              <a:solidFill>
                <a:srgbClr val="0D3481">
                  <a:shade val="95000"/>
                  <a:satMod val="105000"/>
                </a:srgbClr>
              </a:solidFill>
              <a:prstDash val="solid"/>
              <a:headEnd type="none" w="med" len="med"/>
              <a:tailEnd type="arrow" w="med" len="med"/>
            </a:ln>
            <a:effectLst/>
          </p:spPr>
        </p:cxnSp>
        <p:cxnSp>
          <p:nvCxnSpPr>
            <p:cNvPr id="18" name="Straight Arrow Connector 17"/>
            <p:cNvCxnSpPr/>
            <p:nvPr/>
          </p:nvCxnSpPr>
          <p:spPr>
            <a:xfrm>
              <a:off x="1100378" y="2216258"/>
              <a:ext cx="4370524" cy="2464230"/>
            </a:xfrm>
            <a:prstGeom prst="straightConnector1">
              <a:avLst/>
            </a:prstGeom>
            <a:noFill/>
            <a:ln w="12700" cap="flat" cmpd="sng" algn="ctr">
              <a:solidFill>
                <a:srgbClr val="0D3481">
                  <a:shade val="95000"/>
                  <a:satMod val="105000"/>
                </a:srgbClr>
              </a:solidFill>
              <a:prstDash val="solid"/>
              <a:headEnd type="none" w="med" len="med"/>
              <a:tailEnd type="arrow" w="med" len="med"/>
            </a:ln>
            <a:effectLst/>
          </p:spPr>
        </p:cxnSp>
      </p:grpSp>
      <p:grpSp>
        <p:nvGrpSpPr>
          <p:cNvPr id="27" name="Group 26"/>
          <p:cNvGrpSpPr/>
          <p:nvPr/>
        </p:nvGrpSpPr>
        <p:grpSpPr>
          <a:xfrm>
            <a:off x="579380" y="2303295"/>
            <a:ext cx="7718156" cy="3115161"/>
            <a:chOff x="968644" y="1712563"/>
            <a:chExt cx="7718156" cy="3115161"/>
          </a:xfrm>
        </p:grpSpPr>
        <p:cxnSp>
          <p:nvCxnSpPr>
            <p:cNvPr id="28" name="Straight Arrow Connector 27"/>
            <p:cNvCxnSpPr/>
            <p:nvPr/>
          </p:nvCxnSpPr>
          <p:spPr>
            <a:xfrm flipH="1" flipV="1">
              <a:off x="2743200" y="1976034"/>
              <a:ext cx="689677" cy="2851690"/>
            </a:xfrm>
            <a:prstGeom prst="straightConnector1">
              <a:avLst/>
            </a:prstGeom>
            <a:noFill/>
            <a:ln w="12700" cap="flat" cmpd="sng" algn="ctr">
              <a:solidFill>
                <a:srgbClr val="9A4216">
                  <a:lumMod val="60000"/>
                  <a:lumOff val="40000"/>
                </a:srgbClr>
              </a:solidFill>
              <a:prstDash val="solid"/>
              <a:headEnd type="none" w="med" len="med"/>
              <a:tailEnd type="arrow" w="med" len="med"/>
            </a:ln>
            <a:effectLst/>
          </p:spPr>
        </p:cxnSp>
        <p:cxnSp>
          <p:nvCxnSpPr>
            <p:cNvPr id="29" name="Straight Arrow Connector 28"/>
            <p:cNvCxnSpPr/>
            <p:nvPr/>
          </p:nvCxnSpPr>
          <p:spPr>
            <a:xfrm flipV="1">
              <a:off x="4285281" y="2595966"/>
              <a:ext cx="4401519" cy="2231758"/>
            </a:xfrm>
            <a:prstGeom prst="straightConnector1">
              <a:avLst/>
            </a:prstGeom>
            <a:noFill/>
            <a:ln w="12700" cap="flat" cmpd="sng" algn="ctr">
              <a:solidFill>
                <a:srgbClr val="9A4216">
                  <a:lumMod val="60000"/>
                  <a:lumOff val="40000"/>
                </a:srgbClr>
              </a:solidFill>
              <a:prstDash val="solid"/>
              <a:headEnd type="none" w="med" len="med"/>
              <a:tailEnd type="arrow" w="med" len="med"/>
            </a:ln>
            <a:effectLst/>
          </p:spPr>
        </p:cxnSp>
        <p:cxnSp>
          <p:nvCxnSpPr>
            <p:cNvPr id="30" name="Straight Arrow Connector 29"/>
            <p:cNvCxnSpPr/>
            <p:nvPr/>
          </p:nvCxnSpPr>
          <p:spPr>
            <a:xfrm flipH="1" flipV="1">
              <a:off x="968644" y="2402237"/>
              <a:ext cx="3874576" cy="2425487"/>
            </a:xfrm>
            <a:prstGeom prst="straightConnector1">
              <a:avLst/>
            </a:prstGeom>
            <a:noFill/>
            <a:ln w="12700" cap="flat" cmpd="sng" algn="ctr">
              <a:solidFill>
                <a:srgbClr val="9A4216">
                  <a:lumMod val="60000"/>
                  <a:lumOff val="40000"/>
                </a:srgbClr>
              </a:solidFill>
              <a:prstDash val="solid"/>
              <a:headEnd type="none" w="med" len="med"/>
              <a:tailEnd type="arrow" w="med" len="med"/>
            </a:ln>
            <a:effectLst/>
          </p:spPr>
        </p:cxnSp>
        <p:cxnSp>
          <p:nvCxnSpPr>
            <p:cNvPr id="31" name="Straight Arrow Connector 30"/>
            <p:cNvCxnSpPr/>
            <p:nvPr/>
          </p:nvCxnSpPr>
          <p:spPr>
            <a:xfrm flipH="1" flipV="1">
              <a:off x="4362773" y="1805553"/>
              <a:ext cx="1108130" cy="2874935"/>
            </a:xfrm>
            <a:prstGeom prst="straightConnector1">
              <a:avLst/>
            </a:prstGeom>
            <a:noFill/>
            <a:ln w="12700" cap="flat" cmpd="sng" algn="ctr">
              <a:solidFill>
                <a:srgbClr val="9A4216">
                  <a:lumMod val="60000"/>
                  <a:lumOff val="40000"/>
                </a:srgbClr>
              </a:solidFill>
              <a:prstDash val="solid"/>
              <a:headEnd type="none" w="med" len="med"/>
              <a:tailEnd type="arrow" w="med" len="med"/>
            </a:ln>
            <a:effectLst/>
          </p:spPr>
        </p:cxnSp>
        <p:cxnSp>
          <p:nvCxnSpPr>
            <p:cNvPr id="32" name="Straight Arrow Connector 31"/>
            <p:cNvCxnSpPr/>
            <p:nvPr/>
          </p:nvCxnSpPr>
          <p:spPr>
            <a:xfrm flipV="1">
              <a:off x="7237708" y="1712563"/>
              <a:ext cx="201478" cy="2905934"/>
            </a:xfrm>
            <a:prstGeom prst="straightConnector1">
              <a:avLst/>
            </a:prstGeom>
            <a:noFill/>
            <a:ln w="12700" cap="flat" cmpd="sng" algn="ctr">
              <a:solidFill>
                <a:srgbClr val="9A4216">
                  <a:lumMod val="60000"/>
                  <a:lumOff val="40000"/>
                </a:srgbClr>
              </a:solidFill>
              <a:prstDash val="solid"/>
              <a:headEnd type="none" w="med" len="med"/>
              <a:tailEnd type="arrow" w="med" len="med"/>
            </a:ln>
            <a:effectLst/>
          </p:spPr>
        </p:cxnSp>
      </p:grpSp>
      <p:sp>
        <p:nvSpPr>
          <p:cNvPr id="33" name="Sun 32"/>
          <p:cNvSpPr/>
          <p:nvPr/>
        </p:nvSpPr>
        <p:spPr>
          <a:xfrm>
            <a:off x="8120666" y="1807010"/>
            <a:ext cx="348711" cy="348711"/>
          </a:xfrm>
          <a:prstGeom prst="sun">
            <a:avLst/>
          </a:prstGeom>
          <a:solidFill>
            <a:srgbClr val="9A4216">
              <a:lumMod val="60000"/>
              <a:lumOff val="40000"/>
            </a:srgbClr>
          </a:soli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B3B3B3"/>
              </a:solidFill>
              <a:effectLst/>
              <a:uLnTx/>
              <a:uFillTx/>
              <a:latin typeface="Trebuchet MS"/>
              <a:ea typeface="+mn-ea"/>
              <a:cs typeface="+mn-cs"/>
            </a:endParaRPr>
          </a:p>
        </p:txBody>
      </p:sp>
      <p:sp>
        <p:nvSpPr>
          <p:cNvPr id="34" name="Smiley Face 33"/>
          <p:cNvSpPr/>
          <p:nvPr/>
        </p:nvSpPr>
        <p:spPr>
          <a:xfrm>
            <a:off x="323658" y="2481526"/>
            <a:ext cx="325464" cy="325464"/>
          </a:xfrm>
          <a:prstGeom prst="smileyFace">
            <a:avLst/>
          </a:prstGeom>
          <a:noFill/>
          <a:ln w="25400" cap="flat" cmpd="sng" algn="ctr">
            <a:solidFill>
              <a:srgbClr val="0D3481"/>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B3B3B3"/>
              </a:solidFill>
              <a:effectLst/>
              <a:uLnTx/>
              <a:uFillTx/>
              <a:latin typeface="Trebuchet MS"/>
              <a:ea typeface="+mn-ea"/>
              <a:cs typeface="+mn-cs"/>
            </a:endParaRPr>
          </a:p>
        </p:txBody>
      </p:sp>
      <mc:AlternateContent xmlns:mc="http://schemas.openxmlformats.org/markup-compatibility/2006" xmlns:a14="http://schemas.microsoft.com/office/drawing/2010/main">
        <mc:Choice Requires="a14">
          <p:sp>
            <p:nvSpPr>
              <p:cNvPr id="35" name="TextBox 34"/>
              <p:cNvSpPr txBox="1"/>
              <p:nvPr/>
            </p:nvSpPr>
            <p:spPr>
              <a:xfrm>
                <a:off x="297430" y="5786018"/>
                <a:ext cx="6513771" cy="1011944"/>
              </a:xfrm>
              <a:prstGeom prst="rect">
                <a:avLst/>
              </a:prstGeom>
              <a:noFill/>
              <a:ln w="6350" cap="flat" cmpd="sng" algn="ctr">
                <a:noFill/>
                <a:prstDash val="solid"/>
              </a:ln>
              <a:effectLst/>
            </p:spPr>
            <p:txBody>
              <a:bodyPr wrap="none" rtlCol="0" anchor="ctr">
                <a:spAutoFit/>
              </a:bodyPr>
              <a:lstStyle/>
              <a:p>
                <a:pPr lvl="0" algn="ctr" defTabSz="457200" fontAlgn="base">
                  <a:lnSpc>
                    <a:spcPct val="90000"/>
                  </a:lnSpc>
                  <a:spcBef>
                    <a:spcPct val="0"/>
                  </a:spcBef>
                  <a:spcAft>
                    <a:spcPct val="0"/>
                  </a:spcAft>
                </a:pPr>
                <a14:m>
                  <m:oMathPara xmlns:m="http://schemas.openxmlformats.org/officeDocument/2006/math">
                    <m:oMathParaPr>
                      <m:jc m:val="left"/>
                    </m:oMathParaPr>
                    <m:oMath xmlns:m="http://schemas.openxmlformats.org/officeDocument/2006/math">
                      <m:sSub>
                        <m:sSubPr>
                          <m:ctrlPr>
                            <a:rPr kumimoji="0" lang="en-US" sz="3200" b="0" i="1" u="none" strike="noStrike" kern="0" cap="none" spc="0" normalizeH="0" baseline="0" noProof="0" smtClean="0">
                              <a:ln>
                                <a:noFill/>
                              </a:ln>
                              <a:solidFill>
                                <a:srgbClr val="76B900"/>
                              </a:solidFill>
                              <a:effectLst/>
                              <a:uLnTx/>
                              <a:uFillTx/>
                              <a:latin typeface="Cambria Math" panose="02040503050406030204" pitchFamily="18" charset="0"/>
                              <a:ea typeface="+mn-ea"/>
                              <a:cs typeface="+mn-cs"/>
                            </a:rPr>
                          </m:ctrlPr>
                        </m:sSubPr>
                        <m:e>
                          <m:r>
                            <a:rPr kumimoji="0" lang="en-US" sz="3200" b="0" i="1" u="none" strike="noStrike" kern="0" cap="none" spc="0" normalizeH="0" baseline="0" noProof="0" smtClean="0">
                              <a:ln>
                                <a:noFill/>
                              </a:ln>
                              <a:solidFill>
                                <a:srgbClr val="76B900"/>
                              </a:solidFill>
                              <a:effectLst/>
                              <a:uLnTx/>
                              <a:uFillTx/>
                              <a:latin typeface="Cambria Math"/>
                              <a:ea typeface="+mn-ea"/>
                              <a:cs typeface="+mn-cs"/>
                            </a:rPr>
                            <m:t>𝑓</m:t>
                          </m:r>
                        </m:e>
                        <m:sub>
                          <m:r>
                            <a:rPr kumimoji="0" lang="en-US" sz="3200" b="0" i="1" u="none" strike="noStrike" kern="0" cap="none" spc="0" normalizeH="0" baseline="0" noProof="0" smtClean="0">
                              <a:ln>
                                <a:noFill/>
                              </a:ln>
                              <a:solidFill>
                                <a:srgbClr val="76B900"/>
                              </a:solidFill>
                              <a:effectLst/>
                              <a:uLnTx/>
                              <a:uFillTx/>
                              <a:latin typeface="Cambria Math"/>
                              <a:ea typeface="+mn-ea"/>
                              <a:cs typeface="+mn-cs"/>
                            </a:rPr>
                            <m:t>𝑟</m:t>
                          </m:r>
                        </m:sub>
                      </m:sSub>
                      <m:d>
                        <m:dPr>
                          <m:ctrlPr>
                            <a:rPr kumimoji="0" lang="en-US" sz="3200" b="0" i="1" u="none" strike="noStrike" kern="0" cap="none" spc="0" normalizeH="0" baseline="0" noProof="0" smtClean="0">
                              <a:ln>
                                <a:noFill/>
                              </a:ln>
                              <a:solidFill>
                                <a:srgbClr val="76B900"/>
                              </a:solidFill>
                              <a:effectLst/>
                              <a:uLnTx/>
                              <a:uFillTx/>
                              <a:latin typeface="Cambria Math" panose="02040503050406030204" pitchFamily="18" charset="0"/>
                              <a:ea typeface="+mn-ea"/>
                              <a:cs typeface="+mn-cs"/>
                            </a:rPr>
                          </m:ctrlPr>
                        </m:dPr>
                        <m:e>
                          <m:r>
                            <a:rPr kumimoji="0" lang="en-US" sz="3200" b="1" i="1" u="none" strike="noStrike" kern="0" cap="none" spc="0" normalizeH="0" baseline="0" noProof="0" smtClean="0">
                              <a:ln>
                                <a:noFill/>
                              </a:ln>
                              <a:solidFill>
                                <a:srgbClr val="9A4216">
                                  <a:lumMod val="60000"/>
                                  <a:lumOff val="40000"/>
                                </a:srgbClr>
                              </a:solidFill>
                              <a:effectLst/>
                              <a:uLnTx/>
                              <a:uFillTx/>
                              <a:latin typeface="Cambria Math"/>
                              <a:ea typeface="+mn-ea"/>
                              <a:cs typeface="+mn-cs"/>
                            </a:rPr>
                            <m:t>𝒊</m:t>
                          </m:r>
                          <m:r>
                            <a:rPr kumimoji="0" lang="en-US" sz="3200" b="0" i="1" u="none" strike="noStrike" kern="0" cap="none" spc="0" normalizeH="0" baseline="0" noProof="0" smtClean="0">
                              <a:ln>
                                <a:noFill/>
                              </a:ln>
                              <a:solidFill>
                                <a:srgbClr val="76B900"/>
                              </a:solidFill>
                              <a:effectLst/>
                              <a:uLnTx/>
                              <a:uFillTx/>
                              <a:latin typeface="Cambria Math"/>
                              <a:ea typeface="+mn-ea"/>
                              <a:cs typeface="+mn-cs"/>
                            </a:rPr>
                            <m:t>→</m:t>
                          </m:r>
                          <m:r>
                            <a:rPr kumimoji="0" lang="en-US" sz="3200" b="1" i="1" u="none" strike="noStrike" kern="0" cap="none" spc="0" normalizeH="0" baseline="0" noProof="0" smtClean="0">
                              <a:ln>
                                <a:noFill/>
                              </a:ln>
                              <a:solidFill>
                                <a:srgbClr val="0D3481"/>
                              </a:solidFill>
                              <a:effectLst/>
                              <a:uLnTx/>
                              <a:uFillTx/>
                              <a:latin typeface="Cambria Math"/>
                              <a:ea typeface="+mn-ea"/>
                              <a:cs typeface="+mn-cs"/>
                            </a:rPr>
                            <m:t>𝒐</m:t>
                          </m:r>
                        </m:e>
                      </m:d>
                      <m:r>
                        <a:rPr kumimoji="0" lang="en-US" sz="3200" b="0" i="1" u="none" strike="noStrike" kern="0" cap="none" spc="0" normalizeH="0" baseline="0" noProof="0" smtClean="0">
                          <a:ln>
                            <a:noFill/>
                          </a:ln>
                          <a:solidFill>
                            <a:schemeClr val="tx1"/>
                          </a:solidFill>
                          <a:effectLst/>
                          <a:uLnTx/>
                          <a:uFillTx/>
                          <a:latin typeface="Cambria Math" panose="02040503050406030204" pitchFamily="18" charset="0"/>
                          <a:ea typeface="+mn-ea"/>
                          <a:cs typeface="+mn-cs"/>
                        </a:rPr>
                        <m:t>=</m:t>
                      </m:r>
                      <m:f>
                        <m:fPr>
                          <m:ctrlPr>
                            <a:rPr kumimoji="0" lang="en-US" sz="3200" b="0" i="1" u="none" strike="noStrike" kern="0" cap="none" spc="0" normalizeH="0" baseline="0" noProof="0" smtClean="0">
                              <a:ln>
                                <a:noFill/>
                              </a:ln>
                              <a:solidFill>
                                <a:schemeClr val="tx1"/>
                              </a:solidFill>
                              <a:effectLst/>
                              <a:uLnTx/>
                              <a:uFillTx/>
                              <a:latin typeface="Cambria Math" panose="02040503050406030204" pitchFamily="18" charset="0"/>
                            </a:rPr>
                          </m:ctrlPr>
                        </m:fPr>
                        <m:num>
                          <m:r>
                            <a:rPr lang="en-US" sz="3200" i="1" kern="0">
                              <a:solidFill>
                                <a:srgbClr val="40977B"/>
                              </a:solidFill>
                              <a:latin typeface="Cambria Math" panose="02040503050406030204" pitchFamily="18" charset="0"/>
                              <a:ea typeface="Cambria Math" panose="02040503050406030204" pitchFamily="18" charset="0"/>
                            </a:rPr>
                            <m:t>𝐷</m:t>
                          </m:r>
                          <m:d>
                            <m:dPr>
                              <m:ctrlPr>
                                <a:rPr lang="en-US" sz="3200" i="1" kern="0">
                                  <a:solidFill>
                                    <a:srgbClr val="40977B"/>
                                  </a:solidFill>
                                  <a:latin typeface="Cambria Math" panose="02040503050406030204" pitchFamily="18" charset="0"/>
                                  <a:ea typeface="Cambria Math" panose="02040503050406030204" pitchFamily="18" charset="0"/>
                                </a:rPr>
                              </m:ctrlPr>
                            </m:dPr>
                            <m:e>
                              <m:r>
                                <a:rPr lang="en-US" sz="3200" b="1" i="1" kern="0">
                                  <a:solidFill>
                                    <a:schemeClr val="accent4"/>
                                  </a:solidFill>
                                  <a:latin typeface="Cambria Math" panose="02040503050406030204" pitchFamily="18" charset="0"/>
                                  <a:ea typeface="Cambria Math" panose="02040503050406030204" pitchFamily="18" charset="0"/>
                                </a:rPr>
                                <m:t>𝒎</m:t>
                              </m:r>
                            </m:e>
                          </m:d>
                          <m:r>
                            <a:rPr lang="en-US" sz="3200" b="1" i="1" kern="0" smtClean="0">
                              <a:solidFill>
                                <a:schemeClr val="accent4"/>
                              </a:solidFill>
                              <a:latin typeface="Cambria Math" panose="02040503050406030204" pitchFamily="18" charset="0"/>
                              <a:ea typeface="Cambria Math" panose="02040503050406030204" pitchFamily="18" charset="0"/>
                            </a:rPr>
                            <m:t> </m:t>
                          </m:r>
                          <m:r>
                            <a:rPr lang="en-US" sz="3200" i="1" kern="0">
                              <a:latin typeface="Cambria Math" panose="02040503050406030204" pitchFamily="18" charset="0"/>
                              <a:ea typeface="Cambria Math" panose="02040503050406030204" pitchFamily="18" charset="0"/>
                            </a:rPr>
                            <m:t>𝐹</m:t>
                          </m:r>
                          <m:d>
                            <m:dPr>
                              <m:ctrlPr>
                                <a:rPr lang="en-US" sz="3200" i="1" kern="0">
                                  <a:latin typeface="Cambria Math" panose="02040503050406030204" pitchFamily="18" charset="0"/>
                                  <a:ea typeface="Cambria Math" panose="02040503050406030204" pitchFamily="18" charset="0"/>
                                </a:rPr>
                              </m:ctrlPr>
                            </m:dPr>
                            <m:e>
                              <m:r>
                                <a:rPr lang="en-US" sz="3200" b="1" i="1" kern="0">
                                  <a:solidFill>
                                    <a:srgbClr val="9A4216">
                                      <a:lumMod val="60000"/>
                                      <a:lumOff val="40000"/>
                                    </a:srgbClr>
                                  </a:solidFill>
                                  <a:latin typeface="Cambria Math" panose="02040503050406030204" pitchFamily="18" charset="0"/>
                                  <a:ea typeface="Cambria Math" panose="02040503050406030204" pitchFamily="18" charset="0"/>
                                </a:rPr>
                                <m:t>𝒊</m:t>
                              </m:r>
                              <m:r>
                                <a:rPr lang="en-US" sz="3200" i="1" kern="0">
                                  <a:latin typeface="Cambria Math" panose="02040503050406030204" pitchFamily="18" charset="0"/>
                                  <a:ea typeface="Cambria Math" panose="02040503050406030204" pitchFamily="18" charset="0"/>
                                </a:rPr>
                                <m:t>,</m:t>
                              </m:r>
                              <m:r>
                                <a:rPr lang="en-US" sz="3200" b="1" i="1" kern="0">
                                  <a:solidFill>
                                    <a:srgbClr val="0D3481"/>
                                  </a:solidFill>
                                  <a:latin typeface="Cambria Math" panose="02040503050406030204" pitchFamily="18" charset="0"/>
                                  <a:ea typeface="Cambria Math" panose="02040503050406030204" pitchFamily="18" charset="0"/>
                                </a:rPr>
                                <m:t>𝒐</m:t>
                              </m:r>
                            </m:e>
                          </m:d>
                          <m:r>
                            <a:rPr lang="en-US" sz="3200" b="0" i="1" kern="0" smtClean="0">
                              <a:solidFill>
                                <a:srgbClr val="0D3481"/>
                              </a:solidFill>
                              <a:latin typeface="Cambria Math" panose="02040503050406030204" pitchFamily="18" charset="0"/>
                              <a:ea typeface="Cambria Math" panose="02040503050406030204" pitchFamily="18" charset="0"/>
                            </a:rPr>
                            <m:t> </m:t>
                          </m:r>
                          <m:r>
                            <a:rPr lang="en-US" sz="3200" b="0" i="1" kern="0" smtClean="0">
                              <a:solidFill>
                                <a:schemeClr val="tx1"/>
                              </a:solidFill>
                              <a:latin typeface="Cambria Math" panose="02040503050406030204" pitchFamily="18" charset="0"/>
                              <a:ea typeface="Cambria Math" panose="02040503050406030204" pitchFamily="18" charset="0"/>
                            </a:rPr>
                            <m:t>𝐺</m:t>
                          </m:r>
                          <m:r>
                            <a:rPr lang="en-US" sz="3200" b="0" i="1" kern="0" smtClean="0">
                              <a:solidFill>
                                <a:schemeClr val="tx1"/>
                              </a:solidFill>
                              <a:latin typeface="Cambria Math" panose="02040503050406030204" pitchFamily="18" charset="0"/>
                              <a:ea typeface="Cambria Math" panose="02040503050406030204" pitchFamily="18" charset="0"/>
                            </a:rPr>
                            <m:t>(</m:t>
                          </m:r>
                          <m:r>
                            <a:rPr lang="en-US" sz="3200" b="1" i="1" kern="0">
                              <a:solidFill>
                                <a:srgbClr val="9A4216">
                                  <a:lumMod val="60000"/>
                                  <a:lumOff val="40000"/>
                                </a:srgbClr>
                              </a:solidFill>
                              <a:latin typeface="Cambria Math" panose="02040503050406030204" pitchFamily="18" charset="0"/>
                              <a:ea typeface="Cambria Math" panose="02040503050406030204" pitchFamily="18" charset="0"/>
                            </a:rPr>
                            <m:t>𝒊</m:t>
                          </m:r>
                          <m:r>
                            <a:rPr lang="en-US" sz="3200" i="1" kern="0">
                              <a:latin typeface="Cambria Math" panose="02040503050406030204" pitchFamily="18" charset="0"/>
                              <a:ea typeface="Cambria Math" panose="02040503050406030204" pitchFamily="18" charset="0"/>
                            </a:rPr>
                            <m:t>,</m:t>
                          </m:r>
                          <m:r>
                            <a:rPr lang="en-US" sz="3200" b="1" i="1" kern="0">
                              <a:solidFill>
                                <a:srgbClr val="0D3481"/>
                              </a:solidFill>
                              <a:latin typeface="Cambria Math" panose="02040503050406030204" pitchFamily="18" charset="0"/>
                              <a:ea typeface="Cambria Math" panose="02040503050406030204" pitchFamily="18" charset="0"/>
                            </a:rPr>
                            <m:t>𝒐</m:t>
                          </m:r>
                          <m:r>
                            <a:rPr lang="en-US" sz="3200" b="1" i="1" kern="0">
                              <a:latin typeface="Cambria Math" panose="02040503050406030204" pitchFamily="18" charset="0"/>
                              <a:ea typeface="Cambria Math" panose="02040503050406030204" pitchFamily="18" charset="0"/>
                            </a:rPr>
                            <m:t>,</m:t>
                          </m:r>
                          <m:r>
                            <a:rPr lang="en-US" sz="3200" b="1" i="1" kern="0">
                              <a:solidFill>
                                <a:schemeClr val="accent4"/>
                              </a:solidFill>
                              <a:latin typeface="Cambria Math" panose="02040503050406030204" pitchFamily="18" charset="0"/>
                              <a:ea typeface="Cambria Math" panose="02040503050406030204" pitchFamily="18" charset="0"/>
                            </a:rPr>
                            <m:t>𝒎</m:t>
                          </m:r>
                          <m:r>
                            <a:rPr lang="en-US" sz="3200" b="1" i="1" kern="0" smtClean="0">
                              <a:solidFill>
                                <a:schemeClr val="tx1"/>
                              </a:solidFill>
                              <a:latin typeface="Cambria Math" panose="02040503050406030204" pitchFamily="18" charset="0"/>
                              <a:ea typeface="Cambria Math" panose="02040503050406030204" pitchFamily="18" charset="0"/>
                            </a:rPr>
                            <m:t>)</m:t>
                          </m:r>
                        </m:num>
                        <m:den>
                          <m:r>
                            <a:rPr kumimoji="0" lang="en-US" sz="3200" b="0" i="1" u="none" strike="noStrike" kern="0" cap="none" spc="0" normalizeH="0" baseline="0" noProof="0" smtClean="0">
                              <a:ln>
                                <a:noFill/>
                              </a:ln>
                              <a:solidFill>
                                <a:schemeClr val="tx1"/>
                              </a:solidFill>
                              <a:effectLst/>
                              <a:uLnTx/>
                              <a:uFillTx/>
                              <a:latin typeface="Cambria Math" panose="02040503050406030204" pitchFamily="18" charset="0"/>
                            </a:rPr>
                            <m:t>4 </m:t>
                          </m:r>
                          <m:d>
                            <m:dPr>
                              <m:begChr m:val="|"/>
                              <m:endChr m:val="|"/>
                              <m:ctrlPr>
                                <a:rPr kumimoji="0" lang="en-US" sz="3200" b="0" i="1" u="none" strike="noStrike" kern="0" cap="none" spc="0" normalizeH="0" baseline="0" noProof="0" smtClean="0">
                                  <a:ln>
                                    <a:noFill/>
                                  </a:ln>
                                  <a:solidFill>
                                    <a:schemeClr val="tx1"/>
                                  </a:solidFill>
                                  <a:effectLst/>
                                  <a:uLnTx/>
                                  <a:uFillTx/>
                                  <a:latin typeface="Cambria Math" panose="02040503050406030204" pitchFamily="18" charset="0"/>
                                </a:rPr>
                              </m:ctrlPr>
                            </m:dPr>
                            <m:e>
                              <m:r>
                                <a:rPr lang="en-US" sz="3200" b="1" i="1" kern="0">
                                  <a:solidFill>
                                    <a:srgbClr val="9A4216">
                                      <a:lumMod val="60000"/>
                                      <a:lumOff val="40000"/>
                                    </a:srgbClr>
                                  </a:solidFill>
                                  <a:latin typeface="Cambria Math"/>
                                </a:rPr>
                                <m:t>𝒊</m:t>
                              </m:r>
                              <m:r>
                                <a:rPr lang="en-US" sz="3200" b="0" i="1" kern="0" smtClean="0">
                                  <a:solidFill>
                                    <a:schemeClr val="tx1"/>
                                  </a:solidFill>
                                  <a:latin typeface="Cambria Math" panose="02040503050406030204" pitchFamily="18" charset="0"/>
                                </a:rPr>
                                <m:t>⋅</m:t>
                              </m:r>
                              <m:r>
                                <a:rPr lang="en-US" sz="3200" b="1" i="1" kern="0" smtClean="0">
                                  <a:solidFill>
                                    <a:schemeClr val="tx1"/>
                                  </a:solidFill>
                                  <a:latin typeface="Cambria Math" panose="02040503050406030204" pitchFamily="18" charset="0"/>
                                </a:rPr>
                                <m:t>𝒏</m:t>
                              </m:r>
                            </m:e>
                          </m:d>
                          <m:d>
                            <m:dPr>
                              <m:begChr m:val="|"/>
                              <m:endChr m:val="|"/>
                              <m:ctrlPr>
                                <a:rPr kumimoji="0" lang="en-US" sz="3200" b="0" i="1" u="none" strike="noStrike" kern="0" cap="none" spc="0" normalizeH="0" baseline="0" noProof="0" smtClean="0">
                                  <a:ln>
                                    <a:noFill/>
                                  </a:ln>
                                  <a:solidFill>
                                    <a:schemeClr val="tx1"/>
                                  </a:solidFill>
                                  <a:effectLst/>
                                  <a:uLnTx/>
                                  <a:uFillTx/>
                                  <a:latin typeface="Cambria Math" panose="02040503050406030204" pitchFamily="18" charset="0"/>
                                </a:rPr>
                              </m:ctrlPr>
                            </m:dPr>
                            <m:e>
                              <m:r>
                                <a:rPr lang="en-US" sz="3200" b="1" i="1" kern="0">
                                  <a:solidFill>
                                    <a:srgbClr val="0D3481"/>
                                  </a:solidFill>
                                  <a:latin typeface="Cambria Math"/>
                                </a:rPr>
                                <m:t>𝒐</m:t>
                              </m:r>
                              <m:r>
                                <a:rPr lang="en-US" sz="3200" i="1" kern="0">
                                  <a:latin typeface="Cambria Math" panose="02040503050406030204" pitchFamily="18" charset="0"/>
                                </a:rPr>
                                <m:t>⋅</m:t>
                              </m:r>
                              <m:r>
                                <a:rPr lang="en-US" sz="3200" b="1" i="1" kern="0" smtClean="0">
                                  <a:solidFill>
                                    <a:schemeClr val="tx1"/>
                                  </a:solidFill>
                                  <a:latin typeface="Cambria Math" panose="02040503050406030204" pitchFamily="18" charset="0"/>
                                </a:rPr>
                                <m:t>𝒏</m:t>
                              </m:r>
                            </m:e>
                          </m:d>
                        </m:den>
                      </m:f>
                    </m:oMath>
                  </m:oMathPara>
                </a14:m>
                <a:endParaRPr kumimoji="0" lang="en-US" sz="3200" b="0" i="1" u="none" strike="noStrike" kern="0" cap="none" spc="0" normalizeH="0" baseline="0" noProof="0" dirty="0">
                  <a:ln>
                    <a:noFill/>
                  </a:ln>
                  <a:solidFill>
                    <a:schemeClr val="tx1"/>
                  </a:solidFill>
                  <a:effectLst/>
                  <a:uLnTx/>
                  <a:uFillTx/>
                  <a:latin typeface="Trebuchet MS"/>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297430" y="5786018"/>
                <a:ext cx="6513771" cy="1011944"/>
              </a:xfrm>
              <a:prstGeom prst="rect">
                <a:avLst/>
              </a:prstGeom>
              <a:blipFill rotWithShape="0">
                <a:blip r:embed="rId3" cstate="print"/>
                <a:stretch>
                  <a:fillRect/>
                </a:stretch>
              </a:blipFill>
              <a:ln w="6350" cap="flat" cmpd="sng" algn="ctr">
                <a:noFill/>
                <a:prstDash val="solid"/>
              </a:ln>
              <a:effectLst/>
            </p:spPr>
            <p:txBody>
              <a:bodyPr/>
              <a:lstStyle/>
              <a:p>
                <a:r>
                  <a:rPr lang="en-US">
                    <a:noFill/>
                  </a:rPr>
                  <a:t> </a:t>
                </a:r>
              </a:p>
            </p:txBody>
          </p:sp>
        </mc:Fallback>
      </mc:AlternateContent>
    </p:spTree>
    <p:extLst>
      <p:ext uri="{BB962C8B-B14F-4D97-AF65-F5344CB8AC3E}">
        <p14:creationId xmlns:p14="http://schemas.microsoft.com/office/powerpoint/2010/main" val="15247486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1324633" y="4904291"/>
            <a:ext cx="7222210" cy="1123627"/>
          </a:xfrm>
          <a:prstGeom prst="ellipse">
            <a:avLst/>
          </a:prstGeom>
          <a:solidFill>
            <a:srgbClr val="76B900"/>
          </a:soli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2" name="Title 1"/>
          <p:cNvSpPr>
            <a:spLocks noGrp="1"/>
          </p:cNvSpPr>
          <p:nvPr>
            <p:ph type="title"/>
          </p:nvPr>
        </p:nvSpPr>
        <p:spPr/>
        <p:txBody>
          <a:bodyPr/>
          <a:lstStyle/>
          <a:p>
            <a:r>
              <a:rPr lang="en-US" dirty="0" err="1"/>
              <a:t>Microfacet</a:t>
            </a:r>
            <a:r>
              <a:rPr lang="en-US" dirty="0"/>
              <a:t> Theory</a:t>
            </a:r>
          </a:p>
        </p:txBody>
      </p:sp>
      <p:sp>
        <p:nvSpPr>
          <p:cNvPr id="3" name="Content Placeholder 2"/>
          <p:cNvSpPr>
            <a:spLocks noGrp="1"/>
          </p:cNvSpPr>
          <p:nvPr>
            <p:ph idx="1"/>
          </p:nvPr>
        </p:nvSpPr>
        <p:spPr/>
        <p:txBody>
          <a:bodyPr/>
          <a:lstStyle/>
          <a:p>
            <a:r>
              <a:rPr lang="en-US" dirty="0"/>
              <a:t>Stochastic model for rough microscopic surface structure</a:t>
            </a:r>
          </a:p>
          <a:p>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5</a:t>
            </a:fld>
            <a:endParaRPr lang="en-US" dirty="0"/>
          </a:p>
        </p:txBody>
      </p:sp>
      <p:grpSp>
        <p:nvGrpSpPr>
          <p:cNvPr id="13" name="Group 12"/>
          <p:cNvGrpSpPr/>
          <p:nvPr/>
        </p:nvGrpSpPr>
        <p:grpSpPr>
          <a:xfrm>
            <a:off x="695616" y="2822596"/>
            <a:ext cx="6137330" cy="2611466"/>
            <a:chOff x="1100378" y="2216258"/>
            <a:chExt cx="6137330" cy="2611466"/>
          </a:xfrm>
        </p:grpSpPr>
        <p:cxnSp>
          <p:nvCxnSpPr>
            <p:cNvPr id="14" name="Straight Arrow Connector 13"/>
            <p:cNvCxnSpPr/>
            <p:nvPr/>
          </p:nvCxnSpPr>
          <p:spPr>
            <a:xfrm>
              <a:off x="1100378" y="2216258"/>
              <a:ext cx="2332497" cy="2611466"/>
            </a:xfrm>
            <a:prstGeom prst="straightConnector1">
              <a:avLst/>
            </a:prstGeom>
            <a:noFill/>
            <a:ln w="12700" cap="flat" cmpd="sng" algn="ctr">
              <a:solidFill>
                <a:srgbClr val="0D3481">
                  <a:shade val="95000"/>
                  <a:satMod val="105000"/>
                </a:srgbClr>
              </a:solidFill>
              <a:prstDash val="solid"/>
              <a:headEnd type="none" w="med" len="med"/>
              <a:tailEnd type="arrow" w="med" len="med"/>
            </a:ln>
            <a:effectLst/>
          </p:spPr>
        </p:cxnSp>
        <p:cxnSp>
          <p:nvCxnSpPr>
            <p:cNvPr id="15" name="Straight Arrow Connector 14"/>
            <p:cNvCxnSpPr/>
            <p:nvPr/>
          </p:nvCxnSpPr>
          <p:spPr>
            <a:xfrm>
              <a:off x="1100378" y="2216258"/>
              <a:ext cx="3184903" cy="2611466"/>
            </a:xfrm>
            <a:prstGeom prst="straightConnector1">
              <a:avLst/>
            </a:prstGeom>
            <a:noFill/>
            <a:ln w="12700" cap="flat" cmpd="sng" algn="ctr">
              <a:solidFill>
                <a:srgbClr val="0D3481">
                  <a:shade val="95000"/>
                  <a:satMod val="105000"/>
                </a:srgbClr>
              </a:solidFill>
              <a:prstDash val="solid"/>
              <a:headEnd type="none" w="med" len="med"/>
              <a:tailEnd type="arrow" w="med" len="med"/>
            </a:ln>
            <a:effectLst/>
          </p:spPr>
        </p:cxnSp>
        <p:cxnSp>
          <p:nvCxnSpPr>
            <p:cNvPr id="16" name="Straight Arrow Connector 15"/>
            <p:cNvCxnSpPr/>
            <p:nvPr/>
          </p:nvCxnSpPr>
          <p:spPr>
            <a:xfrm>
              <a:off x="1100378" y="2216258"/>
              <a:ext cx="3742842" cy="2611466"/>
            </a:xfrm>
            <a:prstGeom prst="straightConnector1">
              <a:avLst/>
            </a:prstGeom>
            <a:noFill/>
            <a:ln w="12700" cap="flat" cmpd="sng" algn="ctr">
              <a:solidFill>
                <a:srgbClr val="0D3481">
                  <a:shade val="95000"/>
                  <a:satMod val="105000"/>
                </a:srgbClr>
              </a:solidFill>
              <a:prstDash val="solid"/>
              <a:headEnd type="none" w="med" len="med"/>
              <a:tailEnd type="arrow" w="med" len="med"/>
            </a:ln>
            <a:effectLst/>
          </p:spPr>
        </p:cxnSp>
        <p:cxnSp>
          <p:nvCxnSpPr>
            <p:cNvPr id="17" name="Straight Arrow Connector 16"/>
            <p:cNvCxnSpPr/>
            <p:nvPr/>
          </p:nvCxnSpPr>
          <p:spPr>
            <a:xfrm>
              <a:off x="1100378" y="2216258"/>
              <a:ext cx="6137330" cy="2402237"/>
            </a:xfrm>
            <a:prstGeom prst="straightConnector1">
              <a:avLst/>
            </a:prstGeom>
            <a:noFill/>
            <a:ln w="12700" cap="flat" cmpd="sng" algn="ctr">
              <a:solidFill>
                <a:srgbClr val="0D3481">
                  <a:shade val="95000"/>
                  <a:satMod val="105000"/>
                </a:srgbClr>
              </a:solidFill>
              <a:prstDash val="solid"/>
              <a:headEnd type="none" w="med" len="med"/>
              <a:tailEnd type="arrow" w="med" len="med"/>
            </a:ln>
            <a:effectLst/>
          </p:spPr>
        </p:cxnSp>
        <p:cxnSp>
          <p:nvCxnSpPr>
            <p:cNvPr id="18" name="Straight Arrow Connector 17"/>
            <p:cNvCxnSpPr/>
            <p:nvPr/>
          </p:nvCxnSpPr>
          <p:spPr>
            <a:xfrm>
              <a:off x="1100378" y="2216258"/>
              <a:ext cx="4370524" cy="2464230"/>
            </a:xfrm>
            <a:prstGeom prst="straightConnector1">
              <a:avLst/>
            </a:prstGeom>
            <a:noFill/>
            <a:ln w="12700" cap="flat" cmpd="sng" algn="ctr">
              <a:solidFill>
                <a:srgbClr val="0D3481">
                  <a:shade val="95000"/>
                  <a:satMod val="105000"/>
                </a:srgbClr>
              </a:solidFill>
              <a:prstDash val="solid"/>
              <a:headEnd type="none" w="med" len="med"/>
              <a:tailEnd type="arrow" w="med" len="med"/>
            </a:ln>
            <a:effectLst/>
          </p:spPr>
        </p:cxnSp>
      </p:grpSp>
      <p:grpSp>
        <p:nvGrpSpPr>
          <p:cNvPr id="27" name="Group 26"/>
          <p:cNvGrpSpPr/>
          <p:nvPr/>
        </p:nvGrpSpPr>
        <p:grpSpPr>
          <a:xfrm>
            <a:off x="579380" y="2303295"/>
            <a:ext cx="7718156" cy="3115161"/>
            <a:chOff x="968644" y="1712563"/>
            <a:chExt cx="7718156" cy="3115161"/>
          </a:xfrm>
        </p:grpSpPr>
        <p:cxnSp>
          <p:nvCxnSpPr>
            <p:cNvPr id="28" name="Straight Arrow Connector 27"/>
            <p:cNvCxnSpPr/>
            <p:nvPr/>
          </p:nvCxnSpPr>
          <p:spPr>
            <a:xfrm flipH="1" flipV="1">
              <a:off x="2743200" y="1976034"/>
              <a:ext cx="689677" cy="2851690"/>
            </a:xfrm>
            <a:prstGeom prst="straightConnector1">
              <a:avLst/>
            </a:prstGeom>
            <a:noFill/>
            <a:ln w="12700" cap="flat" cmpd="sng" algn="ctr">
              <a:solidFill>
                <a:srgbClr val="9A4216">
                  <a:lumMod val="60000"/>
                  <a:lumOff val="40000"/>
                </a:srgbClr>
              </a:solidFill>
              <a:prstDash val="solid"/>
              <a:headEnd type="none" w="med" len="med"/>
              <a:tailEnd type="arrow" w="med" len="med"/>
            </a:ln>
            <a:effectLst/>
          </p:spPr>
        </p:cxnSp>
        <p:cxnSp>
          <p:nvCxnSpPr>
            <p:cNvPr id="29" name="Straight Arrow Connector 28"/>
            <p:cNvCxnSpPr/>
            <p:nvPr/>
          </p:nvCxnSpPr>
          <p:spPr>
            <a:xfrm flipV="1">
              <a:off x="4285281" y="2595966"/>
              <a:ext cx="4401519" cy="2231758"/>
            </a:xfrm>
            <a:prstGeom prst="straightConnector1">
              <a:avLst/>
            </a:prstGeom>
            <a:noFill/>
            <a:ln w="12700" cap="flat" cmpd="sng" algn="ctr">
              <a:solidFill>
                <a:srgbClr val="9A4216">
                  <a:lumMod val="60000"/>
                  <a:lumOff val="40000"/>
                </a:srgbClr>
              </a:solidFill>
              <a:prstDash val="solid"/>
              <a:headEnd type="none" w="med" len="med"/>
              <a:tailEnd type="arrow" w="med" len="med"/>
            </a:ln>
            <a:effectLst/>
          </p:spPr>
        </p:cxnSp>
        <p:cxnSp>
          <p:nvCxnSpPr>
            <p:cNvPr id="30" name="Straight Arrow Connector 29"/>
            <p:cNvCxnSpPr/>
            <p:nvPr/>
          </p:nvCxnSpPr>
          <p:spPr>
            <a:xfrm flipH="1" flipV="1">
              <a:off x="968644" y="2402237"/>
              <a:ext cx="3874576" cy="2425487"/>
            </a:xfrm>
            <a:prstGeom prst="straightConnector1">
              <a:avLst/>
            </a:prstGeom>
            <a:noFill/>
            <a:ln w="12700" cap="flat" cmpd="sng" algn="ctr">
              <a:solidFill>
                <a:srgbClr val="9A4216">
                  <a:lumMod val="60000"/>
                  <a:lumOff val="40000"/>
                </a:srgbClr>
              </a:solidFill>
              <a:prstDash val="solid"/>
              <a:headEnd type="none" w="med" len="med"/>
              <a:tailEnd type="arrow" w="med" len="med"/>
            </a:ln>
            <a:effectLst/>
          </p:spPr>
        </p:cxnSp>
        <p:cxnSp>
          <p:nvCxnSpPr>
            <p:cNvPr id="31" name="Straight Arrow Connector 30"/>
            <p:cNvCxnSpPr/>
            <p:nvPr/>
          </p:nvCxnSpPr>
          <p:spPr>
            <a:xfrm flipH="1" flipV="1">
              <a:off x="4362773" y="1805553"/>
              <a:ext cx="1108130" cy="2874935"/>
            </a:xfrm>
            <a:prstGeom prst="straightConnector1">
              <a:avLst/>
            </a:prstGeom>
            <a:noFill/>
            <a:ln w="12700" cap="flat" cmpd="sng" algn="ctr">
              <a:solidFill>
                <a:srgbClr val="9A4216">
                  <a:lumMod val="60000"/>
                  <a:lumOff val="40000"/>
                </a:srgbClr>
              </a:solidFill>
              <a:prstDash val="solid"/>
              <a:headEnd type="none" w="med" len="med"/>
              <a:tailEnd type="arrow" w="med" len="med"/>
            </a:ln>
            <a:effectLst/>
          </p:spPr>
        </p:cxnSp>
        <p:cxnSp>
          <p:nvCxnSpPr>
            <p:cNvPr id="32" name="Straight Arrow Connector 31"/>
            <p:cNvCxnSpPr/>
            <p:nvPr/>
          </p:nvCxnSpPr>
          <p:spPr>
            <a:xfrm flipV="1">
              <a:off x="7237708" y="1712563"/>
              <a:ext cx="201478" cy="2905934"/>
            </a:xfrm>
            <a:prstGeom prst="straightConnector1">
              <a:avLst/>
            </a:prstGeom>
            <a:noFill/>
            <a:ln w="12700" cap="flat" cmpd="sng" algn="ctr">
              <a:solidFill>
                <a:srgbClr val="9A4216">
                  <a:lumMod val="60000"/>
                  <a:lumOff val="40000"/>
                </a:srgbClr>
              </a:solidFill>
              <a:prstDash val="solid"/>
              <a:headEnd type="none" w="med" len="med"/>
              <a:tailEnd type="arrow" w="med" len="med"/>
            </a:ln>
            <a:effectLst/>
          </p:spPr>
        </p:cxnSp>
      </p:grpSp>
      <p:sp>
        <p:nvSpPr>
          <p:cNvPr id="33" name="Sun 32"/>
          <p:cNvSpPr/>
          <p:nvPr/>
        </p:nvSpPr>
        <p:spPr>
          <a:xfrm>
            <a:off x="8120666" y="1807010"/>
            <a:ext cx="348711" cy="348711"/>
          </a:xfrm>
          <a:prstGeom prst="sun">
            <a:avLst/>
          </a:prstGeom>
          <a:solidFill>
            <a:srgbClr val="9A4216">
              <a:lumMod val="60000"/>
              <a:lumOff val="40000"/>
            </a:srgbClr>
          </a:soli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B3B3B3"/>
              </a:solidFill>
              <a:effectLst/>
              <a:uLnTx/>
              <a:uFillTx/>
              <a:latin typeface="Trebuchet MS"/>
              <a:ea typeface="+mn-ea"/>
              <a:cs typeface="+mn-cs"/>
            </a:endParaRPr>
          </a:p>
        </p:txBody>
      </p:sp>
      <p:sp>
        <p:nvSpPr>
          <p:cNvPr id="34" name="Smiley Face 33"/>
          <p:cNvSpPr/>
          <p:nvPr/>
        </p:nvSpPr>
        <p:spPr>
          <a:xfrm>
            <a:off x="323658" y="2481526"/>
            <a:ext cx="325464" cy="325464"/>
          </a:xfrm>
          <a:prstGeom prst="smileyFace">
            <a:avLst/>
          </a:prstGeom>
          <a:noFill/>
          <a:ln w="25400" cap="flat" cmpd="sng" algn="ctr">
            <a:solidFill>
              <a:srgbClr val="0D3481"/>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B3B3B3"/>
              </a:solidFill>
              <a:effectLst/>
              <a:uLnTx/>
              <a:uFillTx/>
              <a:latin typeface="Trebuchet MS"/>
              <a:ea typeface="+mn-ea"/>
              <a:cs typeface="+mn-cs"/>
            </a:endParaRPr>
          </a:p>
        </p:txBody>
      </p:sp>
      <mc:AlternateContent xmlns:mc="http://schemas.openxmlformats.org/markup-compatibility/2006" xmlns:a14="http://schemas.microsoft.com/office/drawing/2010/main">
        <mc:Choice Requires="a14">
          <p:sp>
            <p:nvSpPr>
              <p:cNvPr id="23" name="TextBox 22"/>
              <p:cNvSpPr txBox="1"/>
              <p:nvPr/>
            </p:nvSpPr>
            <p:spPr>
              <a:xfrm>
                <a:off x="131294" y="6015761"/>
                <a:ext cx="2896819" cy="552459"/>
              </a:xfrm>
              <a:prstGeom prst="rect">
                <a:avLst/>
              </a:prstGeom>
              <a:noFill/>
              <a:ln w="6350" cap="flat" cmpd="sng" algn="ctr">
                <a:noFill/>
                <a:prstDash val="solid"/>
              </a:ln>
              <a:effectLst/>
            </p:spPr>
            <p:txBody>
              <a:bodyPr wrap="none" rtlCol="0" anchor="ctr">
                <a:spAutoFit/>
              </a:bodyPr>
              <a:lstStyle/>
              <a:p>
                <a:pPr marL="0" marR="0" lvl="0" indent="0" algn="ctr" defTabSz="45720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200" b="0" i="1" u="none" strike="noStrike" kern="0" cap="none" spc="0" normalizeH="0" baseline="0" noProof="0" smtClean="0">
                              <a:ln>
                                <a:noFill/>
                              </a:ln>
                              <a:solidFill>
                                <a:srgbClr val="76B900"/>
                              </a:solidFill>
                              <a:effectLst/>
                              <a:uLnTx/>
                              <a:uFillTx/>
                              <a:latin typeface="Cambria Math" panose="02040503050406030204" pitchFamily="18" charset="0"/>
                              <a:ea typeface="+mn-ea"/>
                              <a:cs typeface="+mn-cs"/>
                            </a:rPr>
                          </m:ctrlPr>
                        </m:sSubPr>
                        <m:e>
                          <m:r>
                            <a:rPr kumimoji="0" lang="en-US" sz="3200" b="0" i="1" u="none" strike="noStrike" kern="0" cap="none" spc="0" normalizeH="0" baseline="0" noProof="0" smtClean="0">
                              <a:ln>
                                <a:noFill/>
                              </a:ln>
                              <a:solidFill>
                                <a:srgbClr val="76B900"/>
                              </a:solidFill>
                              <a:effectLst/>
                              <a:uLnTx/>
                              <a:uFillTx/>
                              <a:latin typeface="Cambria Math"/>
                              <a:ea typeface="+mn-ea"/>
                              <a:cs typeface="+mn-cs"/>
                            </a:rPr>
                            <m:t>∫</m:t>
                          </m:r>
                          <m:r>
                            <a:rPr kumimoji="0" lang="en-US" sz="3200" b="0" i="1" u="none" strike="noStrike" kern="0" cap="none" spc="0" normalizeH="0" baseline="0" noProof="0" smtClean="0">
                              <a:ln>
                                <a:noFill/>
                              </a:ln>
                              <a:solidFill>
                                <a:srgbClr val="76B900"/>
                              </a:solidFill>
                              <a:effectLst/>
                              <a:uLnTx/>
                              <a:uFillTx/>
                              <a:latin typeface="Cambria Math"/>
                              <a:ea typeface="+mn-ea"/>
                              <a:cs typeface="+mn-cs"/>
                            </a:rPr>
                            <m:t>𝑓</m:t>
                          </m:r>
                        </m:e>
                        <m:sub>
                          <m:r>
                            <a:rPr kumimoji="0" lang="en-US" sz="3200" b="0" i="1" u="none" strike="noStrike" kern="0" cap="none" spc="0" normalizeH="0" baseline="0" noProof="0" smtClean="0">
                              <a:ln>
                                <a:noFill/>
                              </a:ln>
                              <a:solidFill>
                                <a:srgbClr val="76B900"/>
                              </a:solidFill>
                              <a:effectLst/>
                              <a:uLnTx/>
                              <a:uFillTx/>
                              <a:latin typeface="Cambria Math"/>
                              <a:ea typeface="+mn-ea"/>
                              <a:cs typeface="+mn-cs"/>
                            </a:rPr>
                            <m:t>𝑟</m:t>
                          </m:r>
                        </m:sub>
                      </m:sSub>
                      <m:d>
                        <m:dPr>
                          <m:ctrlPr>
                            <a:rPr kumimoji="0" lang="en-US" sz="3200" b="0" i="1" u="none" strike="noStrike" kern="0" cap="none" spc="0" normalizeH="0" baseline="0" noProof="0" smtClean="0">
                              <a:ln>
                                <a:noFill/>
                              </a:ln>
                              <a:solidFill>
                                <a:srgbClr val="76B900"/>
                              </a:solidFill>
                              <a:effectLst/>
                              <a:uLnTx/>
                              <a:uFillTx/>
                              <a:latin typeface="Cambria Math" panose="02040503050406030204" pitchFamily="18" charset="0"/>
                              <a:ea typeface="+mn-ea"/>
                              <a:cs typeface="+mn-cs"/>
                            </a:rPr>
                          </m:ctrlPr>
                        </m:dPr>
                        <m:e>
                          <m:r>
                            <a:rPr kumimoji="0" lang="en-US" sz="3200" b="1" i="1" u="none" strike="noStrike" kern="0" cap="none" spc="0" normalizeH="0" baseline="0" noProof="0" smtClean="0">
                              <a:ln>
                                <a:noFill/>
                              </a:ln>
                              <a:solidFill>
                                <a:srgbClr val="9A4216">
                                  <a:lumMod val="60000"/>
                                  <a:lumOff val="40000"/>
                                </a:srgbClr>
                              </a:solidFill>
                              <a:effectLst/>
                              <a:uLnTx/>
                              <a:uFillTx/>
                              <a:latin typeface="Cambria Math"/>
                              <a:ea typeface="+mn-ea"/>
                              <a:cs typeface="+mn-cs"/>
                            </a:rPr>
                            <m:t>𝒊</m:t>
                          </m:r>
                          <m:r>
                            <a:rPr kumimoji="0" lang="en-US" sz="3200" b="0" i="1" u="none" strike="noStrike" kern="0" cap="none" spc="0" normalizeH="0" baseline="0" noProof="0" smtClean="0">
                              <a:ln>
                                <a:noFill/>
                              </a:ln>
                              <a:solidFill>
                                <a:srgbClr val="76B900"/>
                              </a:solidFill>
                              <a:effectLst/>
                              <a:uLnTx/>
                              <a:uFillTx/>
                              <a:latin typeface="Cambria Math"/>
                              <a:ea typeface="+mn-ea"/>
                              <a:cs typeface="+mn-cs"/>
                            </a:rPr>
                            <m:t>→</m:t>
                          </m:r>
                          <m:r>
                            <a:rPr kumimoji="0" lang="en-US" sz="3200" b="1" i="1" u="none" strike="noStrike" kern="0" cap="none" spc="0" normalizeH="0" baseline="0" noProof="0" smtClean="0">
                              <a:ln>
                                <a:noFill/>
                              </a:ln>
                              <a:solidFill>
                                <a:srgbClr val="0D3481"/>
                              </a:solidFill>
                              <a:effectLst/>
                              <a:uLnTx/>
                              <a:uFillTx/>
                              <a:latin typeface="Cambria Math"/>
                              <a:ea typeface="+mn-ea"/>
                              <a:cs typeface="+mn-cs"/>
                            </a:rPr>
                            <m:t>𝒐</m:t>
                          </m:r>
                        </m:e>
                      </m:d>
                      <m:r>
                        <a:rPr kumimoji="0" lang="en-US" sz="3200" b="0" i="1" u="none" strike="noStrike" kern="0" cap="none" spc="0" normalizeH="0" baseline="0" noProof="0" smtClean="0">
                          <a:ln>
                            <a:noFill/>
                          </a:ln>
                          <a:solidFill>
                            <a:srgbClr val="76B900"/>
                          </a:solidFill>
                          <a:effectLst/>
                          <a:uLnTx/>
                          <a:uFillTx/>
                          <a:latin typeface="Cambria Math"/>
                          <a:ea typeface="+mn-ea"/>
                          <a:cs typeface="+mn-cs"/>
                        </a:rPr>
                        <m:t>𝑑</m:t>
                      </m:r>
                      <m:sSup>
                        <m:sSupPr>
                          <m:ctrlPr>
                            <a:rPr kumimoji="0" lang="en-US" sz="3200" b="1" i="1" u="none" strike="noStrike" kern="0" cap="none" spc="0" normalizeH="0" baseline="0" noProof="0" smtClean="0">
                              <a:ln>
                                <a:noFill/>
                              </a:ln>
                              <a:solidFill>
                                <a:srgbClr val="9A4216">
                                  <a:lumMod val="60000"/>
                                  <a:lumOff val="40000"/>
                                </a:srgbClr>
                              </a:solidFill>
                              <a:effectLst/>
                              <a:uLnTx/>
                              <a:uFillTx/>
                              <a:latin typeface="Cambria Math" panose="02040503050406030204" pitchFamily="18" charset="0"/>
                              <a:ea typeface="+mn-ea"/>
                              <a:cs typeface="+mn-cs"/>
                            </a:rPr>
                          </m:ctrlPr>
                        </m:sSupPr>
                        <m:e>
                          <m:r>
                            <a:rPr kumimoji="0" lang="en-US" sz="3200" b="1" i="1" u="none" strike="noStrike" kern="0" cap="none" spc="0" normalizeH="0" baseline="0" noProof="0" smtClean="0">
                              <a:ln>
                                <a:noFill/>
                              </a:ln>
                              <a:solidFill>
                                <a:srgbClr val="9A4216">
                                  <a:lumMod val="60000"/>
                                  <a:lumOff val="40000"/>
                                </a:srgbClr>
                              </a:solidFill>
                              <a:effectLst/>
                              <a:uLnTx/>
                              <a:uFillTx/>
                              <a:latin typeface="Cambria Math"/>
                              <a:ea typeface="+mn-ea"/>
                              <a:cs typeface="+mn-cs"/>
                            </a:rPr>
                            <m:t>𝒊</m:t>
                          </m:r>
                        </m:e>
                        <m:sup>
                          <m:r>
                            <a:rPr kumimoji="0" lang="en-US" sz="3200" b="0" i="1" u="none" strike="noStrike" kern="0" cap="none" spc="0" normalizeH="0" baseline="0" noProof="0" smtClean="0">
                              <a:ln>
                                <a:noFill/>
                              </a:ln>
                              <a:solidFill>
                                <a:srgbClr val="9A4216">
                                  <a:lumMod val="60000"/>
                                  <a:lumOff val="40000"/>
                                </a:srgbClr>
                              </a:solidFill>
                              <a:effectLst/>
                              <a:uLnTx/>
                              <a:uFillTx/>
                              <a:latin typeface="Cambria Math"/>
                              <a:ea typeface="+mn-ea"/>
                              <a:cs typeface="+mn-cs"/>
                            </a:rPr>
                            <m:t>⊥</m:t>
                          </m:r>
                        </m:sup>
                      </m:sSup>
                    </m:oMath>
                  </m:oMathPara>
                </a14:m>
                <a:endParaRPr kumimoji="0" lang="en-US" sz="3200" b="0" i="0" u="none" strike="noStrike" kern="0" cap="none" spc="0" normalizeH="0" baseline="0" noProof="0" dirty="0">
                  <a:ln>
                    <a:noFill/>
                  </a:ln>
                  <a:solidFill>
                    <a:srgbClr val="76B900"/>
                  </a:solidFill>
                  <a:effectLst/>
                  <a:uLnTx/>
                  <a:uFillTx/>
                  <a:latin typeface="Trebuchet MS"/>
                  <a:ea typeface="+mn-ea"/>
                  <a:cs typeface="+mn-cs"/>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31294" y="6015761"/>
                <a:ext cx="2896819" cy="552459"/>
              </a:xfrm>
              <a:prstGeom prst="rect">
                <a:avLst/>
              </a:prstGeom>
              <a:blipFill rotWithShape="0">
                <a:blip r:embed="rId3" cstate="print"/>
                <a:stretch>
                  <a:fillRect/>
                </a:stretch>
              </a:blipFill>
              <a:ln w="6350" cap="flat" cmpd="sng" algn="ctr">
                <a:noFill/>
                <a:prstDash val="solid"/>
              </a:ln>
              <a:effectLst/>
            </p:spPr>
            <p:txBody>
              <a:bodyPr/>
              <a:lstStyle/>
              <a:p>
                <a:r>
                  <a:rPr lang="en-US">
                    <a:noFill/>
                  </a:rPr>
                  <a:t> </a:t>
                </a:r>
              </a:p>
            </p:txBody>
          </p:sp>
        </mc:Fallback>
      </mc:AlternateContent>
    </p:spTree>
    <p:extLst>
      <p:ext uri="{BB962C8B-B14F-4D97-AF65-F5344CB8AC3E}">
        <p14:creationId xmlns:p14="http://schemas.microsoft.com/office/powerpoint/2010/main" val="23564808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 Models and Correlation</a:t>
            </a:r>
          </a:p>
        </p:txBody>
      </p:sp>
      <p:sp>
        <p:nvSpPr>
          <p:cNvPr id="3" name="Content Placeholder 2"/>
          <p:cNvSpPr>
            <a:spLocks noGrp="1"/>
          </p:cNvSpPr>
          <p:nvPr>
            <p:ph idx="1"/>
          </p:nvPr>
        </p:nvSpPr>
        <p:spPr/>
        <p:txBody>
          <a:bodyPr/>
          <a:lstStyle/>
          <a:p>
            <a:r>
              <a:rPr lang="en-US" dirty="0"/>
              <a:t>Stochastic model assumes independent distributions</a:t>
            </a:r>
          </a:p>
        </p:txBody>
      </p:sp>
      <p:sp>
        <p:nvSpPr>
          <p:cNvPr id="4" name="Slide Number Placeholder 3"/>
          <p:cNvSpPr>
            <a:spLocks noGrp="1"/>
          </p:cNvSpPr>
          <p:nvPr>
            <p:ph type="sldNum" sz="quarter" idx="12"/>
          </p:nvPr>
        </p:nvSpPr>
        <p:spPr/>
        <p:txBody>
          <a:bodyPr/>
          <a:lstStyle/>
          <a:p>
            <a:fld id="{7E95431C-F0EC-4DC5-A098-16E27D1FF48A}" type="slidenum">
              <a:rPr lang="en-US" smtClean="0"/>
              <a:pPr/>
              <a:t>6</a:t>
            </a:fld>
            <a:endParaRPr lang="en-US" dirty="0"/>
          </a:p>
        </p:txBody>
      </p:sp>
      <p:sp>
        <p:nvSpPr>
          <p:cNvPr id="5" name="Freeform 4"/>
          <p:cNvSpPr/>
          <p:nvPr/>
        </p:nvSpPr>
        <p:spPr>
          <a:xfrm>
            <a:off x="1619733" y="2849824"/>
            <a:ext cx="5873857" cy="612183"/>
          </a:xfrm>
          <a:custGeom>
            <a:avLst/>
            <a:gdLst>
              <a:gd name="connsiteX0" fmla="*/ 0 w 5873857"/>
              <a:gd name="connsiteY0" fmla="*/ 23248 h 619933"/>
              <a:gd name="connsiteX1" fmla="*/ 674176 w 5873857"/>
              <a:gd name="connsiteY1" fmla="*/ 395207 h 619933"/>
              <a:gd name="connsiteX2" fmla="*/ 1239864 w 5873857"/>
              <a:gd name="connsiteY2" fmla="*/ 247973 h 619933"/>
              <a:gd name="connsiteX3" fmla="*/ 2278251 w 5873857"/>
              <a:gd name="connsiteY3" fmla="*/ 457200 h 619933"/>
              <a:gd name="connsiteX4" fmla="*/ 2479729 w 5873857"/>
              <a:gd name="connsiteY4" fmla="*/ 147234 h 619933"/>
              <a:gd name="connsiteX5" fmla="*/ 2743200 w 5873857"/>
              <a:gd name="connsiteY5" fmla="*/ 294468 h 619933"/>
              <a:gd name="connsiteX6" fmla="*/ 3223647 w 5873857"/>
              <a:gd name="connsiteY6" fmla="*/ 7750 h 619933"/>
              <a:gd name="connsiteX7" fmla="*/ 3859078 w 5873857"/>
              <a:gd name="connsiteY7" fmla="*/ 550190 h 619933"/>
              <a:gd name="connsiteX8" fmla="*/ 4331776 w 5873857"/>
              <a:gd name="connsiteY8" fmla="*/ 387458 h 619933"/>
              <a:gd name="connsiteX9" fmla="*/ 5036949 w 5873857"/>
              <a:gd name="connsiteY9" fmla="*/ 0 h 619933"/>
              <a:gd name="connsiteX10" fmla="*/ 5137688 w 5873857"/>
              <a:gd name="connsiteY10" fmla="*/ 23248 h 619933"/>
              <a:gd name="connsiteX11" fmla="*/ 5486400 w 5873857"/>
              <a:gd name="connsiteY11" fmla="*/ 449451 h 619933"/>
              <a:gd name="connsiteX12" fmla="*/ 5873857 w 5873857"/>
              <a:gd name="connsiteY12" fmla="*/ 619933 h 619933"/>
              <a:gd name="connsiteX0" fmla="*/ 0 w 5873857"/>
              <a:gd name="connsiteY0" fmla="*/ 23248 h 619933"/>
              <a:gd name="connsiteX1" fmla="*/ 674176 w 5873857"/>
              <a:gd name="connsiteY1" fmla="*/ 395207 h 619933"/>
              <a:gd name="connsiteX2" fmla="*/ 1239864 w 5873857"/>
              <a:gd name="connsiteY2" fmla="*/ 247973 h 619933"/>
              <a:gd name="connsiteX3" fmla="*/ 2040126 w 5873857"/>
              <a:gd name="connsiteY3" fmla="*/ 514350 h 619933"/>
              <a:gd name="connsiteX4" fmla="*/ 2479729 w 5873857"/>
              <a:gd name="connsiteY4" fmla="*/ 147234 h 619933"/>
              <a:gd name="connsiteX5" fmla="*/ 2743200 w 5873857"/>
              <a:gd name="connsiteY5" fmla="*/ 294468 h 619933"/>
              <a:gd name="connsiteX6" fmla="*/ 3223647 w 5873857"/>
              <a:gd name="connsiteY6" fmla="*/ 7750 h 619933"/>
              <a:gd name="connsiteX7" fmla="*/ 3859078 w 5873857"/>
              <a:gd name="connsiteY7" fmla="*/ 550190 h 619933"/>
              <a:gd name="connsiteX8" fmla="*/ 4331776 w 5873857"/>
              <a:gd name="connsiteY8" fmla="*/ 387458 h 619933"/>
              <a:gd name="connsiteX9" fmla="*/ 5036949 w 5873857"/>
              <a:gd name="connsiteY9" fmla="*/ 0 h 619933"/>
              <a:gd name="connsiteX10" fmla="*/ 5137688 w 5873857"/>
              <a:gd name="connsiteY10" fmla="*/ 23248 h 619933"/>
              <a:gd name="connsiteX11" fmla="*/ 5486400 w 5873857"/>
              <a:gd name="connsiteY11" fmla="*/ 449451 h 619933"/>
              <a:gd name="connsiteX12" fmla="*/ 5873857 w 5873857"/>
              <a:gd name="connsiteY12" fmla="*/ 619933 h 619933"/>
              <a:gd name="connsiteX0" fmla="*/ 0 w 5873857"/>
              <a:gd name="connsiteY0" fmla="*/ 15498 h 612183"/>
              <a:gd name="connsiteX1" fmla="*/ 674176 w 5873857"/>
              <a:gd name="connsiteY1" fmla="*/ 387457 h 612183"/>
              <a:gd name="connsiteX2" fmla="*/ 1239864 w 5873857"/>
              <a:gd name="connsiteY2" fmla="*/ 240223 h 612183"/>
              <a:gd name="connsiteX3" fmla="*/ 2040126 w 5873857"/>
              <a:gd name="connsiteY3" fmla="*/ 506600 h 612183"/>
              <a:gd name="connsiteX4" fmla="*/ 2479729 w 5873857"/>
              <a:gd name="connsiteY4" fmla="*/ 139484 h 612183"/>
              <a:gd name="connsiteX5" fmla="*/ 2743200 w 5873857"/>
              <a:gd name="connsiteY5" fmla="*/ 286718 h 612183"/>
              <a:gd name="connsiteX6" fmla="*/ 3223647 w 5873857"/>
              <a:gd name="connsiteY6" fmla="*/ 0 h 612183"/>
              <a:gd name="connsiteX7" fmla="*/ 3859078 w 5873857"/>
              <a:gd name="connsiteY7" fmla="*/ 542440 h 612183"/>
              <a:gd name="connsiteX8" fmla="*/ 4331776 w 5873857"/>
              <a:gd name="connsiteY8" fmla="*/ 379708 h 612183"/>
              <a:gd name="connsiteX9" fmla="*/ 4636899 w 5873857"/>
              <a:gd name="connsiteY9" fmla="*/ 1775 h 612183"/>
              <a:gd name="connsiteX10" fmla="*/ 5137688 w 5873857"/>
              <a:gd name="connsiteY10" fmla="*/ 15498 h 612183"/>
              <a:gd name="connsiteX11" fmla="*/ 5486400 w 5873857"/>
              <a:gd name="connsiteY11" fmla="*/ 441701 h 612183"/>
              <a:gd name="connsiteX12" fmla="*/ 5873857 w 5873857"/>
              <a:gd name="connsiteY12" fmla="*/ 612183 h 61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73857" h="612183">
                <a:moveTo>
                  <a:pt x="0" y="15498"/>
                </a:moveTo>
                <a:lnTo>
                  <a:pt x="674176" y="387457"/>
                </a:lnTo>
                <a:lnTo>
                  <a:pt x="1239864" y="240223"/>
                </a:lnTo>
                <a:lnTo>
                  <a:pt x="2040126" y="506600"/>
                </a:lnTo>
                <a:lnTo>
                  <a:pt x="2479729" y="139484"/>
                </a:lnTo>
                <a:lnTo>
                  <a:pt x="2743200" y="286718"/>
                </a:lnTo>
                <a:lnTo>
                  <a:pt x="3223647" y="0"/>
                </a:lnTo>
                <a:lnTo>
                  <a:pt x="3859078" y="542440"/>
                </a:lnTo>
                <a:lnTo>
                  <a:pt x="4331776" y="379708"/>
                </a:lnTo>
                <a:lnTo>
                  <a:pt x="4636899" y="1775"/>
                </a:lnTo>
                <a:lnTo>
                  <a:pt x="5137688" y="15498"/>
                </a:lnTo>
                <a:lnTo>
                  <a:pt x="5486400" y="441701"/>
                </a:lnTo>
                <a:lnTo>
                  <a:pt x="5873857" y="612183"/>
                </a:lnTo>
              </a:path>
            </a:pathLst>
          </a:custGeom>
          <a:noFill/>
          <a:ln w="28575" cap="flat" cmpd="sng" algn="ctr">
            <a:solidFill>
              <a:srgbClr val="007450">
                <a:shade val="95000"/>
                <a:satMod val="105000"/>
              </a:srgb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cxnSp>
        <p:nvCxnSpPr>
          <p:cNvPr id="6" name="Straight Arrow Connector 5"/>
          <p:cNvCxnSpPr/>
          <p:nvPr/>
        </p:nvCxnSpPr>
        <p:spPr>
          <a:xfrm flipV="1">
            <a:off x="1979773" y="2842074"/>
            <a:ext cx="131968" cy="211778"/>
          </a:xfrm>
          <a:prstGeom prst="straightConnector1">
            <a:avLst/>
          </a:prstGeom>
          <a:noFill/>
          <a:ln w="15875" cap="flat" cmpd="sng" algn="ctr">
            <a:solidFill>
              <a:schemeClr val="accent4"/>
            </a:solidFill>
            <a:prstDash val="solid"/>
            <a:headEnd type="none" w="med" len="med"/>
            <a:tailEnd type="arrow" w="med" len="med"/>
          </a:ln>
          <a:effectLst/>
        </p:spPr>
      </p:cxnSp>
      <p:cxnSp>
        <p:nvCxnSpPr>
          <p:cNvPr id="7" name="Straight Arrow Connector 6"/>
          <p:cNvCxnSpPr/>
          <p:nvPr/>
        </p:nvCxnSpPr>
        <p:spPr>
          <a:xfrm flipH="1" flipV="1">
            <a:off x="2492564" y="2947963"/>
            <a:ext cx="45202" cy="211778"/>
          </a:xfrm>
          <a:prstGeom prst="straightConnector1">
            <a:avLst/>
          </a:prstGeom>
          <a:noFill/>
          <a:ln w="15875" cap="flat" cmpd="sng" algn="ctr">
            <a:solidFill>
              <a:schemeClr val="accent4"/>
            </a:solidFill>
            <a:prstDash val="solid"/>
            <a:headEnd type="none" w="med" len="med"/>
            <a:tailEnd type="arrow" w="med" len="med"/>
          </a:ln>
          <a:effectLst/>
        </p:spPr>
      </p:cxnSp>
      <p:cxnSp>
        <p:nvCxnSpPr>
          <p:cNvPr id="8" name="Straight Arrow Connector 7"/>
          <p:cNvCxnSpPr/>
          <p:nvPr/>
        </p:nvCxnSpPr>
        <p:spPr>
          <a:xfrm flipV="1">
            <a:off x="3260799" y="3032839"/>
            <a:ext cx="88900" cy="177800"/>
          </a:xfrm>
          <a:prstGeom prst="straightConnector1">
            <a:avLst/>
          </a:prstGeom>
          <a:noFill/>
          <a:ln w="15875" cap="flat" cmpd="sng" algn="ctr">
            <a:solidFill>
              <a:schemeClr val="accent4"/>
            </a:solidFill>
            <a:prstDash val="solid"/>
            <a:headEnd type="none" w="med" len="med"/>
            <a:tailEnd type="arrow" w="med" len="med"/>
          </a:ln>
          <a:effectLst/>
        </p:spPr>
      </p:cxnSp>
      <p:cxnSp>
        <p:nvCxnSpPr>
          <p:cNvPr id="9" name="Straight Arrow Connector 8"/>
          <p:cNvCxnSpPr/>
          <p:nvPr/>
        </p:nvCxnSpPr>
        <p:spPr>
          <a:xfrm flipV="1">
            <a:off x="4246028" y="2899578"/>
            <a:ext cx="94010" cy="154275"/>
          </a:xfrm>
          <a:prstGeom prst="straightConnector1">
            <a:avLst/>
          </a:prstGeom>
          <a:noFill/>
          <a:ln w="15875" cap="flat" cmpd="sng" algn="ctr">
            <a:solidFill>
              <a:schemeClr val="accent4"/>
            </a:solidFill>
            <a:prstDash val="solid"/>
            <a:headEnd type="none" w="med" len="med"/>
            <a:tailEnd type="arrow" w="med" len="med"/>
          </a:ln>
          <a:effectLst/>
        </p:spPr>
      </p:cxnSp>
      <p:cxnSp>
        <p:nvCxnSpPr>
          <p:cNvPr id="10" name="Straight Arrow Connector 9"/>
          <p:cNvCxnSpPr/>
          <p:nvPr/>
        </p:nvCxnSpPr>
        <p:spPr>
          <a:xfrm flipH="1" flipV="1">
            <a:off x="4494593" y="2799389"/>
            <a:ext cx="116752" cy="181328"/>
          </a:xfrm>
          <a:prstGeom prst="straightConnector1">
            <a:avLst/>
          </a:prstGeom>
          <a:noFill/>
          <a:ln w="15875" cap="flat" cmpd="sng" algn="ctr">
            <a:solidFill>
              <a:schemeClr val="accent4"/>
            </a:solidFill>
            <a:prstDash val="solid"/>
            <a:headEnd type="none" w="med" len="med"/>
            <a:tailEnd type="arrow" w="med" len="med"/>
          </a:ln>
          <a:effectLst/>
        </p:spPr>
      </p:cxnSp>
      <p:cxnSp>
        <p:nvCxnSpPr>
          <p:cNvPr id="11" name="Straight Arrow Connector 10"/>
          <p:cNvCxnSpPr/>
          <p:nvPr/>
        </p:nvCxnSpPr>
        <p:spPr>
          <a:xfrm flipV="1">
            <a:off x="5144260" y="2975778"/>
            <a:ext cx="119703" cy="129651"/>
          </a:xfrm>
          <a:prstGeom prst="straightConnector1">
            <a:avLst/>
          </a:prstGeom>
          <a:noFill/>
          <a:ln w="15875" cap="flat" cmpd="sng" algn="ctr">
            <a:solidFill>
              <a:schemeClr val="accent4"/>
            </a:solidFill>
            <a:prstDash val="solid"/>
            <a:headEnd type="none" w="med" len="med"/>
            <a:tailEnd type="arrow" w="med" len="med"/>
          </a:ln>
          <a:effectLst/>
        </p:spPr>
      </p:cxnSp>
      <p:cxnSp>
        <p:nvCxnSpPr>
          <p:cNvPr id="12" name="Straight Arrow Connector 11"/>
          <p:cNvCxnSpPr/>
          <p:nvPr/>
        </p:nvCxnSpPr>
        <p:spPr>
          <a:xfrm flipH="1" flipV="1">
            <a:off x="5644964" y="3166279"/>
            <a:ext cx="52387" cy="128587"/>
          </a:xfrm>
          <a:prstGeom prst="straightConnector1">
            <a:avLst/>
          </a:prstGeom>
          <a:noFill/>
          <a:ln w="15875" cap="flat" cmpd="sng" algn="ctr">
            <a:solidFill>
              <a:schemeClr val="accent4"/>
            </a:solidFill>
            <a:prstDash val="solid"/>
            <a:headEnd type="none" w="med" len="med"/>
            <a:tailEnd type="arrow" w="med" len="med"/>
          </a:ln>
          <a:effectLst/>
        </p:spPr>
      </p:cxnSp>
      <p:cxnSp>
        <p:nvCxnSpPr>
          <p:cNvPr id="13" name="Straight Arrow Connector 12"/>
          <p:cNvCxnSpPr/>
          <p:nvPr/>
        </p:nvCxnSpPr>
        <p:spPr>
          <a:xfrm flipH="1" flipV="1">
            <a:off x="5953199" y="2937589"/>
            <a:ext cx="139749" cy="100102"/>
          </a:xfrm>
          <a:prstGeom prst="straightConnector1">
            <a:avLst/>
          </a:prstGeom>
          <a:noFill/>
          <a:ln w="15875" cap="flat" cmpd="sng" algn="ctr">
            <a:solidFill>
              <a:schemeClr val="accent4"/>
            </a:solidFill>
            <a:prstDash val="solid"/>
            <a:headEnd type="none" w="med" len="med"/>
            <a:tailEnd type="arrow" w="med" len="med"/>
          </a:ln>
          <a:effectLst/>
        </p:spPr>
      </p:cxnSp>
      <p:cxnSp>
        <p:nvCxnSpPr>
          <p:cNvPr id="14" name="Straight Arrow Connector 13"/>
          <p:cNvCxnSpPr/>
          <p:nvPr/>
        </p:nvCxnSpPr>
        <p:spPr>
          <a:xfrm flipV="1">
            <a:off x="6949163" y="2966253"/>
            <a:ext cx="134075" cy="102926"/>
          </a:xfrm>
          <a:prstGeom prst="straightConnector1">
            <a:avLst/>
          </a:prstGeom>
          <a:noFill/>
          <a:ln w="15875" cap="flat" cmpd="sng" algn="ctr">
            <a:solidFill>
              <a:schemeClr val="accent4"/>
            </a:solidFill>
            <a:prstDash val="solid"/>
            <a:headEnd type="none" w="med" len="med"/>
            <a:tailEnd type="arrow" w="med" len="med"/>
          </a:ln>
          <a:effectLst/>
        </p:spPr>
      </p:cxnSp>
      <p:cxnSp>
        <p:nvCxnSpPr>
          <p:cNvPr id="15" name="Straight Arrow Connector 14"/>
          <p:cNvCxnSpPr/>
          <p:nvPr/>
        </p:nvCxnSpPr>
        <p:spPr>
          <a:xfrm flipV="1">
            <a:off x="7305745" y="3180566"/>
            <a:ext cx="82293" cy="180608"/>
          </a:xfrm>
          <a:prstGeom prst="straightConnector1">
            <a:avLst/>
          </a:prstGeom>
          <a:noFill/>
          <a:ln w="15875" cap="flat" cmpd="sng" algn="ctr">
            <a:solidFill>
              <a:schemeClr val="accent4"/>
            </a:solidFill>
            <a:prstDash val="solid"/>
            <a:headEnd type="none" w="med" len="med"/>
            <a:tailEnd type="arrow" w="med" len="med"/>
          </a:ln>
          <a:effectLst/>
        </p:spPr>
      </p:cxnSp>
      <p:cxnSp>
        <p:nvCxnSpPr>
          <p:cNvPr id="16" name="Straight Arrow Connector 15"/>
          <p:cNvCxnSpPr/>
          <p:nvPr/>
        </p:nvCxnSpPr>
        <p:spPr>
          <a:xfrm flipV="1">
            <a:off x="6714116" y="2642403"/>
            <a:ext cx="59560" cy="204250"/>
          </a:xfrm>
          <a:prstGeom prst="straightConnector1">
            <a:avLst/>
          </a:prstGeom>
          <a:noFill/>
          <a:ln w="15875" cap="flat" cmpd="sng" algn="ctr">
            <a:solidFill>
              <a:schemeClr val="accent4"/>
            </a:solidFill>
            <a:prstDash val="solid"/>
            <a:headEnd type="none" w="med" len="med"/>
            <a:tailEnd type="arrow" w="med" len="med"/>
          </a:ln>
          <a:effectLst/>
        </p:spPr>
      </p:cxnSp>
      <p:sp>
        <p:nvSpPr>
          <p:cNvPr id="17" name="Freeform 16"/>
          <p:cNvSpPr/>
          <p:nvPr/>
        </p:nvSpPr>
        <p:spPr>
          <a:xfrm>
            <a:off x="1619734" y="5205413"/>
            <a:ext cx="5940532" cy="600559"/>
          </a:xfrm>
          <a:custGeom>
            <a:avLst/>
            <a:gdLst>
              <a:gd name="connsiteX0" fmla="*/ 0 w 5873857"/>
              <a:gd name="connsiteY0" fmla="*/ 23248 h 619933"/>
              <a:gd name="connsiteX1" fmla="*/ 674176 w 5873857"/>
              <a:gd name="connsiteY1" fmla="*/ 395207 h 619933"/>
              <a:gd name="connsiteX2" fmla="*/ 1239864 w 5873857"/>
              <a:gd name="connsiteY2" fmla="*/ 247973 h 619933"/>
              <a:gd name="connsiteX3" fmla="*/ 2278251 w 5873857"/>
              <a:gd name="connsiteY3" fmla="*/ 457200 h 619933"/>
              <a:gd name="connsiteX4" fmla="*/ 2479729 w 5873857"/>
              <a:gd name="connsiteY4" fmla="*/ 147234 h 619933"/>
              <a:gd name="connsiteX5" fmla="*/ 2743200 w 5873857"/>
              <a:gd name="connsiteY5" fmla="*/ 294468 h 619933"/>
              <a:gd name="connsiteX6" fmla="*/ 3223647 w 5873857"/>
              <a:gd name="connsiteY6" fmla="*/ 7750 h 619933"/>
              <a:gd name="connsiteX7" fmla="*/ 3859078 w 5873857"/>
              <a:gd name="connsiteY7" fmla="*/ 550190 h 619933"/>
              <a:gd name="connsiteX8" fmla="*/ 4331776 w 5873857"/>
              <a:gd name="connsiteY8" fmla="*/ 387458 h 619933"/>
              <a:gd name="connsiteX9" fmla="*/ 5036949 w 5873857"/>
              <a:gd name="connsiteY9" fmla="*/ 0 h 619933"/>
              <a:gd name="connsiteX10" fmla="*/ 5137688 w 5873857"/>
              <a:gd name="connsiteY10" fmla="*/ 23248 h 619933"/>
              <a:gd name="connsiteX11" fmla="*/ 5486400 w 5873857"/>
              <a:gd name="connsiteY11" fmla="*/ 449451 h 619933"/>
              <a:gd name="connsiteX12" fmla="*/ 5873857 w 5873857"/>
              <a:gd name="connsiteY12" fmla="*/ 619933 h 619933"/>
              <a:gd name="connsiteX0" fmla="*/ 0 w 5873857"/>
              <a:gd name="connsiteY0" fmla="*/ 23248 h 619933"/>
              <a:gd name="connsiteX1" fmla="*/ 674176 w 5873857"/>
              <a:gd name="connsiteY1" fmla="*/ 395207 h 619933"/>
              <a:gd name="connsiteX2" fmla="*/ 2278251 w 5873857"/>
              <a:gd name="connsiteY2" fmla="*/ 457200 h 619933"/>
              <a:gd name="connsiteX3" fmla="*/ 2479729 w 5873857"/>
              <a:gd name="connsiteY3" fmla="*/ 147234 h 619933"/>
              <a:gd name="connsiteX4" fmla="*/ 2743200 w 5873857"/>
              <a:gd name="connsiteY4" fmla="*/ 294468 h 619933"/>
              <a:gd name="connsiteX5" fmla="*/ 3223647 w 5873857"/>
              <a:gd name="connsiteY5" fmla="*/ 7750 h 619933"/>
              <a:gd name="connsiteX6" fmla="*/ 3859078 w 5873857"/>
              <a:gd name="connsiteY6" fmla="*/ 550190 h 619933"/>
              <a:gd name="connsiteX7" fmla="*/ 4331776 w 5873857"/>
              <a:gd name="connsiteY7" fmla="*/ 387458 h 619933"/>
              <a:gd name="connsiteX8" fmla="*/ 5036949 w 5873857"/>
              <a:gd name="connsiteY8" fmla="*/ 0 h 619933"/>
              <a:gd name="connsiteX9" fmla="*/ 5137688 w 5873857"/>
              <a:gd name="connsiteY9" fmla="*/ 23248 h 619933"/>
              <a:gd name="connsiteX10" fmla="*/ 5486400 w 5873857"/>
              <a:gd name="connsiteY10" fmla="*/ 449451 h 619933"/>
              <a:gd name="connsiteX11" fmla="*/ 5873857 w 5873857"/>
              <a:gd name="connsiteY11" fmla="*/ 619933 h 619933"/>
              <a:gd name="connsiteX0" fmla="*/ 0 w 5873857"/>
              <a:gd name="connsiteY0" fmla="*/ 23248 h 680957"/>
              <a:gd name="connsiteX1" fmla="*/ 2769676 w 5873857"/>
              <a:gd name="connsiteY1" fmla="*/ 680957 h 680957"/>
              <a:gd name="connsiteX2" fmla="*/ 2278251 w 5873857"/>
              <a:gd name="connsiteY2" fmla="*/ 457200 h 680957"/>
              <a:gd name="connsiteX3" fmla="*/ 2479729 w 5873857"/>
              <a:gd name="connsiteY3" fmla="*/ 147234 h 680957"/>
              <a:gd name="connsiteX4" fmla="*/ 2743200 w 5873857"/>
              <a:gd name="connsiteY4" fmla="*/ 294468 h 680957"/>
              <a:gd name="connsiteX5" fmla="*/ 3223647 w 5873857"/>
              <a:gd name="connsiteY5" fmla="*/ 7750 h 680957"/>
              <a:gd name="connsiteX6" fmla="*/ 3859078 w 5873857"/>
              <a:gd name="connsiteY6" fmla="*/ 550190 h 680957"/>
              <a:gd name="connsiteX7" fmla="*/ 4331776 w 5873857"/>
              <a:gd name="connsiteY7" fmla="*/ 387458 h 680957"/>
              <a:gd name="connsiteX8" fmla="*/ 5036949 w 5873857"/>
              <a:gd name="connsiteY8" fmla="*/ 0 h 680957"/>
              <a:gd name="connsiteX9" fmla="*/ 5137688 w 5873857"/>
              <a:gd name="connsiteY9" fmla="*/ 23248 h 680957"/>
              <a:gd name="connsiteX10" fmla="*/ 5486400 w 5873857"/>
              <a:gd name="connsiteY10" fmla="*/ 449451 h 680957"/>
              <a:gd name="connsiteX11" fmla="*/ 5873857 w 5873857"/>
              <a:gd name="connsiteY11" fmla="*/ 619933 h 680957"/>
              <a:gd name="connsiteX0" fmla="*/ 0 w 5873857"/>
              <a:gd name="connsiteY0" fmla="*/ 23248 h 680957"/>
              <a:gd name="connsiteX1" fmla="*/ 2769676 w 5873857"/>
              <a:gd name="connsiteY1" fmla="*/ 680957 h 680957"/>
              <a:gd name="connsiteX2" fmla="*/ 2479729 w 5873857"/>
              <a:gd name="connsiteY2" fmla="*/ 147234 h 680957"/>
              <a:gd name="connsiteX3" fmla="*/ 2743200 w 5873857"/>
              <a:gd name="connsiteY3" fmla="*/ 294468 h 680957"/>
              <a:gd name="connsiteX4" fmla="*/ 3223647 w 5873857"/>
              <a:gd name="connsiteY4" fmla="*/ 7750 h 680957"/>
              <a:gd name="connsiteX5" fmla="*/ 3859078 w 5873857"/>
              <a:gd name="connsiteY5" fmla="*/ 550190 h 680957"/>
              <a:gd name="connsiteX6" fmla="*/ 4331776 w 5873857"/>
              <a:gd name="connsiteY6" fmla="*/ 387458 h 680957"/>
              <a:gd name="connsiteX7" fmla="*/ 5036949 w 5873857"/>
              <a:gd name="connsiteY7" fmla="*/ 0 h 680957"/>
              <a:gd name="connsiteX8" fmla="*/ 5137688 w 5873857"/>
              <a:gd name="connsiteY8" fmla="*/ 23248 h 680957"/>
              <a:gd name="connsiteX9" fmla="*/ 5486400 w 5873857"/>
              <a:gd name="connsiteY9" fmla="*/ 449451 h 680957"/>
              <a:gd name="connsiteX10" fmla="*/ 5873857 w 5873857"/>
              <a:gd name="connsiteY10" fmla="*/ 619933 h 680957"/>
              <a:gd name="connsiteX0" fmla="*/ 0 w 5873857"/>
              <a:gd name="connsiteY0" fmla="*/ 23248 h 680957"/>
              <a:gd name="connsiteX1" fmla="*/ 2769676 w 5873857"/>
              <a:gd name="connsiteY1" fmla="*/ 680957 h 680957"/>
              <a:gd name="connsiteX2" fmla="*/ 2743200 w 5873857"/>
              <a:gd name="connsiteY2" fmla="*/ 294468 h 680957"/>
              <a:gd name="connsiteX3" fmla="*/ 3223647 w 5873857"/>
              <a:gd name="connsiteY3" fmla="*/ 7750 h 680957"/>
              <a:gd name="connsiteX4" fmla="*/ 3859078 w 5873857"/>
              <a:gd name="connsiteY4" fmla="*/ 550190 h 680957"/>
              <a:gd name="connsiteX5" fmla="*/ 4331776 w 5873857"/>
              <a:gd name="connsiteY5" fmla="*/ 387458 h 680957"/>
              <a:gd name="connsiteX6" fmla="*/ 5036949 w 5873857"/>
              <a:gd name="connsiteY6" fmla="*/ 0 h 680957"/>
              <a:gd name="connsiteX7" fmla="*/ 5137688 w 5873857"/>
              <a:gd name="connsiteY7" fmla="*/ 23248 h 680957"/>
              <a:gd name="connsiteX8" fmla="*/ 5486400 w 5873857"/>
              <a:gd name="connsiteY8" fmla="*/ 449451 h 680957"/>
              <a:gd name="connsiteX9" fmla="*/ 5873857 w 5873857"/>
              <a:gd name="connsiteY9" fmla="*/ 619933 h 680957"/>
              <a:gd name="connsiteX0" fmla="*/ 0 w 5873857"/>
              <a:gd name="connsiteY0" fmla="*/ 23248 h 680957"/>
              <a:gd name="connsiteX1" fmla="*/ 2769676 w 5873857"/>
              <a:gd name="connsiteY1" fmla="*/ 680957 h 680957"/>
              <a:gd name="connsiteX2" fmla="*/ 3223647 w 5873857"/>
              <a:gd name="connsiteY2" fmla="*/ 7750 h 680957"/>
              <a:gd name="connsiteX3" fmla="*/ 3859078 w 5873857"/>
              <a:gd name="connsiteY3" fmla="*/ 550190 h 680957"/>
              <a:gd name="connsiteX4" fmla="*/ 4331776 w 5873857"/>
              <a:gd name="connsiteY4" fmla="*/ 387458 h 680957"/>
              <a:gd name="connsiteX5" fmla="*/ 5036949 w 5873857"/>
              <a:gd name="connsiteY5" fmla="*/ 0 h 680957"/>
              <a:gd name="connsiteX6" fmla="*/ 5137688 w 5873857"/>
              <a:gd name="connsiteY6" fmla="*/ 23248 h 680957"/>
              <a:gd name="connsiteX7" fmla="*/ 5486400 w 5873857"/>
              <a:gd name="connsiteY7" fmla="*/ 449451 h 680957"/>
              <a:gd name="connsiteX8" fmla="*/ 5873857 w 5873857"/>
              <a:gd name="connsiteY8" fmla="*/ 619933 h 680957"/>
              <a:gd name="connsiteX0" fmla="*/ 0 w 5873857"/>
              <a:gd name="connsiteY0" fmla="*/ 23248 h 680957"/>
              <a:gd name="connsiteX1" fmla="*/ 2769676 w 5873857"/>
              <a:gd name="connsiteY1" fmla="*/ 680957 h 680957"/>
              <a:gd name="connsiteX2" fmla="*/ 3537972 w 5873857"/>
              <a:gd name="connsiteY2" fmla="*/ 236350 h 680957"/>
              <a:gd name="connsiteX3" fmla="*/ 3859078 w 5873857"/>
              <a:gd name="connsiteY3" fmla="*/ 550190 h 680957"/>
              <a:gd name="connsiteX4" fmla="*/ 4331776 w 5873857"/>
              <a:gd name="connsiteY4" fmla="*/ 387458 h 680957"/>
              <a:gd name="connsiteX5" fmla="*/ 5036949 w 5873857"/>
              <a:gd name="connsiteY5" fmla="*/ 0 h 680957"/>
              <a:gd name="connsiteX6" fmla="*/ 5137688 w 5873857"/>
              <a:gd name="connsiteY6" fmla="*/ 23248 h 680957"/>
              <a:gd name="connsiteX7" fmla="*/ 5486400 w 5873857"/>
              <a:gd name="connsiteY7" fmla="*/ 449451 h 680957"/>
              <a:gd name="connsiteX8" fmla="*/ 5873857 w 5873857"/>
              <a:gd name="connsiteY8" fmla="*/ 619933 h 680957"/>
              <a:gd name="connsiteX0" fmla="*/ 0 w 5873857"/>
              <a:gd name="connsiteY0" fmla="*/ 23248 h 619933"/>
              <a:gd name="connsiteX1" fmla="*/ 2731576 w 5873857"/>
              <a:gd name="connsiteY1" fmla="*/ 433307 h 619933"/>
              <a:gd name="connsiteX2" fmla="*/ 3537972 w 5873857"/>
              <a:gd name="connsiteY2" fmla="*/ 236350 h 619933"/>
              <a:gd name="connsiteX3" fmla="*/ 3859078 w 5873857"/>
              <a:gd name="connsiteY3" fmla="*/ 550190 h 619933"/>
              <a:gd name="connsiteX4" fmla="*/ 4331776 w 5873857"/>
              <a:gd name="connsiteY4" fmla="*/ 387458 h 619933"/>
              <a:gd name="connsiteX5" fmla="*/ 5036949 w 5873857"/>
              <a:gd name="connsiteY5" fmla="*/ 0 h 619933"/>
              <a:gd name="connsiteX6" fmla="*/ 5137688 w 5873857"/>
              <a:gd name="connsiteY6" fmla="*/ 23248 h 619933"/>
              <a:gd name="connsiteX7" fmla="*/ 5486400 w 5873857"/>
              <a:gd name="connsiteY7" fmla="*/ 449451 h 619933"/>
              <a:gd name="connsiteX8" fmla="*/ 5873857 w 5873857"/>
              <a:gd name="connsiteY8" fmla="*/ 619933 h 619933"/>
              <a:gd name="connsiteX0" fmla="*/ 0 w 5873857"/>
              <a:gd name="connsiteY0" fmla="*/ 23248 h 623807"/>
              <a:gd name="connsiteX1" fmla="*/ 2655376 w 5873857"/>
              <a:gd name="connsiteY1" fmla="*/ 623807 h 623807"/>
              <a:gd name="connsiteX2" fmla="*/ 3537972 w 5873857"/>
              <a:gd name="connsiteY2" fmla="*/ 236350 h 623807"/>
              <a:gd name="connsiteX3" fmla="*/ 3859078 w 5873857"/>
              <a:gd name="connsiteY3" fmla="*/ 550190 h 623807"/>
              <a:gd name="connsiteX4" fmla="*/ 4331776 w 5873857"/>
              <a:gd name="connsiteY4" fmla="*/ 387458 h 623807"/>
              <a:gd name="connsiteX5" fmla="*/ 5036949 w 5873857"/>
              <a:gd name="connsiteY5" fmla="*/ 0 h 623807"/>
              <a:gd name="connsiteX6" fmla="*/ 5137688 w 5873857"/>
              <a:gd name="connsiteY6" fmla="*/ 23248 h 623807"/>
              <a:gd name="connsiteX7" fmla="*/ 5486400 w 5873857"/>
              <a:gd name="connsiteY7" fmla="*/ 449451 h 623807"/>
              <a:gd name="connsiteX8" fmla="*/ 5873857 w 5873857"/>
              <a:gd name="connsiteY8" fmla="*/ 619933 h 623807"/>
              <a:gd name="connsiteX0" fmla="*/ 0 w 5873857"/>
              <a:gd name="connsiteY0" fmla="*/ 23248 h 623807"/>
              <a:gd name="connsiteX1" fmla="*/ 2655376 w 5873857"/>
              <a:gd name="connsiteY1" fmla="*/ 623807 h 623807"/>
              <a:gd name="connsiteX2" fmla="*/ 3233172 w 5873857"/>
              <a:gd name="connsiteY2" fmla="*/ 122050 h 623807"/>
              <a:gd name="connsiteX3" fmla="*/ 3859078 w 5873857"/>
              <a:gd name="connsiteY3" fmla="*/ 550190 h 623807"/>
              <a:gd name="connsiteX4" fmla="*/ 4331776 w 5873857"/>
              <a:gd name="connsiteY4" fmla="*/ 387458 h 623807"/>
              <a:gd name="connsiteX5" fmla="*/ 5036949 w 5873857"/>
              <a:gd name="connsiteY5" fmla="*/ 0 h 623807"/>
              <a:gd name="connsiteX6" fmla="*/ 5137688 w 5873857"/>
              <a:gd name="connsiteY6" fmla="*/ 23248 h 623807"/>
              <a:gd name="connsiteX7" fmla="*/ 5486400 w 5873857"/>
              <a:gd name="connsiteY7" fmla="*/ 449451 h 623807"/>
              <a:gd name="connsiteX8" fmla="*/ 5873857 w 5873857"/>
              <a:gd name="connsiteY8" fmla="*/ 619933 h 623807"/>
              <a:gd name="connsiteX0" fmla="*/ 0 w 5873857"/>
              <a:gd name="connsiteY0" fmla="*/ 23248 h 623807"/>
              <a:gd name="connsiteX1" fmla="*/ 2655376 w 5873857"/>
              <a:gd name="connsiteY1" fmla="*/ 623807 h 623807"/>
              <a:gd name="connsiteX2" fmla="*/ 3233172 w 5873857"/>
              <a:gd name="connsiteY2" fmla="*/ 122050 h 623807"/>
              <a:gd name="connsiteX3" fmla="*/ 3744778 w 5873857"/>
              <a:gd name="connsiteY3" fmla="*/ 302540 h 623807"/>
              <a:gd name="connsiteX4" fmla="*/ 4331776 w 5873857"/>
              <a:gd name="connsiteY4" fmla="*/ 387458 h 623807"/>
              <a:gd name="connsiteX5" fmla="*/ 5036949 w 5873857"/>
              <a:gd name="connsiteY5" fmla="*/ 0 h 623807"/>
              <a:gd name="connsiteX6" fmla="*/ 5137688 w 5873857"/>
              <a:gd name="connsiteY6" fmla="*/ 23248 h 623807"/>
              <a:gd name="connsiteX7" fmla="*/ 5486400 w 5873857"/>
              <a:gd name="connsiteY7" fmla="*/ 449451 h 623807"/>
              <a:gd name="connsiteX8" fmla="*/ 5873857 w 5873857"/>
              <a:gd name="connsiteY8" fmla="*/ 619933 h 623807"/>
              <a:gd name="connsiteX0" fmla="*/ 0 w 5873857"/>
              <a:gd name="connsiteY0" fmla="*/ 23248 h 623807"/>
              <a:gd name="connsiteX1" fmla="*/ 2655376 w 5873857"/>
              <a:gd name="connsiteY1" fmla="*/ 623807 h 623807"/>
              <a:gd name="connsiteX2" fmla="*/ 3233172 w 5873857"/>
              <a:gd name="connsiteY2" fmla="*/ 122050 h 623807"/>
              <a:gd name="connsiteX3" fmla="*/ 3744778 w 5873857"/>
              <a:gd name="connsiteY3" fmla="*/ 302540 h 623807"/>
              <a:gd name="connsiteX4" fmla="*/ 4160326 w 5873857"/>
              <a:gd name="connsiteY4" fmla="*/ 206483 h 623807"/>
              <a:gd name="connsiteX5" fmla="*/ 5036949 w 5873857"/>
              <a:gd name="connsiteY5" fmla="*/ 0 h 623807"/>
              <a:gd name="connsiteX6" fmla="*/ 5137688 w 5873857"/>
              <a:gd name="connsiteY6" fmla="*/ 23248 h 623807"/>
              <a:gd name="connsiteX7" fmla="*/ 5486400 w 5873857"/>
              <a:gd name="connsiteY7" fmla="*/ 449451 h 623807"/>
              <a:gd name="connsiteX8" fmla="*/ 5873857 w 5873857"/>
              <a:gd name="connsiteY8" fmla="*/ 619933 h 623807"/>
              <a:gd name="connsiteX0" fmla="*/ 0 w 5873857"/>
              <a:gd name="connsiteY0" fmla="*/ 0 h 600559"/>
              <a:gd name="connsiteX1" fmla="*/ 2655376 w 5873857"/>
              <a:gd name="connsiteY1" fmla="*/ 600559 h 600559"/>
              <a:gd name="connsiteX2" fmla="*/ 3233172 w 5873857"/>
              <a:gd name="connsiteY2" fmla="*/ 98802 h 600559"/>
              <a:gd name="connsiteX3" fmla="*/ 3744778 w 5873857"/>
              <a:gd name="connsiteY3" fmla="*/ 279292 h 600559"/>
              <a:gd name="connsiteX4" fmla="*/ 4160326 w 5873857"/>
              <a:gd name="connsiteY4" fmla="*/ 183235 h 600559"/>
              <a:gd name="connsiteX5" fmla="*/ 4617849 w 5873857"/>
              <a:gd name="connsiteY5" fmla="*/ 595877 h 600559"/>
              <a:gd name="connsiteX6" fmla="*/ 5137688 w 5873857"/>
              <a:gd name="connsiteY6" fmla="*/ 0 h 600559"/>
              <a:gd name="connsiteX7" fmla="*/ 5486400 w 5873857"/>
              <a:gd name="connsiteY7" fmla="*/ 426203 h 600559"/>
              <a:gd name="connsiteX8" fmla="*/ 5873857 w 5873857"/>
              <a:gd name="connsiteY8" fmla="*/ 596685 h 600559"/>
              <a:gd name="connsiteX0" fmla="*/ 0 w 5873857"/>
              <a:gd name="connsiteY0" fmla="*/ 0 h 600559"/>
              <a:gd name="connsiteX1" fmla="*/ 2655376 w 5873857"/>
              <a:gd name="connsiteY1" fmla="*/ 600559 h 600559"/>
              <a:gd name="connsiteX2" fmla="*/ 3233172 w 5873857"/>
              <a:gd name="connsiteY2" fmla="*/ 98802 h 600559"/>
              <a:gd name="connsiteX3" fmla="*/ 3744778 w 5873857"/>
              <a:gd name="connsiteY3" fmla="*/ 279292 h 600559"/>
              <a:gd name="connsiteX4" fmla="*/ 4160326 w 5873857"/>
              <a:gd name="connsiteY4" fmla="*/ 183235 h 600559"/>
              <a:gd name="connsiteX5" fmla="*/ 4617849 w 5873857"/>
              <a:gd name="connsiteY5" fmla="*/ 595877 h 600559"/>
              <a:gd name="connsiteX6" fmla="*/ 4890038 w 5873857"/>
              <a:gd name="connsiteY6" fmla="*/ 219075 h 600559"/>
              <a:gd name="connsiteX7" fmla="*/ 5486400 w 5873857"/>
              <a:gd name="connsiteY7" fmla="*/ 426203 h 600559"/>
              <a:gd name="connsiteX8" fmla="*/ 5873857 w 5873857"/>
              <a:gd name="connsiteY8" fmla="*/ 596685 h 600559"/>
              <a:gd name="connsiteX0" fmla="*/ 0 w 5873857"/>
              <a:gd name="connsiteY0" fmla="*/ 0 h 600559"/>
              <a:gd name="connsiteX1" fmla="*/ 2655376 w 5873857"/>
              <a:gd name="connsiteY1" fmla="*/ 600559 h 600559"/>
              <a:gd name="connsiteX2" fmla="*/ 3233172 w 5873857"/>
              <a:gd name="connsiteY2" fmla="*/ 98802 h 600559"/>
              <a:gd name="connsiteX3" fmla="*/ 3744778 w 5873857"/>
              <a:gd name="connsiteY3" fmla="*/ 279292 h 600559"/>
              <a:gd name="connsiteX4" fmla="*/ 4160326 w 5873857"/>
              <a:gd name="connsiteY4" fmla="*/ 183235 h 600559"/>
              <a:gd name="connsiteX5" fmla="*/ 4617849 w 5873857"/>
              <a:gd name="connsiteY5" fmla="*/ 595877 h 600559"/>
              <a:gd name="connsiteX6" fmla="*/ 4890038 w 5873857"/>
              <a:gd name="connsiteY6" fmla="*/ 219075 h 600559"/>
              <a:gd name="connsiteX7" fmla="*/ 5448300 w 5873857"/>
              <a:gd name="connsiteY7" fmla="*/ 83303 h 600559"/>
              <a:gd name="connsiteX8" fmla="*/ 5873857 w 5873857"/>
              <a:gd name="connsiteY8" fmla="*/ 596685 h 600559"/>
              <a:gd name="connsiteX0" fmla="*/ 0 w 5931007"/>
              <a:gd name="connsiteY0" fmla="*/ 0 h 600559"/>
              <a:gd name="connsiteX1" fmla="*/ 2655376 w 5931007"/>
              <a:gd name="connsiteY1" fmla="*/ 600559 h 600559"/>
              <a:gd name="connsiteX2" fmla="*/ 3233172 w 5931007"/>
              <a:gd name="connsiteY2" fmla="*/ 98802 h 600559"/>
              <a:gd name="connsiteX3" fmla="*/ 3744778 w 5931007"/>
              <a:gd name="connsiteY3" fmla="*/ 279292 h 600559"/>
              <a:gd name="connsiteX4" fmla="*/ 4160326 w 5931007"/>
              <a:gd name="connsiteY4" fmla="*/ 183235 h 600559"/>
              <a:gd name="connsiteX5" fmla="*/ 4617849 w 5931007"/>
              <a:gd name="connsiteY5" fmla="*/ 595877 h 600559"/>
              <a:gd name="connsiteX6" fmla="*/ 4890038 w 5931007"/>
              <a:gd name="connsiteY6" fmla="*/ 219075 h 600559"/>
              <a:gd name="connsiteX7" fmla="*/ 5448300 w 5931007"/>
              <a:gd name="connsiteY7" fmla="*/ 83303 h 600559"/>
              <a:gd name="connsiteX8" fmla="*/ 5931007 w 5931007"/>
              <a:gd name="connsiteY8" fmla="*/ 349035 h 600559"/>
              <a:gd name="connsiteX0" fmla="*/ 0 w 5931007"/>
              <a:gd name="connsiteY0" fmla="*/ 0 h 600559"/>
              <a:gd name="connsiteX1" fmla="*/ 2655376 w 5931007"/>
              <a:gd name="connsiteY1" fmla="*/ 600559 h 600559"/>
              <a:gd name="connsiteX2" fmla="*/ 3233172 w 5931007"/>
              <a:gd name="connsiteY2" fmla="*/ 98802 h 600559"/>
              <a:gd name="connsiteX3" fmla="*/ 3744778 w 5931007"/>
              <a:gd name="connsiteY3" fmla="*/ 279292 h 600559"/>
              <a:gd name="connsiteX4" fmla="*/ 4160326 w 5931007"/>
              <a:gd name="connsiteY4" fmla="*/ 183235 h 600559"/>
              <a:gd name="connsiteX5" fmla="*/ 4617849 w 5931007"/>
              <a:gd name="connsiteY5" fmla="*/ 595877 h 600559"/>
              <a:gd name="connsiteX6" fmla="*/ 4890038 w 5931007"/>
              <a:gd name="connsiteY6" fmla="*/ 219075 h 600559"/>
              <a:gd name="connsiteX7" fmla="*/ 5295900 w 5931007"/>
              <a:gd name="connsiteY7" fmla="*/ 388103 h 600559"/>
              <a:gd name="connsiteX8" fmla="*/ 5931007 w 5931007"/>
              <a:gd name="connsiteY8" fmla="*/ 349035 h 600559"/>
              <a:gd name="connsiteX0" fmla="*/ 0 w 5940532"/>
              <a:gd name="connsiteY0" fmla="*/ 0 h 600559"/>
              <a:gd name="connsiteX1" fmla="*/ 2655376 w 5940532"/>
              <a:gd name="connsiteY1" fmla="*/ 600559 h 600559"/>
              <a:gd name="connsiteX2" fmla="*/ 3233172 w 5940532"/>
              <a:gd name="connsiteY2" fmla="*/ 98802 h 600559"/>
              <a:gd name="connsiteX3" fmla="*/ 3744778 w 5940532"/>
              <a:gd name="connsiteY3" fmla="*/ 279292 h 600559"/>
              <a:gd name="connsiteX4" fmla="*/ 4160326 w 5940532"/>
              <a:gd name="connsiteY4" fmla="*/ 183235 h 600559"/>
              <a:gd name="connsiteX5" fmla="*/ 4617849 w 5940532"/>
              <a:gd name="connsiteY5" fmla="*/ 595877 h 600559"/>
              <a:gd name="connsiteX6" fmla="*/ 4890038 w 5940532"/>
              <a:gd name="connsiteY6" fmla="*/ 219075 h 600559"/>
              <a:gd name="connsiteX7" fmla="*/ 5295900 w 5940532"/>
              <a:gd name="connsiteY7" fmla="*/ 388103 h 600559"/>
              <a:gd name="connsiteX8" fmla="*/ 5940532 w 5940532"/>
              <a:gd name="connsiteY8" fmla="*/ 44235 h 600559"/>
              <a:gd name="connsiteX0" fmla="*/ 0 w 5940532"/>
              <a:gd name="connsiteY0" fmla="*/ 0 h 600559"/>
              <a:gd name="connsiteX1" fmla="*/ 2655376 w 5940532"/>
              <a:gd name="connsiteY1" fmla="*/ 600559 h 600559"/>
              <a:gd name="connsiteX2" fmla="*/ 3233172 w 5940532"/>
              <a:gd name="connsiteY2" fmla="*/ 98802 h 600559"/>
              <a:gd name="connsiteX3" fmla="*/ 3744778 w 5940532"/>
              <a:gd name="connsiteY3" fmla="*/ 279292 h 600559"/>
              <a:gd name="connsiteX4" fmla="*/ 4160326 w 5940532"/>
              <a:gd name="connsiteY4" fmla="*/ 183235 h 600559"/>
              <a:gd name="connsiteX5" fmla="*/ 4617849 w 5940532"/>
              <a:gd name="connsiteY5" fmla="*/ 595877 h 600559"/>
              <a:gd name="connsiteX6" fmla="*/ 4890038 w 5940532"/>
              <a:gd name="connsiteY6" fmla="*/ 219075 h 600559"/>
              <a:gd name="connsiteX7" fmla="*/ 5024345 w 5940532"/>
              <a:gd name="connsiteY7" fmla="*/ 190896 h 600559"/>
              <a:gd name="connsiteX8" fmla="*/ 5295900 w 5940532"/>
              <a:gd name="connsiteY8" fmla="*/ 388103 h 600559"/>
              <a:gd name="connsiteX9" fmla="*/ 5940532 w 5940532"/>
              <a:gd name="connsiteY9" fmla="*/ 44235 h 600559"/>
              <a:gd name="connsiteX0" fmla="*/ 0 w 5940532"/>
              <a:gd name="connsiteY0" fmla="*/ 0 h 600559"/>
              <a:gd name="connsiteX1" fmla="*/ 2655376 w 5940532"/>
              <a:gd name="connsiteY1" fmla="*/ 600559 h 600559"/>
              <a:gd name="connsiteX2" fmla="*/ 3233172 w 5940532"/>
              <a:gd name="connsiteY2" fmla="*/ 98802 h 600559"/>
              <a:gd name="connsiteX3" fmla="*/ 3744778 w 5940532"/>
              <a:gd name="connsiteY3" fmla="*/ 279292 h 600559"/>
              <a:gd name="connsiteX4" fmla="*/ 4160326 w 5940532"/>
              <a:gd name="connsiteY4" fmla="*/ 183235 h 600559"/>
              <a:gd name="connsiteX5" fmla="*/ 4617849 w 5940532"/>
              <a:gd name="connsiteY5" fmla="*/ 595877 h 600559"/>
              <a:gd name="connsiteX6" fmla="*/ 4890038 w 5940532"/>
              <a:gd name="connsiteY6" fmla="*/ 219075 h 600559"/>
              <a:gd name="connsiteX7" fmla="*/ 5024345 w 5940532"/>
              <a:gd name="connsiteY7" fmla="*/ 190896 h 600559"/>
              <a:gd name="connsiteX8" fmla="*/ 5295900 w 5940532"/>
              <a:gd name="connsiteY8" fmla="*/ 388103 h 600559"/>
              <a:gd name="connsiteX9" fmla="*/ 5940532 w 5940532"/>
              <a:gd name="connsiteY9" fmla="*/ 44235 h 600559"/>
              <a:gd name="connsiteX0" fmla="*/ 0 w 5940532"/>
              <a:gd name="connsiteY0" fmla="*/ 0 h 600559"/>
              <a:gd name="connsiteX1" fmla="*/ 2655376 w 5940532"/>
              <a:gd name="connsiteY1" fmla="*/ 600559 h 600559"/>
              <a:gd name="connsiteX2" fmla="*/ 3233172 w 5940532"/>
              <a:gd name="connsiteY2" fmla="*/ 98802 h 600559"/>
              <a:gd name="connsiteX3" fmla="*/ 3744778 w 5940532"/>
              <a:gd name="connsiteY3" fmla="*/ 279292 h 600559"/>
              <a:gd name="connsiteX4" fmla="*/ 4160326 w 5940532"/>
              <a:gd name="connsiteY4" fmla="*/ 183235 h 600559"/>
              <a:gd name="connsiteX5" fmla="*/ 4617849 w 5940532"/>
              <a:gd name="connsiteY5" fmla="*/ 595877 h 600559"/>
              <a:gd name="connsiteX6" fmla="*/ 4890038 w 5940532"/>
              <a:gd name="connsiteY6" fmla="*/ 219075 h 600559"/>
              <a:gd name="connsiteX7" fmla="*/ 5024345 w 5940532"/>
              <a:gd name="connsiteY7" fmla="*/ 190896 h 600559"/>
              <a:gd name="connsiteX8" fmla="*/ 5295900 w 5940532"/>
              <a:gd name="connsiteY8" fmla="*/ 388103 h 600559"/>
              <a:gd name="connsiteX9" fmla="*/ 5940532 w 5940532"/>
              <a:gd name="connsiteY9" fmla="*/ 44235 h 60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40532" h="600559">
                <a:moveTo>
                  <a:pt x="0" y="0"/>
                </a:moveTo>
                <a:lnTo>
                  <a:pt x="2655376" y="600559"/>
                </a:lnTo>
                <a:lnTo>
                  <a:pt x="3233172" y="98802"/>
                </a:lnTo>
                <a:lnTo>
                  <a:pt x="3744778" y="279292"/>
                </a:lnTo>
                <a:lnTo>
                  <a:pt x="4160326" y="183235"/>
                </a:lnTo>
                <a:lnTo>
                  <a:pt x="4617849" y="595877"/>
                </a:lnTo>
                <a:lnTo>
                  <a:pt x="4890038" y="219075"/>
                </a:lnTo>
                <a:lnTo>
                  <a:pt x="5024345" y="190896"/>
                </a:lnTo>
                <a:lnTo>
                  <a:pt x="5295900" y="388103"/>
                </a:lnTo>
                <a:lnTo>
                  <a:pt x="5940532" y="44235"/>
                </a:lnTo>
              </a:path>
            </a:pathLst>
          </a:custGeom>
          <a:noFill/>
          <a:ln w="28575" cap="flat" cmpd="sng" algn="ctr">
            <a:solidFill>
              <a:srgbClr val="007450">
                <a:shade val="95000"/>
                <a:satMod val="105000"/>
              </a:srgb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rebuchet MS"/>
              <a:ea typeface="+mn-ea"/>
              <a:cs typeface="+mn-cs"/>
            </a:endParaRPr>
          </a:p>
        </p:txBody>
      </p:sp>
      <p:cxnSp>
        <p:nvCxnSpPr>
          <p:cNvPr id="25" name="Straight Arrow Connector 24"/>
          <p:cNvCxnSpPr/>
          <p:nvPr/>
        </p:nvCxnSpPr>
        <p:spPr>
          <a:xfrm flipV="1">
            <a:off x="5120447" y="5260102"/>
            <a:ext cx="69165" cy="130098"/>
          </a:xfrm>
          <a:prstGeom prst="straightConnector1">
            <a:avLst/>
          </a:prstGeom>
          <a:noFill/>
          <a:ln w="15875" cap="flat" cmpd="sng" algn="ctr">
            <a:solidFill>
              <a:schemeClr val="accent4"/>
            </a:solidFill>
            <a:prstDash val="solid"/>
            <a:headEnd type="none" w="med" len="med"/>
            <a:tailEnd type="arrow" w="med" len="med"/>
          </a:ln>
          <a:effectLst/>
        </p:spPr>
      </p:cxnSp>
      <p:cxnSp>
        <p:nvCxnSpPr>
          <p:cNvPr id="28" name="Straight Arrow Connector 27"/>
          <p:cNvCxnSpPr/>
          <p:nvPr/>
        </p:nvCxnSpPr>
        <p:spPr>
          <a:xfrm flipH="1" flipV="1">
            <a:off x="4456187" y="5441077"/>
            <a:ext cx="100299" cy="104380"/>
          </a:xfrm>
          <a:prstGeom prst="straightConnector1">
            <a:avLst/>
          </a:prstGeom>
          <a:noFill/>
          <a:ln w="15875" cap="flat" cmpd="sng" algn="ctr">
            <a:solidFill>
              <a:schemeClr val="accent4"/>
            </a:solidFill>
            <a:prstDash val="solid"/>
            <a:headEnd type="none" w="med" len="med"/>
            <a:tailEnd type="arrow" w="med" len="med"/>
          </a:ln>
          <a:effectLst/>
        </p:spPr>
      </p:cxnSp>
      <p:cxnSp>
        <p:nvCxnSpPr>
          <p:cNvPr id="30" name="Straight Arrow Connector 29"/>
          <p:cNvCxnSpPr/>
          <p:nvPr/>
        </p:nvCxnSpPr>
        <p:spPr>
          <a:xfrm flipH="1" flipV="1">
            <a:off x="5508700" y="5302965"/>
            <a:ext cx="28574" cy="123824"/>
          </a:xfrm>
          <a:prstGeom prst="straightConnector1">
            <a:avLst/>
          </a:prstGeom>
          <a:noFill/>
          <a:ln w="15875" cap="flat" cmpd="sng" algn="ctr">
            <a:solidFill>
              <a:schemeClr val="accent4"/>
            </a:solidFill>
            <a:prstDash val="solid"/>
            <a:headEnd type="none" w="med" len="med"/>
            <a:tailEnd type="arrow" w="med" len="med"/>
          </a:ln>
          <a:effectLst/>
        </p:spPr>
      </p:cxnSp>
      <p:cxnSp>
        <p:nvCxnSpPr>
          <p:cNvPr id="34" name="Straight Arrow Connector 33"/>
          <p:cNvCxnSpPr/>
          <p:nvPr/>
        </p:nvCxnSpPr>
        <p:spPr>
          <a:xfrm flipV="1">
            <a:off x="5996060" y="5469652"/>
            <a:ext cx="93664" cy="90487"/>
          </a:xfrm>
          <a:prstGeom prst="straightConnector1">
            <a:avLst/>
          </a:prstGeom>
          <a:noFill/>
          <a:ln w="15875" cap="flat" cmpd="sng" algn="ctr">
            <a:solidFill>
              <a:schemeClr val="accent4"/>
            </a:solidFill>
            <a:prstDash val="solid"/>
            <a:headEnd type="none" w="med" len="med"/>
            <a:tailEnd type="arrow" w="med" len="med"/>
          </a:ln>
          <a:effectLst/>
        </p:spPr>
      </p:cxnSp>
      <p:cxnSp>
        <p:nvCxnSpPr>
          <p:cNvPr id="36" name="Straight Arrow Connector 35"/>
          <p:cNvCxnSpPr/>
          <p:nvPr/>
        </p:nvCxnSpPr>
        <p:spPr>
          <a:xfrm flipH="1" flipV="1">
            <a:off x="6561212" y="5269627"/>
            <a:ext cx="24401" cy="126207"/>
          </a:xfrm>
          <a:prstGeom prst="straightConnector1">
            <a:avLst/>
          </a:prstGeom>
          <a:noFill/>
          <a:ln w="15875" cap="flat" cmpd="sng" algn="ctr">
            <a:solidFill>
              <a:schemeClr val="accent4"/>
            </a:solidFill>
            <a:prstDash val="solid"/>
            <a:headEnd type="none" w="med" len="med"/>
            <a:tailEnd type="arrow" w="med" len="med"/>
          </a:ln>
          <a:effectLst/>
        </p:spPr>
      </p:cxnSp>
      <p:cxnSp>
        <p:nvCxnSpPr>
          <p:cNvPr id="38" name="Straight Arrow Connector 37"/>
          <p:cNvCxnSpPr/>
          <p:nvPr/>
        </p:nvCxnSpPr>
        <p:spPr>
          <a:xfrm flipH="1" flipV="1">
            <a:off x="6261174" y="5488702"/>
            <a:ext cx="114300" cy="85725"/>
          </a:xfrm>
          <a:prstGeom prst="straightConnector1">
            <a:avLst/>
          </a:prstGeom>
          <a:noFill/>
          <a:ln w="15875" cap="flat" cmpd="sng" algn="ctr">
            <a:solidFill>
              <a:schemeClr val="accent4"/>
            </a:solidFill>
            <a:prstDash val="solid"/>
            <a:headEnd type="none" w="med" len="med"/>
            <a:tailEnd type="arrow" w="med" len="med"/>
          </a:ln>
          <a:effectLst/>
        </p:spPr>
      </p:cxnSp>
      <p:cxnSp>
        <p:nvCxnSpPr>
          <p:cNvPr id="42" name="Straight Arrow Connector 41"/>
          <p:cNvCxnSpPr/>
          <p:nvPr/>
        </p:nvCxnSpPr>
        <p:spPr>
          <a:xfrm flipH="1" flipV="1">
            <a:off x="7159438" y="5288678"/>
            <a:ext cx="73287" cy="119061"/>
          </a:xfrm>
          <a:prstGeom prst="straightConnector1">
            <a:avLst/>
          </a:prstGeom>
          <a:noFill/>
          <a:ln w="15875" cap="flat" cmpd="sng" algn="ctr">
            <a:solidFill>
              <a:schemeClr val="accent4"/>
            </a:solidFill>
            <a:prstDash val="solid"/>
            <a:headEnd type="none" w="med" len="med"/>
            <a:tailEnd type="arrow" w="med" len="med"/>
          </a:ln>
          <a:effectLst/>
        </p:spPr>
      </p:cxnSp>
      <p:cxnSp>
        <p:nvCxnSpPr>
          <p:cNvPr id="44" name="Straight Arrow Connector 43"/>
          <p:cNvCxnSpPr/>
          <p:nvPr/>
        </p:nvCxnSpPr>
        <p:spPr>
          <a:xfrm flipV="1">
            <a:off x="6788352" y="5374402"/>
            <a:ext cx="91947" cy="119698"/>
          </a:xfrm>
          <a:prstGeom prst="straightConnector1">
            <a:avLst/>
          </a:prstGeom>
          <a:noFill/>
          <a:ln w="15875" cap="flat" cmpd="sng" algn="ctr">
            <a:solidFill>
              <a:schemeClr val="accent4"/>
            </a:solidFill>
            <a:prstDash val="solid"/>
            <a:headEnd type="none" w="med" len="med"/>
            <a:tailEnd type="arrow" w="med" len="med"/>
          </a:ln>
          <a:effectLst/>
        </p:spPr>
      </p:cxnSp>
      <p:sp>
        <p:nvSpPr>
          <p:cNvPr id="47" name="TextBox 46"/>
          <p:cNvSpPr txBox="1"/>
          <p:nvPr/>
        </p:nvSpPr>
        <p:spPr>
          <a:xfrm>
            <a:off x="900559" y="2176567"/>
            <a:ext cx="1729961" cy="480131"/>
          </a:xfrm>
          <a:prstGeom prst="rect">
            <a:avLst/>
          </a:prstGeom>
          <a:noFill/>
          <a:ln w="6350" cap="flat" cmpd="sng" algn="ctr">
            <a:noFill/>
            <a:prstDash val="solid"/>
          </a:ln>
          <a:effectLst/>
        </p:spPr>
        <p:txBody>
          <a:bodyPr wrap="none" rtlCol="0" anchor="ctr">
            <a:spAutoFit/>
          </a:bodyPr>
          <a:lstStyle/>
          <a:p>
            <a:pPr lvl="0" defTabSz="457200" fontAlgn="base">
              <a:lnSpc>
                <a:spcPct val="90000"/>
              </a:lnSpc>
              <a:spcBef>
                <a:spcPct val="0"/>
              </a:spcBef>
              <a:spcAft>
                <a:spcPct val="0"/>
              </a:spcAft>
            </a:pPr>
            <a:r>
              <a:rPr kumimoji="0" lang="en-US" sz="2800" b="1" u="none" strike="noStrike" kern="0" cap="none" spc="0" normalizeH="0" baseline="0" noProof="0" dirty="0">
                <a:ln>
                  <a:noFill/>
                </a:ln>
                <a:effectLst/>
                <a:uLnTx/>
                <a:uFillTx/>
              </a:rPr>
              <a:t>More this:</a:t>
            </a:r>
            <a:endParaRPr lang="en-US" sz="2800" b="1" kern="0" noProof="0" dirty="0">
              <a:solidFill>
                <a:srgbClr val="40977B"/>
              </a:solidFill>
              <a:latin typeface="Cambria Math" panose="02040503050406030204" pitchFamily="18" charset="0"/>
            </a:endParaRPr>
          </a:p>
        </p:txBody>
      </p:sp>
      <p:sp>
        <p:nvSpPr>
          <p:cNvPr id="48" name="TextBox 47"/>
          <p:cNvSpPr txBox="1"/>
          <p:nvPr/>
        </p:nvSpPr>
        <p:spPr>
          <a:xfrm>
            <a:off x="900559" y="4557192"/>
            <a:ext cx="1532792" cy="480131"/>
          </a:xfrm>
          <a:prstGeom prst="rect">
            <a:avLst/>
          </a:prstGeom>
          <a:noFill/>
          <a:ln w="6350" cap="flat" cmpd="sng" algn="ctr">
            <a:noFill/>
            <a:prstDash val="solid"/>
          </a:ln>
          <a:effectLst/>
        </p:spPr>
        <p:txBody>
          <a:bodyPr wrap="none" rtlCol="0" anchor="ctr">
            <a:spAutoFit/>
          </a:bodyPr>
          <a:lstStyle/>
          <a:p>
            <a:pPr lvl="0" defTabSz="457200" fontAlgn="base">
              <a:lnSpc>
                <a:spcPct val="90000"/>
              </a:lnSpc>
              <a:spcBef>
                <a:spcPct val="0"/>
              </a:spcBef>
              <a:spcAft>
                <a:spcPct val="0"/>
              </a:spcAft>
            </a:pPr>
            <a:r>
              <a:rPr kumimoji="0" lang="en-US" sz="2800" b="1" u="none" strike="noStrike" kern="0" cap="none" spc="0" normalizeH="0" baseline="0" noProof="0" dirty="0">
                <a:ln>
                  <a:noFill/>
                </a:ln>
                <a:effectLst/>
                <a:uLnTx/>
                <a:uFillTx/>
              </a:rPr>
              <a:t>Less this:</a:t>
            </a:r>
            <a:endParaRPr lang="en-US" sz="2800" b="1" kern="0" noProof="0" dirty="0">
              <a:solidFill>
                <a:srgbClr val="40977B"/>
              </a:solidFill>
              <a:latin typeface="Cambria Math" panose="02040503050406030204" pitchFamily="18" charset="0"/>
            </a:endParaRPr>
          </a:p>
        </p:txBody>
      </p:sp>
      <p:cxnSp>
        <p:nvCxnSpPr>
          <p:cNvPr id="29" name="Straight Arrow Connector 28"/>
          <p:cNvCxnSpPr/>
          <p:nvPr/>
        </p:nvCxnSpPr>
        <p:spPr>
          <a:xfrm flipV="1">
            <a:off x="2927424" y="5303520"/>
            <a:ext cx="48532" cy="186136"/>
          </a:xfrm>
          <a:prstGeom prst="straightConnector1">
            <a:avLst/>
          </a:prstGeom>
          <a:noFill/>
          <a:ln w="15875" cap="flat" cmpd="sng" algn="ctr">
            <a:solidFill>
              <a:schemeClr val="accent4"/>
            </a:solidFill>
            <a:prstDash val="solid"/>
            <a:headEnd type="none" w="med" len="med"/>
            <a:tailEnd type="arrow" w="med" len="med"/>
          </a:ln>
          <a:effectLst/>
        </p:spPr>
      </p:cxnSp>
      <p:cxnSp>
        <p:nvCxnSpPr>
          <p:cNvPr id="31" name="Straight Arrow Connector 30"/>
          <p:cNvCxnSpPr/>
          <p:nvPr/>
        </p:nvCxnSpPr>
        <p:spPr>
          <a:xfrm flipH="1" flipV="1">
            <a:off x="3693434" y="3053853"/>
            <a:ext cx="138556" cy="141812"/>
          </a:xfrm>
          <a:prstGeom prst="straightConnector1">
            <a:avLst/>
          </a:prstGeom>
          <a:noFill/>
          <a:ln w="15875" cap="flat" cmpd="sng" algn="ctr">
            <a:solidFill>
              <a:schemeClr val="accent4"/>
            </a:solidFill>
            <a:prstDash val="solid"/>
            <a:headEnd type="none" w="med" len="med"/>
            <a:tailEnd type="arrow" w="med" len="med"/>
          </a:ln>
          <a:effectLst/>
        </p:spPr>
      </p:cxnSp>
    </p:spTree>
    <p:extLst>
      <p:ext uri="{BB962C8B-B14F-4D97-AF65-F5344CB8AC3E}">
        <p14:creationId xmlns:p14="http://schemas.microsoft.com/office/powerpoint/2010/main" val="17796775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 Models and Correlation</a:t>
            </a:r>
          </a:p>
        </p:txBody>
      </p:sp>
      <p:sp>
        <p:nvSpPr>
          <p:cNvPr id="3" name="Content Placeholder 2"/>
          <p:cNvSpPr>
            <a:spLocks noGrp="1"/>
          </p:cNvSpPr>
          <p:nvPr>
            <p:ph idx="1"/>
          </p:nvPr>
        </p:nvSpPr>
        <p:spPr/>
        <p:txBody>
          <a:bodyPr/>
          <a:lstStyle/>
          <a:p>
            <a:r>
              <a:rPr lang="en-US" dirty="0"/>
              <a:t>Stochastic model assumes independent distributions</a:t>
            </a:r>
          </a:p>
        </p:txBody>
      </p:sp>
      <p:sp>
        <p:nvSpPr>
          <p:cNvPr id="4" name="Slide Number Placeholder 3"/>
          <p:cNvSpPr>
            <a:spLocks noGrp="1"/>
          </p:cNvSpPr>
          <p:nvPr>
            <p:ph type="sldNum" sz="quarter" idx="12"/>
          </p:nvPr>
        </p:nvSpPr>
        <p:spPr/>
        <p:txBody>
          <a:bodyPr/>
          <a:lstStyle/>
          <a:p>
            <a:fld id="{7E95431C-F0EC-4DC5-A098-16E27D1FF48A}" type="slidenum">
              <a:rPr lang="en-US" smtClean="0"/>
              <a:pPr/>
              <a:t>7</a:t>
            </a:fld>
            <a:endParaRPr lang="en-US" dirty="0"/>
          </a:p>
        </p:txBody>
      </p:sp>
      <p:sp>
        <p:nvSpPr>
          <p:cNvPr id="5" name="Freeform 4"/>
          <p:cNvSpPr/>
          <p:nvPr/>
        </p:nvSpPr>
        <p:spPr>
          <a:xfrm>
            <a:off x="1619733" y="2849824"/>
            <a:ext cx="5873857" cy="612183"/>
          </a:xfrm>
          <a:custGeom>
            <a:avLst/>
            <a:gdLst>
              <a:gd name="connsiteX0" fmla="*/ 0 w 5873857"/>
              <a:gd name="connsiteY0" fmla="*/ 23248 h 619933"/>
              <a:gd name="connsiteX1" fmla="*/ 674176 w 5873857"/>
              <a:gd name="connsiteY1" fmla="*/ 395207 h 619933"/>
              <a:gd name="connsiteX2" fmla="*/ 1239864 w 5873857"/>
              <a:gd name="connsiteY2" fmla="*/ 247973 h 619933"/>
              <a:gd name="connsiteX3" fmla="*/ 2278251 w 5873857"/>
              <a:gd name="connsiteY3" fmla="*/ 457200 h 619933"/>
              <a:gd name="connsiteX4" fmla="*/ 2479729 w 5873857"/>
              <a:gd name="connsiteY4" fmla="*/ 147234 h 619933"/>
              <a:gd name="connsiteX5" fmla="*/ 2743200 w 5873857"/>
              <a:gd name="connsiteY5" fmla="*/ 294468 h 619933"/>
              <a:gd name="connsiteX6" fmla="*/ 3223647 w 5873857"/>
              <a:gd name="connsiteY6" fmla="*/ 7750 h 619933"/>
              <a:gd name="connsiteX7" fmla="*/ 3859078 w 5873857"/>
              <a:gd name="connsiteY7" fmla="*/ 550190 h 619933"/>
              <a:gd name="connsiteX8" fmla="*/ 4331776 w 5873857"/>
              <a:gd name="connsiteY8" fmla="*/ 387458 h 619933"/>
              <a:gd name="connsiteX9" fmla="*/ 5036949 w 5873857"/>
              <a:gd name="connsiteY9" fmla="*/ 0 h 619933"/>
              <a:gd name="connsiteX10" fmla="*/ 5137688 w 5873857"/>
              <a:gd name="connsiteY10" fmla="*/ 23248 h 619933"/>
              <a:gd name="connsiteX11" fmla="*/ 5486400 w 5873857"/>
              <a:gd name="connsiteY11" fmla="*/ 449451 h 619933"/>
              <a:gd name="connsiteX12" fmla="*/ 5873857 w 5873857"/>
              <a:gd name="connsiteY12" fmla="*/ 619933 h 619933"/>
              <a:gd name="connsiteX0" fmla="*/ 0 w 5873857"/>
              <a:gd name="connsiteY0" fmla="*/ 23248 h 619933"/>
              <a:gd name="connsiteX1" fmla="*/ 674176 w 5873857"/>
              <a:gd name="connsiteY1" fmla="*/ 395207 h 619933"/>
              <a:gd name="connsiteX2" fmla="*/ 1239864 w 5873857"/>
              <a:gd name="connsiteY2" fmla="*/ 247973 h 619933"/>
              <a:gd name="connsiteX3" fmla="*/ 2040126 w 5873857"/>
              <a:gd name="connsiteY3" fmla="*/ 514350 h 619933"/>
              <a:gd name="connsiteX4" fmla="*/ 2479729 w 5873857"/>
              <a:gd name="connsiteY4" fmla="*/ 147234 h 619933"/>
              <a:gd name="connsiteX5" fmla="*/ 2743200 w 5873857"/>
              <a:gd name="connsiteY5" fmla="*/ 294468 h 619933"/>
              <a:gd name="connsiteX6" fmla="*/ 3223647 w 5873857"/>
              <a:gd name="connsiteY6" fmla="*/ 7750 h 619933"/>
              <a:gd name="connsiteX7" fmla="*/ 3859078 w 5873857"/>
              <a:gd name="connsiteY7" fmla="*/ 550190 h 619933"/>
              <a:gd name="connsiteX8" fmla="*/ 4331776 w 5873857"/>
              <a:gd name="connsiteY8" fmla="*/ 387458 h 619933"/>
              <a:gd name="connsiteX9" fmla="*/ 5036949 w 5873857"/>
              <a:gd name="connsiteY9" fmla="*/ 0 h 619933"/>
              <a:gd name="connsiteX10" fmla="*/ 5137688 w 5873857"/>
              <a:gd name="connsiteY10" fmla="*/ 23248 h 619933"/>
              <a:gd name="connsiteX11" fmla="*/ 5486400 w 5873857"/>
              <a:gd name="connsiteY11" fmla="*/ 449451 h 619933"/>
              <a:gd name="connsiteX12" fmla="*/ 5873857 w 5873857"/>
              <a:gd name="connsiteY12" fmla="*/ 619933 h 619933"/>
              <a:gd name="connsiteX0" fmla="*/ 0 w 5873857"/>
              <a:gd name="connsiteY0" fmla="*/ 15498 h 612183"/>
              <a:gd name="connsiteX1" fmla="*/ 674176 w 5873857"/>
              <a:gd name="connsiteY1" fmla="*/ 387457 h 612183"/>
              <a:gd name="connsiteX2" fmla="*/ 1239864 w 5873857"/>
              <a:gd name="connsiteY2" fmla="*/ 240223 h 612183"/>
              <a:gd name="connsiteX3" fmla="*/ 2040126 w 5873857"/>
              <a:gd name="connsiteY3" fmla="*/ 506600 h 612183"/>
              <a:gd name="connsiteX4" fmla="*/ 2479729 w 5873857"/>
              <a:gd name="connsiteY4" fmla="*/ 139484 h 612183"/>
              <a:gd name="connsiteX5" fmla="*/ 2743200 w 5873857"/>
              <a:gd name="connsiteY5" fmla="*/ 286718 h 612183"/>
              <a:gd name="connsiteX6" fmla="*/ 3223647 w 5873857"/>
              <a:gd name="connsiteY6" fmla="*/ 0 h 612183"/>
              <a:gd name="connsiteX7" fmla="*/ 3859078 w 5873857"/>
              <a:gd name="connsiteY7" fmla="*/ 542440 h 612183"/>
              <a:gd name="connsiteX8" fmla="*/ 4331776 w 5873857"/>
              <a:gd name="connsiteY8" fmla="*/ 379708 h 612183"/>
              <a:gd name="connsiteX9" fmla="*/ 4636899 w 5873857"/>
              <a:gd name="connsiteY9" fmla="*/ 1775 h 612183"/>
              <a:gd name="connsiteX10" fmla="*/ 5137688 w 5873857"/>
              <a:gd name="connsiteY10" fmla="*/ 15498 h 612183"/>
              <a:gd name="connsiteX11" fmla="*/ 5486400 w 5873857"/>
              <a:gd name="connsiteY11" fmla="*/ 441701 h 612183"/>
              <a:gd name="connsiteX12" fmla="*/ 5873857 w 5873857"/>
              <a:gd name="connsiteY12" fmla="*/ 612183 h 61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73857" h="612183">
                <a:moveTo>
                  <a:pt x="0" y="15498"/>
                </a:moveTo>
                <a:lnTo>
                  <a:pt x="674176" y="387457"/>
                </a:lnTo>
                <a:lnTo>
                  <a:pt x="1239864" y="240223"/>
                </a:lnTo>
                <a:lnTo>
                  <a:pt x="2040126" y="506600"/>
                </a:lnTo>
                <a:lnTo>
                  <a:pt x="2479729" y="139484"/>
                </a:lnTo>
                <a:lnTo>
                  <a:pt x="2743200" y="286718"/>
                </a:lnTo>
                <a:lnTo>
                  <a:pt x="3223647" y="0"/>
                </a:lnTo>
                <a:lnTo>
                  <a:pt x="3859078" y="542440"/>
                </a:lnTo>
                <a:lnTo>
                  <a:pt x="4331776" y="379708"/>
                </a:lnTo>
                <a:lnTo>
                  <a:pt x="4636899" y="1775"/>
                </a:lnTo>
                <a:lnTo>
                  <a:pt x="5137688" y="15498"/>
                </a:lnTo>
                <a:lnTo>
                  <a:pt x="5486400" y="441701"/>
                </a:lnTo>
                <a:lnTo>
                  <a:pt x="5873857" y="612183"/>
                </a:lnTo>
              </a:path>
            </a:pathLst>
          </a:custGeom>
          <a:noFill/>
          <a:ln w="28575" cap="flat" cmpd="sng" algn="ctr">
            <a:solidFill>
              <a:srgbClr val="007450">
                <a:shade val="95000"/>
                <a:satMod val="105000"/>
              </a:srgb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cxnSp>
        <p:nvCxnSpPr>
          <p:cNvPr id="6" name="Straight Arrow Connector 5"/>
          <p:cNvCxnSpPr/>
          <p:nvPr/>
        </p:nvCxnSpPr>
        <p:spPr>
          <a:xfrm flipV="1">
            <a:off x="1979773" y="2842074"/>
            <a:ext cx="131968" cy="211778"/>
          </a:xfrm>
          <a:prstGeom prst="straightConnector1">
            <a:avLst/>
          </a:prstGeom>
          <a:noFill/>
          <a:ln w="15875" cap="flat" cmpd="sng" algn="ctr">
            <a:solidFill>
              <a:schemeClr val="accent4"/>
            </a:solidFill>
            <a:prstDash val="solid"/>
            <a:headEnd type="none" w="med" len="med"/>
            <a:tailEnd type="arrow" w="med" len="med"/>
          </a:ln>
          <a:effectLst/>
        </p:spPr>
      </p:cxnSp>
      <p:cxnSp>
        <p:nvCxnSpPr>
          <p:cNvPr id="7" name="Straight Arrow Connector 6"/>
          <p:cNvCxnSpPr/>
          <p:nvPr/>
        </p:nvCxnSpPr>
        <p:spPr>
          <a:xfrm flipH="1" flipV="1">
            <a:off x="2492564" y="2947963"/>
            <a:ext cx="45202" cy="211778"/>
          </a:xfrm>
          <a:prstGeom prst="straightConnector1">
            <a:avLst/>
          </a:prstGeom>
          <a:noFill/>
          <a:ln w="15875" cap="flat" cmpd="sng" algn="ctr">
            <a:solidFill>
              <a:schemeClr val="accent4"/>
            </a:solidFill>
            <a:prstDash val="solid"/>
            <a:headEnd type="none" w="med" len="med"/>
            <a:tailEnd type="arrow" w="med" len="med"/>
          </a:ln>
          <a:effectLst/>
        </p:spPr>
      </p:cxnSp>
      <p:cxnSp>
        <p:nvCxnSpPr>
          <p:cNvPr id="8" name="Straight Arrow Connector 7"/>
          <p:cNvCxnSpPr/>
          <p:nvPr/>
        </p:nvCxnSpPr>
        <p:spPr>
          <a:xfrm flipV="1">
            <a:off x="3260799" y="3032839"/>
            <a:ext cx="88900" cy="177800"/>
          </a:xfrm>
          <a:prstGeom prst="straightConnector1">
            <a:avLst/>
          </a:prstGeom>
          <a:noFill/>
          <a:ln w="15875" cap="flat" cmpd="sng" algn="ctr">
            <a:solidFill>
              <a:schemeClr val="accent4"/>
            </a:solidFill>
            <a:prstDash val="solid"/>
            <a:headEnd type="none" w="med" len="med"/>
            <a:tailEnd type="arrow" w="med" len="med"/>
          </a:ln>
          <a:effectLst/>
        </p:spPr>
      </p:cxnSp>
      <p:cxnSp>
        <p:nvCxnSpPr>
          <p:cNvPr id="9" name="Straight Arrow Connector 8"/>
          <p:cNvCxnSpPr/>
          <p:nvPr/>
        </p:nvCxnSpPr>
        <p:spPr>
          <a:xfrm flipV="1">
            <a:off x="4246028" y="2899578"/>
            <a:ext cx="94010" cy="154275"/>
          </a:xfrm>
          <a:prstGeom prst="straightConnector1">
            <a:avLst/>
          </a:prstGeom>
          <a:noFill/>
          <a:ln w="15875" cap="flat" cmpd="sng" algn="ctr">
            <a:solidFill>
              <a:schemeClr val="accent4"/>
            </a:solidFill>
            <a:prstDash val="solid"/>
            <a:headEnd type="none" w="med" len="med"/>
            <a:tailEnd type="arrow" w="med" len="med"/>
          </a:ln>
          <a:effectLst/>
        </p:spPr>
      </p:cxnSp>
      <p:cxnSp>
        <p:nvCxnSpPr>
          <p:cNvPr id="10" name="Straight Arrow Connector 9"/>
          <p:cNvCxnSpPr/>
          <p:nvPr/>
        </p:nvCxnSpPr>
        <p:spPr>
          <a:xfrm flipH="1" flipV="1">
            <a:off x="4494593" y="2799389"/>
            <a:ext cx="116752" cy="181328"/>
          </a:xfrm>
          <a:prstGeom prst="straightConnector1">
            <a:avLst/>
          </a:prstGeom>
          <a:noFill/>
          <a:ln w="15875" cap="flat" cmpd="sng" algn="ctr">
            <a:solidFill>
              <a:schemeClr val="accent4"/>
            </a:solidFill>
            <a:prstDash val="solid"/>
            <a:headEnd type="none" w="med" len="med"/>
            <a:tailEnd type="arrow" w="med" len="med"/>
          </a:ln>
          <a:effectLst/>
        </p:spPr>
      </p:cxnSp>
      <p:cxnSp>
        <p:nvCxnSpPr>
          <p:cNvPr id="11" name="Straight Arrow Connector 10"/>
          <p:cNvCxnSpPr/>
          <p:nvPr/>
        </p:nvCxnSpPr>
        <p:spPr>
          <a:xfrm flipV="1">
            <a:off x="5144260" y="2975778"/>
            <a:ext cx="119703" cy="129651"/>
          </a:xfrm>
          <a:prstGeom prst="straightConnector1">
            <a:avLst/>
          </a:prstGeom>
          <a:noFill/>
          <a:ln w="15875" cap="flat" cmpd="sng" algn="ctr">
            <a:solidFill>
              <a:schemeClr val="accent4"/>
            </a:solidFill>
            <a:prstDash val="solid"/>
            <a:headEnd type="none" w="med" len="med"/>
            <a:tailEnd type="arrow" w="med" len="med"/>
          </a:ln>
          <a:effectLst/>
        </p:spPr>
      </p:cxnSp>
      <p:cxnSp>
        <p:nvCxnSpPr>
          <p:cNvPr id="12" name="Straight Arrow Connector 11"/>
          <p:cNvCxnSpPr/>
          <p:nvPr/>
        </p:nvCxnSpPr>
        <p:spPr>
          <a:xfrm flipH="1" flipV="1">
            <a:off x="5644964" y="3166279"/>
            <a:ext cx="52387" cy="128587"/>
          </a:xfrm>
          <a:prstGeom prst="straightConnector1">
            <a:avLst/>
          </a:prstGeom>
          <a:noFill/>
          <a:ln w="15875" cap="flat" cmpd="sng" algn="ctr">
            <a:solidFill>
              <a:schemeClr val="accent4"/>
            </a:solidFill>
            <a:prstDash val="solid"/>
            <a:headEnd type="none" w="med" len="med"/>
            <a:tailEnd type="arrow" w="med" len="med"/>
          </a:ln>
          <a:effectLst/>
        </p:spPr>
      </p:cxnSp>
      <p:cxnSp>
        <p:nvCxnSpPr>
          <p:cNvPr id="13" name="Straight Arrow Connector 12"/>
          <p:cNvCxnSpPr/>
          <p:nvPr/>
        </p:nvCxnSpPr>
        <p:spPr>
          <a:xfrm flipH="1" flipV="1">
            <a:off x="5953199" y="2937589"/>
            <a:ext cx="139749" cy="100102"/>
          </a:xfrm>
          <a:prstGeom prst="straightConnector1">
            <a:avLst/>
          </a:prstGeom>
          <a:noFill/>
          <a:ln w="15875" cap="flat" cmpd="sng" algn="ctr">
            <a:solidFill>
              <a:schemeClr val="accent4"/>
            </a:solidFill>
            <a:prstDash val="solid"/>
            <a:headEnd type="none" w="med" len="med"/>
            <a:tailEnd type="arrow" w="med" len="med"/>
          </a:ln>
          <a:effectLst/>
        </p:spPr>
      </p:cxnSp>
      <p:cxnSp>
        <p:nvCxnSpPr>
          <p:cNvPr id="14" name="Straight Arrow Connector 13"/>
          <p:cNvCxnSpPr/>
          <p:nvPr/>
        </p:nvCxnSpPr>
        <p:spPr>
          <a:xfrm flipV="1">
            <a:off x="6949163" y="2966253"/>
            <a:ext cx="134075" cy="102926"/>
          </a:xfrm>
          <a:prstGeom prst="straightConnector1">
            <a:avLst/>
          </a:prstGeom>
          <a:noFill/>
          <a:ln w="15875" cap="flat" cmpd="sng" algn="ctr">
            <a:solidFill>
              <a:schemeClr val="accent4"/>
            </a:solidFill>
            <a:prstDash val="solid"/>
            <a:headEnd type="none" w="med" len="med"/>
            <a:tailEnd type="arrow" w="med" len="med"/>
          </a:ln>
          <a:effectLst/>
        </p:spPr>
      </p:cxnSp>
      <p:cxnSp>
        <p:nvCxnSpPr>
          <p:cNvPr id="15" name="Straight Arrow Connector 14"/>
          <p:cNvCxnSpPr/>
          <p:nvPr/>
        </p:nvCxnSpPr>
        <p:spPr>
          <a:xfrm flipV="1">
            <a:off x="7305745" y="3180566"/>
            <a:ext cx="82293" cy="180608"/>
          </a:xfrm>
          <a:prstGeom prst="straightConnector1">
            <a:avLst/>
          </a:prstGeom>
          <a:noFill/>
          <a:ln w="15875" cap="flat" cmpd="sng" algn="ctr">
            <a:solidFill>
              <a:schemeClr val="accent4"/>
            </a:solidFill>
            <a:prstDash val="solid"/>
            <a:headEnd type="none" w="med" len="med"/>
            <a:tailEnd type="arrow" w="med" len="med"/>
          </a:ln>
          <a:effectLst/>
        </p:spPr>
      </p:cxnSp>
      <p:cxnSp>
        <p:nvCxnSpPr>
          <p:cNvPr id="16" name="Straight Arrow Connector 15"/>
          <p:cNvCxnSpPr/>
          <p:nvPr/>
        </p:nvCxnSpPr>
        <p:spPr>
          <a:xfrm flipV="1">
            <a:off x="6714116" y="2642403"/>
            <a:ext cx="59560" cy="204250"/>
          </a:xfrm>
          <a:prstGeom prst="straightConnector1">
            <a:avLst/>
          </a:prstGeom>
          <a:noFill/>
          <a:ln w="15875" cap="flat" cmpd="sng" algn="ctr">
            <a:solidFill>
              <a:schemeClr val="accent4"/>
            </a:solidFill>
            <a:prstDash val="solid"/>
            <a:headEnd type="none" w="med" len="med"/>
            <a:tailEnd type="arrow" w="med" len="med"/>
          </a:ln>
          <a:effectLst/>
        </p:spPr>
      </p:cxnSp>
      <p:sp>
        <p:nvSpPr>
          <p:cNvPr id="17" name="Freeform 16"/>
          <p:cNvSpPr/>
          <p:nvPr/>
        </p:nvSpPr>
        <p:spPr>
          <a:xfrm>
            <a:off x="1619734" y="5205413"/>
            <a:ext cx="5940532" cy="600559"/>
          </a:xfrm>
          <a:custGeom>
            <a:avLst/>
            <a:gdLst>
              <a:gd name="connsiteX0" fmla="*/ 0 w 5873857"/>
              <a:gd name="connsiteY0" fmla="*/ 23248 h 619933"/>
              <a:gd name="connsiteX1" fmla="*/ 674176 w 5873857"/>
              <a:gd name="connsiteY1" fmla="*/ 395207 h 619933"/>
              <a:gd name="connsiteX2" fmla="*/ 1239864 w 5873857"/>
              <a:gd name="connsiteY2" fmla="*/ 247973 h 619933"/>
              <a:gd name="connsiteX3" fmla="*/ 2278251 w 5873857"/>
              <a:gd name="connsiteY3" fmla="*/ 457200 h 619933"/>
              <a:gd name="connsiteX4" fmla="*/ 2479729 w 5873857"/>
              <a:gd name="connsiteY4" fmla="*/ 147234 h 619933"/>
              <a:gd name="connsiteX5" fmla="*/ 2743200 w 5873857"/>
              <a:gd name="connsiteY5" fmla="*/ 294468 h 619933"/>
              <a:gd name="connsiteX6" fmla="*/ 3223647 w 5873857"/>
              <a:gd name="connsiteY6" fmla="*/ 7750 h 619933"/>
              <a:gd name="connsiteX7" fmla="*/ 3859078 w 5873857"/>
              <a:gd name="connsiteY7" fmla="*/ 550190 h 619933"/>
              <a:gd name="connsiteX8" fmla="*/ 4331776 w 5873857"/>
              <a:gd name="connsiteY8" fmla="*/ 387458 h 619933"/>
              <a:gd name="connsiteX9" fmla="*/ 5036949 w 5873857"/>
              <a:gd name="connsiteY9" fmla="*/ 0 h 619933"/>
              <a:gd name="connsiteX10" fmla="*/ 5137688 w 5873857"/>
              <a:gd name="connsiteY10" fmla="*/ 23248 h 619933"/>
              <a:gd name="connsiteX11" fmla="*/ 5486400 w 5873857"/>
              <a:gd name="connsiteY11" fmla="*/ 449451 h 619933"/>
              <a:gd name="connsiteX12" fmla="*/ 5873857 w 5873857"/>
              <a:gd name="connsiteY12" fmla="*/ 619933 h 619933"/>
              <a:gd name="connsiteX0" fmla="*/ 0 w 5873857"/>
              <a:gd name="connsiteY0" fmla="*/ 23248 h 619933"/>
              <a:gd name="connsiteX1" fmla="*/ 674176 w 5873857"/>
              <a:gd name="connsiteY1" fmla="*/ 395207 h 619933"/>
              <a:gd name="connsiteX2" fmla="*/ 2278251 w 5873857"/>
              <a:gd name="connsiteY2" fmla="*/ 457200 h 619933"/>
              <a:gd name="connsiteX3" fmla="*/ 2479729 w 5873857"/>
              <a:gd name="connsiteY3" fmla="*/ 147234 h 619933"/>
              <a:gd name="connsiteX4" fmla="*/ 2743200 w 5873857"/>
              <a:gd name="connsiteY4" fmla="*/ 294468 h 619933"/>
              <a:gd name="connsiteX5" fmla="*/ 3223647 w 5873857"/>
              <a:gd name="connsiteY5" fmla="*/ 7750 h 619933"/>
              <a:gd name="connsiteX6" fmla="*/ 3859078 w 5873857"/>
              <a:gd name="connsiteY6" fmla="*/ 550190 h 619933"/>
              <a:gd name="connsiteX7" fmla="*/ 4331776 w 5873857"/>
              <a:gd name="connsiteY7" fmla="*/ 387458 h 619933"/>
              <a:gd name="connsiteX8" fmla="*/ 5036949 w 5873857"/>
              <a:gd name="connsiteY8" fmla="*/ 0 h 619933"/>
              <a:gd name="connsiteX9" fmla="*/ 5137688 w 5873857"/>
              <a:gd name="connsiteY9" fmla="*/ 23248 h 619933"/>
              <a:gd name="connsiteX10" fmla="*/ 5486400 w 5873857"/>
              <a:gd name="connsiteY10" fmla="*/ 449451 h 619933"/>
              <a:gd name="connsiteX11" fmla="*/ 5873857 w 5873857"/>
              <a:gd name="connsiteY11" fmla="*/ 619933 h 619933"/>
              <a:gd name="connsiteX0" fmla="*/ 0 w 5873857"/>
              <a:gd name="connsiteY0" fmla="*/ 23248 h 680957"/>
              <a:gd name="connsiteX1" fmla="*/ 2769676 w 5873857"/>
              <a:gd name="connsiteY1" fmla="*/ 680957 h 680957"/>
              <a:gd name="connsiteX2" fmla="*/ 2278251 w 5873857"/>
              <a:gd name="connsiteY2" fmla="*/ 457200 h 680957"/>
              <a:gd name="connsiteX3" fmla="*/ 2479729 w 5873857"/>
              <a:gd name="connsiteY3" fmla="*/ 147234 h 680957"/>
              <a:gd name="connsiteX4" fmla="*/ 2743200 w 5873857"/>
              <a:gd name="connsiteY4" fmla="*/ 294468 h 680957"/>
              <a:gd name="connsiteX5" fmla="*/ 3223647 w 5873857"/>
              <a:gd name="connsiteY5" fmla="*/ 7750 h 680957"/>
              <a:gd name="connsiteX6" fmla="*/ 3859078 w 5873857"/>
              <a:gd name="connsiteY6" fmla="*/ 550190 h 680957"/>
              <a:gd name="connsiteX7" fmla="*/ 4331776 w 5873857"/>
              <a:gd name="connsiteY7" fmla="*/ 387458 h 680957"/>
              <a:gd name="connsiteX8" fmla="*/ 5036949 w 5873857"/>
              <a:gd name="connsiteY8" fmla="*/ 0 h 680957"/>
              <a:gd name="connsiteX9" fmla="*/ 5137688 w 5873857"/>
              <a:gd name="connsiteY9" fmla="*/ 23248 h 680957"/>
              <a:gd name="connsiteX10" fmla="*/ 5486400 w 5873857"/>
              <a:gd name="connsiteY10" fmla="*/ 449451 h 680957"/>
              <a:gd name="connsiteX11" fmla="*/ 5873857 w 5873857"/>
              <a:gd name="connsiteY11" fmla="*/ 619933 h 680957"/>
              <a:gd name="connsiteX0" fmla="*/ 0 w 5873857"/>
              <a:gd name="connsiteY0" fmla="*/ 23248 h 680957"/>
              <a:gd name="connsiteX1" fmla="*/ 2769676 w 5873857"/>
              <a:gd name="connsiteY1" fmla="*/ 680957 h 680957"/>
              <a:gd name="connsiteX2" fmla="*/ 2479729 w 5873857"/>
              <a:gd name="connsiteY2" fmla="*/ 147234 h 680957"/>
              <a:gd name="connsiteX3" fmla="*/ 2743200 w 5873857"/>
              <a:gd name="connsiteY3" fmla="*/ 294468 h 680957"/>
              <a:gd name="connsiteX4" fmla="*/ 3223647 w 5873857"/>
              <a:gd name="connsiteY4" fmla="*/ 7750 h 680957"/>
              <a:gd name="connsiteX5" fmla="*/ 3859078 w 5873857"/>
              <a:gd name="connsiteY5" fmla="*/ 550190 h 680957"/>
              <a:gd name="connsiteX6" fmla="*/ 4331776 w 5873857"/>
              <a:gd name="connsiteY6" fmla="*/ 387458 h 680957"/>
              <a:gd name="connsiteX7" fmla="*/ 5036949 w 5873857"/>
              <a:gd name="connsiteY7" fmla="*/ 0 h 680957"/>
              <a:gd name="connsiteX8" fmla="*/ 5137688 w 5873857"/>
              <a:gd name="connsiteY8" fmla="*/ 23248 h 680957"/>
              <a:gd name="connsiteX9" fmla="*/ 5486400 w 5873857"/>
              <a:gd name="connsiteY9" fmla="*/ 449451 h 680957"/>
              <a:gd name="connsiteX10" fmla="*/ 5873857 w 5873857"/>
              <a:gd name="connsiteY10" fmla="*/ 619933 h 680957"/>
              <a:gd name="connsiteX0" fmla="*/ 0 w 5873857"/>
              <a:gd name="connsiteY0" fmla="*/ 23248 h 680957"/>
              <a:gd name="connsiteX1" fmla="*/ 2769676 w 5873857"/>
              <a:gd name="connsiteY1" fmla="*/ 680957 h 680957"/>
              <a:gd name="connsiteX2" fmla="*/ 2743200 w 5873857"/>
              <a:gd name="connsiteY2" fmla="*/ 294468 h 680957"/>
              <a:gd name="connsiteX3" fmla="*/ 3223647 w 5873857"/>
              <a:gd name="connsiteY3" fmla="*/ 7750 h 680957"/>
              <a:gd name="connsiteX4" fmla="*/ 3859078 w 5873857"/>
              <a:gd name="connsiteY4" fmla="*/ 550190 h 680957"/>
              <a:gd name="connsiteX5" fmla="*/ 4331776 w 5873857"/>
              <a:gd name="connsiteY5" fmla="*/ 387458 h 680957"/>
              <a:gd name="connsiteX6" fmla="*/ 5036949 w 5873857"/>
              <a:gd name="connsiteY6" fmla="*/ 0 h 680957"/>
              <a:gd name="connsiteX7" fmla="*/ 5137688 w 5873857"/>
              <a:gd name="connsiteY7" fmla="*/ 23248 h 680957"/>
              <a:gd name="connsiteX8" fmla="*/ 5486400 w 5873857"/>
              <a:gd name="connsiteY8" fmla="*/ 449451 h 680957"/>
              <a:gd name="connsiteX9" fmla="*/ 5873857 w 5873857"/>
              <a:gd name="connsiteY9" fmla="*/ 619933 h 680957"/>
              <a:gd name="connsiteX0" fmla="*/ 0 w 5873857"/>
              <a:gd name="connsiteY0" fmla="*/ 23248 h 680957"/>
              <a:gd name="connsiteX1" fmla="*/ 2769676 w 5873857"/>
              <a:gd name="connsiteY1" fmla="*/ 680957 h 680957"/>
              <a:gd name="connsiteX2" fmla="*/ 3223647 w 5873857"/>
              <a:gd name="connsiteY2" fmla="*/ 7750 h 680957"/>
              <a:gd name="connsiteX3" fmla="*/ 3859078 w 5873857"/>
              <a:gd name="connsiteY3" fmla="*/ 550190 h 680957"/>
              <a:gd name="connsiteX4" fmla="*/ 4331776 w 5873857"/>
              <a:gd name="connsiteY4" fmla="*/ 387458 h 680957"/>
              <a:gd name="connsiteX5" fmla="*/ 5036949 w 5873857"/>
              <a:gd name="connsiteY5" fmla="*/ 0 h 680957"/>
              <a:gd name="connsiteX6" fmla="*/ 5137688 w 5873857"/>
              <a:gd name="connsiteY6" fmla="*/ 23248 h 680957"/>
              <a:gd name="connsiteX7" fmla="*/ 5486400 w 5873857"/>
              <a:gd name="connsiteY7" fmla="*/ 449451 h 680957"/>
              <a:gd name="connsiteX8" fmla="*/ 5873857 w 5873857"/>
              <a:gd name="connsiteY8" fmla="*/ 619933 h 680957"/>
              <a:gd name="connsiteX0" fmla="*/ 0 w 5873857"/>
              <a:gd name="connsiteY0" fmla="*/ 23248 h 680957"/>
              <a:gd name="connsiteX1" fmla="*/ 2769676 w 5873857"/>
              <a:gd name="connsiteY1" fmla="*/ 680957 h 680957"/>
              <a:gd name="connsiteX2" fmla="*/ 3537972 w 5873857"/>
              <a:gd name="connsiteY2" fmla="*/ 236350 h 680957"/>
              <a:gd name="connsiteX3" fmla="*/ 3859078 w 5873857"/>
              <a:gd name="connsiteY3" fmla="*/ 550190 h 680957"/>
              <a:gd name="connsiteX4" fmla="*/ 4331776 w 5873857"/>
              <a:gd name="connsiteY4" fmla="*/ 387458 h 680957"/>
              <a:gd name="connsiteX5" fmla="*/ 5036949 w 5873857"/>
              <a:gd name="connsiteY5" fmla="*/ 0 h 680957"/>
              <a:gd name="connsiteX6" fmla="*/ 5137688 w 5873857"/>
              <a:gd name="connsiteY6" fmla="*/ 23248 h 680957"/>
              <a:gd name="connsiteX7" fmla="*/ 5486400 w 5873857"/>
              <a:gd name="connsiteY7" fmla="*/ 449451 h 680957"/>
              <a:gd name="connsiteX8" fmla="*/ 5873857 w 5873857"/>
              <a:gd name="connsiteY8" fmla="*/ 619933 h 680957"/>
              <a:gd name="connsiteX0" fmla="*/ 0 w 5873857"/>
              <a:gd name="connsiteY0" fmla="*/ 23248 h 619933"/>
              <a:gd name="connsiteX1" fmla="*/ 2731576 w 5873857"/>
              <a:gd name="connsiteY1" fmla="*/ 433307 h 619933"/>
              <a:gd name="connsiteX2" fmla="*/ 3537972 w 5873857"/>
              <a:gd name="connsiteY2" fmla="*/ 236350 h 619933"/>
              <a:gd name="connsiteX3" fmla="*/ 3859078 w 5873857"/>
              <a:gd name="connsiteY3" fmla="*/ 550190 h 619933"/>
              <a:gd name="connsiteX4" fmla="*/ 4331776 w 5873857"/>
              <a:gd name="connsiteY4" fmla="*/ 387458 h 619933"/>
              <a:gd name="connsiteX5" fmla="*/ 5036949 w 5873857"/>
              <a:gd name="connsiteY5" fmla="*/ 0 h 619933"/>
              <a:gd name="connsiteX6" fmla="*/ 5137688 w 5873857"/>
              <a:gd name="connsiteY6" fmla="*/ 23248 h 619933"/>
              <a:gd name="connsiteX7" fmla="*/ 5486400 w 5873857"/>
              <a:gd name="connsiteY7" fmla="*/ 449451 h 619933"/>
              <a:gd name="connsiteX8" fmla="*/ 5873857 w 5873857"/>
              <a:gd name="connsiteY8" fmla="*/ 619933 h 619933"/>
              <a:gd name="connsiteX0" fmla="*/ 0 w 5873857"/>
              <a:gd name="connsiteY0" fmla="*/ 23248 h 623807"/>
              <a:gd name="connsiteX1" fmla="*/ 2655376 w 5873857"/>
              <a:gd name="connsiteY1" fmla="*/ 623807 h 623807"/>
              <a:gd name="connsiteX2" fmla="*/ 3537972 w 5873857"/>
              <a:gd name="connsiteY2" fmla="*/ 236350 h 623807"/>
              <a:gd name="connsiteX3" fmla="*/ 3859078 w 5873857"/>
              <a:gd name="connsiteY3" fmla="*/ 550190 h 623807"/>
              <a:gd name="connsiteX4" fmla="*/ 4331776 w 5873857"/>
              <a:gd name="connsiteY4" fmla="*/ 387458 h 623807"/>
              <a:gd name="connsiteX5" fmla="*/ 5036949 w 5873857"/>
              <a:gd name="connsiteY5" fmla="*/ 0 h 623807"/>
              <a:gd name="connsiteX6" fmla="*/ 5137688 w 5873857"/>
              <a:gd name="connsiteY6" fmla="*/ 23248 h 623807"/>
              <a:gd name="connsiteX7" fmla="*/ 5486400 w 5873857"/>
              <a:gd name="connsiteY7" fmla="*/ 449451 h 623807"/>
              <a:gd name="connsiteX8" fmla="*/ 5873857 w 5873857"/>
              <a:gd name="connsiteY8" fmla="*/ 619933 h 623807"/>
              <a:gd name="connsiteX0" fmla="*/ 0 w 5873857"/>
              <a:gd name="connsiteY0" fmla="*/ 23248 h 623807"/>
              <a:gd name="connsiteX1" fmla="*/ 2655376 w 5873857"/>
              <a:gd name="connsiteY1" fmla="*/ 623807 h 623807"/>
              <a:gd name="connsiteX2" fmla="*/ 3233172 w 5873857"/>
              <a:gd name="connsiteY2" fmla="*/ 122050 h 623807"/>
              <a:gd name="connsiteX3" fmla="*/ 3859078 w 5873857"/>
              <a:gd name="connsiteY3" fmla="*/ 550190 h 623807"/>
              <a:gd name="connsiteX4" fmla="*/ 4331776 w 5873857"/>
              <a:gd name="connsiteY4" fmla="*/ 387458 h 623807"/>
              <a:gd name="connsiteX5" fmla="*/ 5036949 w 5873857"/>
              <a:gd name="connsiteY5" fmla="*/ 0 h 623807"/>
              <a:gd name="connsiteX6" fmla="*/ 5137688 w 5873857"/>
              <a:gd name="connsiteY6" fmla="*/ 23248 h 623807"/>
              <a:gd name="connsiteX7" fmla="*/ 5486400 w 5873857"/>
              <a:gd name="connsiteY7" fmla="*/ 449451 h 623807"/>
              <a:gd name="connsiteX8" fmla="*/ 5873857 w 5873857"/>
              <a:gd name="connsiteY8" fmla="*/ 619933 h 623807"/>
              <a:gd name="connsiteX0" fmla="*/ 0 w 5873857"/>
              <a:gd name="connsiteY0" fmla="*/ 23248 h 623807"/>
              <a:gd name="connsiteX1" fmla="*/ 2655376 w 5873857"/>
              <a:gd name="connsiteY1" fmla="*/ 623807 h 623807"/>
              <a:gd name="connsiteX2" fmla="*/ 3233172 w 5873857"/>
              <a:gd name="connsiteY2" fmla="*/ 122050 h 623807"/>
              <a:gd name="connsiteX3" fmla="*/ 3744778 w 5873857"/>
              <a:gd name="connsiteY3" fmla="*/ 302540 h 623807"/>
              <a:gd name="connsiteX4" fmla="*/ 4331776 w 5873857"/>
              <a:gd name="connsiteY4" fmla="*/ 387458 h 623807"/>
              <a:gd name="connsiteX5" fmla="*/ 5036949 w 5873857"/>
              <a:gd name="connsiteY5" fmla="*/ 0 h 623807"/>
              <a:gd name="connsiteX6" fmla="*/ 5137688 w 5873857"/>
              <a:gd name="connsiteY6" fmla="*/ 23248 h 623807"/>
              <a:gd name="connsiteX7" fmla="*/ 5486400 w 5873857"/>
              <a:gd name="connsiteY7" fmla="*/ 449451 h 623807"/>
              <a:gd name="connsiteX8" fmla="*/ 5873857 w 5873857"/>
              <a:gd name="connsiteY8" fmla="*/ 619933 h 623807"/>
              <a:gd name="connsiteX0" fmla="*/ 0 w 5873857"/>
              <a:gd name="connsiteY0" fmla="*/ 23248 h 623807"/>
              <a:gd name="connsiteX1" fmla="*/ 2655376 w 5873857"/>
              <a:gd name="connsiteY1" fmla="*/ 623807 h 623807"/>
              <a:gd name="connsiteX2" fmla="*/ 3233172 w 5873857"/>
              <a:gd name="connsiteY2" fmla="*/ 122050 h 623807"/>
              <a:gd name="connsiteX3" fmla="*/ 3744778 w 5873857"/>
              <a:gd name="connsiteY3" fmla="*/ 302540 h 623807"/>
              <a:gd name="connsiteX4" fmla="*/ 4160326 w 5873857"/>
              <a:gd name="connsiteY4" fmla="*/ 206483 h 623807"/>
              <a:gd name="connsiteX5" fmla="*/ 5036949 w 5873857"/>
              <a:gd name="connsiteY5" fmla="*/ 0 h 623807"/>
              <a:gd name="connsiteX6" fmla="*/ 5137688 w 5873857"/>
              <a:gd name="connsiteY6" fmla="*/ 23248 h 623807"/>
              <a:gd name="connsiteX7" fmla="*/ 5486400 w 5873857"/>
              <a:gd name="connsiteY7" fmla="*/ 449451 h 623807"/>
              <a:gd name="connsiteX8" fmla="*/ 5873857 w 5873857"/>
              <a:gd name="connsiteY8" fmla="*/ 619933 h 623807"/>
              <a:gd name="connsiteX0" fmla="*/ 0 w 5873857"/>
              <a:gd name="connsiteY0" fmla="*/ 0 h 600559"/>
              <a:gd name="connsiteX1" fmla="*/ 2655376 w 5873857"/>
              <a:gd name="connsiteY1" fmla="*/ 600559 h 600559"/>
              <a:gd name="connsiteX2" fmla="*/ 3233172 w 5873857"/>
              <a:gd name="connsiteY2" fmla="*/ 98802 h 600559"/>
              <a:gd name="connsiteX3" fmla="*/ 3744778 w 5873857"/>
              <a:gd name="connsiteY3" fmla="*/ 279292 h 600559"/>
              <a:gd name="connsiteX4" fmla="*/ 4160326 w 5873857"/>
              <a:gd name="connsiteY4" fmla="*/ 183235 h 600559"/>
              <a:gd name="connsiteX5" fmla="*/ 4617849 w 5873857"/>
              <a:gd name="connsiteY5" fmla="*/ 595877 h 600559"/>
              <a:gd name="connsiteX6" fmla="*/ 5137688 w 5873857"/>
              <a:gd name="connsiteY6" fmla="*/ 0 h 600559"/>
              <a:gd name="connsiteX7" fmla="*/ 5486400 w 5873857"/>
              <a:gd name="connsiteY7" fmla="*/ 426203 h 600559"/>
              <a:gd name="connsiteX8" fmla="*/ 5873857 w 5873857"/>
              <a:gd name="connsiteY8" fmla="*/ 596685 h 600559"/>
              <a:gd name="connsiteX0" fmla="*/ 0 w 5873857"/>
              <a:gd name="connsiteY0" fmla="*/ 0 h 600559"/>
              <a:gd name="connsiteX1" fmla="*/ 2655376 w 5873857"/>
              <a:gd name="connsiteY1" fmla="*/ 600559 h 600559"/>
              <a:gd name="connsiteX2" fmla="*/ 3233172 w 5873857"/>
              <a:gd name="connsiteY2" fmla="*/ 98802 h 600559"/>
              <a:gd name="connsiteX3" fmla="*/ 3744778 w 5873857"/>
              <a:gd name="connsiteY3" fmla="*/ 279292 h 600559"/>
              <a:gd name="connsiteX4" fmla="*/ 4160326 w 5873857"/>
              <a:gd name="connsiteY4" fmla="*/ 183235 h 600559"/>
              <a:gd name="connsiteX5" fmla="*/ 4617849 w 5873857"/>
              <a:gd name="connsiteY5" fmla="*/ 595877 h 600559"/>
              <a:gd name="connsiteX6" fmla="*/ 4890038 w 5873857"/>
              <a:gd name="connsiteY6" fmla="*/ 219075 h 600559"/>
              <a:gd name="connsiteX7" fmla="*/ 5486400 w 5873857"/>
              <a:gd name="connsiteY7" fmla="*/ 426203 h 600559"/>
              <a:gd name="connsiteX8" fmla="*/ 5873857 w 5873857"/>
              <a:gd name="connsiteY8" fmla="*/ 596685 h 600559"/>
              <a:gd name="connsiteX0" fmla="*/ 0 w 5873857"/>
              <a:gd name="connsiteY0" fmla="*/ 0 h 600559"/>
              <a:gd name="connsiteX1" fmla="*/ 2655376 w 5873857"/>
              <a:gd name="connsiteY1" fmla="*/ 600559 h 600559"/>
              <a:gd name="connsiteX2" fmla="*/ 3233172 w 5873857"/>
              <a:gd name="connsiteY2" fmla="*/ 98802 h 600559"/>
              <a:gd name="connsiteX3" fmla="*/ 3744778 w 5873857"/>
              <a:gd name="connsiteY3" fmla="*/ 279292 h 600559"/>
              <a:gd name="connsiteX4" fmla="*/ 4160326 w 5873857"/>
              <a:gd name="connsiteY4" fmla="*/ 183235 h 600559"/>
              <a:gd name="connsiteX5" fmla="*/ 4617849 w 5873857"/>
              <a:gd name="connsiteY5" fmla="*/ 595877 h 600559"/>
              <a:gd name="connsiteX6" fmla="*/ 4890038 w 5873857"/>
              <a:gd name="connsiteY6" fmla="*/ 219075 h 600559"/>
              <a:gd name="connsiteX7" fmla="*/ 5448300 w 5873857"/>
              <a:gd name="connsiteY7" fmla="*/ 83303 h 600559"/>
              <a:gd name="connsiteX8" fmla="*/ 5873857 w 5873857"/>
              <a:gd name="connsiteY8" fmla="*/ 596685 h 600559"/>
              <a:gd name="connsiteX0" fmla="*/ 0 w 5931007"/>
              <a:gd name="connsiteY0" fmla="*/ 0 h 600559"/>
              <a:gd name="connsiteX1" fmla="*/ 2655376 w 5931007"/>
              <a:gd name="connsiteY1" fmla="*/ 600559 h 600559"/>
              <a:gd name="connsiteX2" fmla="*/ 3233172 w 5931007"/>
              <a:gd name="connsiteY2" fmla="*/ 98802 h 600559"/>
              <a:gd name="connsiteX3" fmla="*/ 3744778 w 5931007"/>
              <a:gd name="connsiteY3" fmla="*/ 279292 h 600559"/>
              <a:gd name="connsiteX4" fmla="*/ 4160326 w 5931007"/>
              <a:gd name="connsiteY4" fmla="*/ 183235 h 600559"/>
              <a:gd name="connsiteX5" fmla="*/ 4617849 w 5931007"/>
              <a:gd name="connsiteY5" fmla="*/ 595877 h 600559"/>
              <a:gd name="connsiteX6" fmla="*/ 4890038 w 5931007"/>
              <a:gd name="connsiteY6" fmla="*/ 219075 h 600559"/>
              <a:gd name="connsiteX7" fmla="*/ 5448300 w 5931007"/>
              <a:gd name="connsiteY7" fmla="*/ 83303 h 600559"/>
              <a:gd name="connsiteX8" fmla="*/ 5931007 w 5931007"/>
              <a:gd name="connsiteY8" fmla="*/ 349035 h 600559"/>
              <a:gd name="connsiteX0" fmla="*/ 0 w 5931007"/>
              <a:gd name="connsiteY0" fmla="*/ 0 h 600559"/>
              <a:gd name="connsiteX1" fmla="*/ 2655376 w 5931007"/>
              <a:gd name="connsiteY1" fmla="*/ 600559 h 600559"/>
              <a:gd name="connsiteX2" fmla="*/ 3233172 w 5931007"/>
              <a:gd name="connsiteY2" fmla="*/ 98802 h 600559"/>
              <a:gd name="connsiteX3" fmla="*/ 3744778 w 5931007"/>
              <a:gd name="connsiteY3" fmla="*/ 279292 h 600559"/>
              <a:gd name="connsiteX4" fmla="*/ 4160326 w 5931007"/>
              <a:gd name="connsiteY4" fmla="*/ 183235 h 600559"/>
              <a:gd name="connsiteX5" fmla="*/ 4617849 w 5931007"/>
              <a:gd name="connsiteY5" fmla="*/ 595877 h 600559"/>
              <a:gd name="connsiteX6" fmla="*/ 4890038 w 5931007"/>
              <a:gd name="connsiteY6" fmla="*/ 219075 h 600559"/>
              <a:gd name="connsiteX7" fmla="*/ 5295900 w 5931007"/>
              <a:gd name="connsiteY7" fmla="*/ 388103 h 600559"/>
              <a:gd name="connsiteX8" fmla="*/ 5931007 w 5931007"/>
              <a:gd name="connsiteY8" fmla="*/ 349035 h 600559"/>
              <a:gd name="connsiteX0" fmla="*/ 0 w 5940532"/>
              <a:gd name="connsiteY0" fmla="*/ 0 h 600559"/>
              <a:gd name="connsiteX1" fmla="*/ 2655376 w 5940532"/>
              <a:gd name="connsiteY1" fmla="*/ 600559 h 600559"/>
              <a:gd name="connsiteX2" fmla="*/ 3233172 w 5940532"/>
              <a:gd name="connsiteY2" fmla="*/ 98802 h 600559"/>
              <a:gd name="connsiteX3" fmla="*/ 3744778 w 5940532"/>
              <a:gd name="connsiteY3" fmla="*/ 279292 h 600559"/>
              <a:gd name="connsiteX4" fmla="*/ 4160326 w 5940532"/>
              <a:gd name="connsiteY4" fmla="*/ 183235 h 600559"/>
              <a:gd name="connsiteX5" fmla="*/ 4617849 w 5940532"/>
              <a:gd name="connsiteY5" fmla="*/ 595877 h 600559"/>
              <a:gd name="connsiteX6" fmla="*/ 4890038 w 5940532"/>
              <a:gd name="connsiteY6" fmla="*/ 219075 h 600559"/>
              <a:gd name="connsiteX7" fmla="*/ 5295900 w 5940532"/>
              <a:gd name="connsiteY7" fmla="*/ 388103 h 600559"/>
              <a:gd name="connsiteX8" fmla="*/ 5940532 w 5940532"/>
              <a:gd name="connsiteY8" fmla="*/ 44235 h 600559"/>
              <a:gd name="connsiteX0" fmla="*/ 0 w 5940532"/>
              <a:gd name="connsiteY0" fmla="*/ 0 h 600559"/>
              <a:gd name="connsiteX1" fmla="*/ 2655376 w 5940532"/>
              <a:gd name="connsiteY1" fmla="*/ 600559 h 600559"/>
              <a:gd name="connsiteX2" fmla="*/ 3233172 w 5940532"/>
              <a:gd name="connsiteY2" fmla="*/ 98802 h 600559"/>
              <a:gd name="connsiteX3" fmla="*/ 3744778 w 5940532"/>
              <a:gd name="connsiteY3" fmla="*/ 279292 h 600559"/>
              <a:gd name="connsiteX4" fmla="*/ 4160326 w 5940532"/>
              <a:gd name="connsiteY4" fmla="*/ 183235 h 600559"/>
              <a:gd name="connsiteX5" fmla="*/ 4617849 w 5940532"/>
              <a:gd name="connsiteY5" fmla="*/ 595877 h 600559"/>
              <a:gd name="connsiteX6" fmla="*/ 4890038 w 5940532"/>
              <a:gd name="connsiteY6" fmla="*/ 219075 h 600559"/>
              <a:gd name="connsiteX7" fmla="*/ 5024345 w 5940532"/>
              <a:gd name="connsiteY7" fmla="*/ 190896 h 600559"/>
              <a:gd name="connsiteX8" fmla="*/ 5295900 w 5940532"/>
              <a:gd name="connsiteY8" fmla="*/ 388103 h 600559"/>
              <a:gd name="connsiteX9" fmla="*/ 5940532 w 5940532"/>
              <a:gd name="connsiteY9" fmla="*/ 44235 h 600559"/>
              <a:gd name="connsiteX0" fmla="*/ 0 w 5940532"/>
              <a:gd name="connsiteY0" fmla="*/ 0 h 600559"/>
              <a:gd name="connsiteX1" fmla="*/ 2655376 w 5940532"/>
              <a:gd name="connsiteY1" fmla="*/ 600559 h 600559"/>
              <a:gd name="connsiteX2" fmla="*/ 3233172 w 5940532"/>
              <a:gd name="connsiteY2" fmla="*/ 98802 h 600559"/>
              <a:gd name="connsiteX3" fmla="*/ 3744778 w 5940532"/>
              <a:gd name="connsiteY3" fmla="*/ 279292 h 600559"/>
              <a:gd name="connsiteX4" fmla="*/ 4160326 w 5940532"/>
              <a:gd name="connsiteY4" fmla="*/ 183235 h 600559"/>
              <a:gd name="connsiteX5" fmla="*/ 4617849 w 5940532"/>
              <a:gd name="connsiteY5" fmla="*/ 595877 h 600559"/>
              <a:gd name="connsiteX6" fmla="*/ 4890038 w 5940532"/>
              <a:gd name="connsiteY6" fmla="*/ 219075 h 600559"/>
              <a:gd name="connsiteX7" fmla="*/ 5024345 w 5940532"/>
              <a:gd name="connsiteY7" fmla="*/ 190896 h 600559"/>
              <a:gd name="connsiteX8" fmla="*/ 5295900 w 5940532"/>
              <a:gd name="connsiteY8" fmla="*/ 388103 h 600559"/>
              <a:gd name="connsiteX9" fmla="*/ 5940532 w 5940532"/>
              <a:gd name="connsiteY9" fmla="*/ 44235 h 600559"/>
              <a:gd name="connsiteX0" fmla="*/ 0 w 5940532"/>
              <a:gd name="connsiteY0" fmla="*/ 0 h 600559"/>
              <a:gd name="connsiteX1" fmla="*/ 2655376 w 5940532"/>
              <a:gd name="connsiteY1" fmla="*/ 600559 h 600559"/>
              <a:gd name="connsiteX2" fmla="*/ 3233172 w 5940532"/>
              <a:gd name="connsiteY2" fmla="*/ 98802 h 600559"/>
              <a:gd name="connsiteX3" fmla="*/ 3744778 w 5940532"/>
              <a:gd name="connsiteY3" fmla="*/ 279292 h 600559"/>
              <a:gd name="connsiteX4" fmla="*/ 4160326 w 5940532"/>
              <a:gd name="connsiteY4" fmla="*/ 183235 h 600559"/>
              <a:gd name="connsiteX5" fmla="*/ 4617849 w 5940532"/>
              <a:gd name="connsiteY5" fmla="*/ 595877 h 600559"/>
              <a:gd name="connsiteX6" fmla="*/ 4890038 w 5940532"/>
              <a:gd name="connsiteY6" fmla="*/ 219075 h 600559"/>
              <a:gd name="connsiteX7" fmla="*/ 5024345 w 5940532"/>
              <a:gd name="connsiteY7" fmla="*/ 190896 h 600559"/>
              <a:gd name="connsiteX8" fmla="*/ 5295900 w 5940532"/>
              <a:gd name="connsiteY8" fmla="*/ 388103 h 600559"/>
              <a:gd name="connsiteX9" fmla="*/ 5940532 w 5940532"/>
              <a:gd name="connsiteY9" fmla="*/ 44235 h 60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40532" h="600559">
                <a:moveTo>
                  <a:pt x="0" y="0"/>
                </a:moveTo>
                <a:lnTo>
                  <a:pt x="2655376" y="600559"/>
                </a:lnTo>
                <a:lnTo>
                  <a:pt x="3233172" y="98802"/>
                </a:lnTo>
                <a:lnTo>
                  <a:pt x="3744778" y="279292"/>
                </a:lnTo>
                <a:lnTo>
                  <a:pt x="4160326" y="183235"/>
                </a:lnTo>
                <a:lnTo>
                  <a:pt x="4617849" y="595877"/>
                </a:lnTo>
                <a:lnTo>
                  <a:pt x="4890038" y="219075"/>
                </a:lnTo>
                <a:lnTo>
                  <a:pt x="5024345" y="190896"/>
                </a:lnTo>
                <a:lnTo>
                  <a:pt x="5295900" y="388103"/>
                </a:lnTo>
                <a:lnTo>
                  <a:pt x="5940532" y="44235"/>
                </a:lnTo>
              </a:path>
            </a:pathLst>
          </a:custGeom>
          <a:noFill/>
          <a:ln w="28575" cap="flat" cmpd="sng" algn="ctr">
            <a:solidFill>
              <a:srgbClr val="007450">
                <a:shade val="95000"/>
                <a:satMod val="105000"/>
              </a:srgb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rebuchet MS"/>
              <a:ea typeface="+mn-ea"/>
              <a:cs typeface="+mn-cs"/>
            </a:endParaRPr>
          </a:p>
        </p:txBody>
      </p:sp>
      <p:cxnSp>
        <p:nvCxnSpPr>
          <p:cNvPr id="22" name="Straight Arrow Connector 21"/>
          <p:cNvCxnSpPr/>
          <p:nvPr/>
        </p:nvCxnSpPr>
        <p:spPr>
          <a:xfrm flipV="1">
            <a:off x="2927424" y="5303520"/>
            <a:ext cx="48532" cy="186136"/>
          </a:xfrm>
          <a:prstGeom prst="straightConnector1">
            <a:avLst/>
          </a:prstGeom>
          <a:noFill/>
          <a:ln w="15875" cap="flat" cmpd="sng" algn="ctr">
            <a:solidFill>
              <a:schemeClr val="accent4"/>
            </a:solidFill>
            <a:prstDash val="solid"/>
            <a:headEnd type="none" w="med" len="med"/>
            <a:tailEnd type="arrow" w="med" len="med"/>
          </a:ln>
          <a:effectLst/>
        </p:spPr>
      </p:cxnSp>
      <p:cxnSp>
        <p:nvCxnSpPr>
          <p:cNvPr id="25" name="Straight Arrow Connector 24"/>
          <p:cNvCxnSpPr/>
          <p:nvPr/>
        </p:nvCxnSpPr>
        <p:spPr>
          <a:xfrm flipV="1">
            <a:off x="5120447" y="5260102"/>
            <a:ext cx="69165" cy="130098"/>
          </a:xfrm>
          <a:prstGeom prst="straightConnector1">
            <a:avLst/>
          </a:prstGeom>
          <a:noFill/>
          <a:ln w="15875" cap="flat" cmpd="sng" algn="ctr">
            <a:solidFill>
              <a:schemeClr val="accent4"/>
            </a:solidFill>
            <a:prstDash val="solid"/>
            <a:headEnd type="none" w="med" len="med"/>
            <a:tailEnd type="arrow" w="med" len="med"/>
          </a:ln>
          <a:effectLst/>
        </p:spPr>
      </p:cxnSp>
      <p:cxnSp>
        <p:nvCxnSpPr>
          <p:cNvPr id="28" name="Straight Arrow Connector 27"/>
          <p:cNvCxnSpPr/>
          <p:nvPr/>
        </p:nvCxnSpPr>
        <p:spPr>
          <a:xfrm flipH="1" flipV="1">
            <a:off x="4456187" y="5441077"/>
            <a:ext cx="100299" cy="104380"/>
          </a:xfrm>
          <a:prstGeom prst="straightConnector1">
            <a:avLst/>
          </a:prstGeom>
          <a:noFill/>
          <a:ln w="15875" cap="flat" cmpd="sng" algn="ctr">
            <a:solidFill>
              <a:schemeClr val="accent4"/>
            </a:solidFill>
            <a:prstDash val="solid"/>
            <a:headEnd type="none" w="med" len="med"/>
            <a:tailEnd type="arrow" w="med" len="med"/>
          </a:ln>
          <a:effectLst/>
        </p:spPr>
      </p:cxnSp>
      <p:cxnSp>
        <p:nvCxnSpPr>
          <p:cNvPr id="30" name="Straight Arrow Connector 29"/>
          <p:cNvCxnSpPr/>
          <p:nvPr/>
        </p:nvCxnSpPr>
        <p:spPr>
          <a:xfrm flipH="1" flipV="1">
            <a:off x="5508700" y="5302965"/>
            <a:ext cx="28574" cy="123824"/>
          </a:xfrm>
          <a:prstGeom prst="straightConnector1">
            <a:avLst/>
          </a:prstGeom>
          <a:noFill/>
          <a:ln w="15875" cap="flat" cmpd="sng" algn="ctr">
            <a:solidFill>
              <a:schemeClr val="accent4"/>
            </a:solidFill>
            <a:prstDash val="solid"/>
            <a:headEnd type="none" w="med" len="med"/>
            <a:tailEnd type="arrow" w="med" len="med"/>
          </a:ln>
          <a:effectLst/>
        </p:spPr>
      </p:cxnSp>
      <p:cxnSp>
        <p:nvCxnSpPr>
          <p:cNvPr id="34" name="Straight Arrow Connector 33"/>
          <p:cNvCxnSpPr/>
          <p:nvPr/>
        </p:nvCxnSpPr>
        <p:spPr>
          <a:xfrm flipV="1">
            <a:off x="5996060" y="5469652"/>
            <a:ext cx="93664" cy="90487"/>
          </a:xfrm>
          <a:prstGeom prst="straightConnector1">
            <a:avLst/>
          </a:prstGeom>
          <a:noFill/>
          <a:ln w="15875" cap="flat" cmpd="sng" algn="ctr">
            <a:solidFill>
              <a:schemeClr val="accent4"/>
            </a:solidFill>
            <a:prstDash val="solid"/>
            <a:headEnd type="none" w="med" len="med"/>
            <a:tailEnd type="arrow" w="med" len="med"/>
          </a:ln>
          <a:effectLst/>
        </p:spPr>
      </p:cxnSp>
      <p:cxnSp>
        <p:nvCxnSpPr>
          <p:cNvPr id="36" name="Straight Arrow Connector 35"/>
          <p:cNvCxnSpPr/>
          <p:nvPr/>
        </p:nvCxnSpPr>
        <p:spPr>
          <a:xfrm flipH="1" flipV="1">
            <a:off x="6561212" y="5269627"/>
            <a:ext cx="24401" cy="126207"/>
          </a:xfrm>
          <a:prstGeom prst="straightConnector1">
            <a:avLst/>
          </a:prstGeom>
          <a:noFill/>
          <a:ln w="15875" cap="flat" cmpd="sng" algn="ctr">
            <a:solidFill>
              <a:schemeClr val="accent4"/>
            </a:solidFill>
            <a:prstDash val="solid"/>
            <a:headEnd type="none" w="med" len="med"/>
            <a:tailEnd type="arrow" w="med" len="med"/>
          </a:ln>
          <a:effectLst/>
        </p:spPr>
      </p:cxnSp>
      <p:cxnSp>
        <p:nvCxnSpPr>
          <p:cNvPr id="38" name="Straight Arrow Connector 37"/>
          <p:cNvCxnSpPr/>
          <p:nvPr/>
        </p:nvCxnSpPr>
        <p:spPr>
          <a:xfrm flipH="1" flipV="1">
            <a:off x="6261174" y="5488702"/>
            <a:ext cx="114300" cy="85725"/>
          </a:xfrm>
          <a:prstGeom prst="straightConnector1">
            <a:avLst/>
          </a:prstGeom>
          <a:noFill/>
          <a:ln w="15875" cap="flat" cmpd="sng" algn="ctr">
            <a:solidFill>
              <a:schemeClr val="accent4"/>
            </a:solidFill>
            <a:prstDash val="solid"/>
            <a:headEnd type="none" w="med" len="med"/>
            <a:tailEnd type="arrow" w="med" len="med"/>
          </a:ln>
          <a:effectLst/>
        </p:spPr>
      </p:cxnSp>
      <p:cxnSp>
        <p:nvCxnSpPr>
          <p:cNvPr id="42" name="Straight Arrow Connector 41"/>
          <p:cNvCxnSpPr/>
          <p:nvPr/>
        </p:nvCxnSpPr>
        <p:spPr>
          <a:xfrm flipH="1" flipV="1">
            <a:off x="7159438" y="5288678"/>
            <a:ext cx="73287" cy="119061"/>
          </a:xfrm>
          <a:prstGeom prst="straightConnector1">
            <a:avLst/>
          </a:prstGeom>
          <a:noFill/>
          <a:ln w="15875" cap="flat" cmpd="sng" algn="ctr">
            <a:solidFill>
              <a:schemeClr val="accent4"/>
            </a:solidFill>
            <a:prstDash val="solid"/>
            <a:headEnd type="none" w="med" len="med"/>
            <a:tailEnd type="arrow" w="med" len="med"/>
          </a:ln>
          <a:effectLst/>
        </p:spPr>
      </p:cxnSp>
      <p:cxnSp>
        <p:nvCxnSpPr>
          <p:cNvPr id="44" name="Straight Arrow Connector 43"/>
          <p:cNvCxnSpPr/>
          <p:nvPr/>
        </p:nvCxnSpPr>
        <p:spPr>
          <a:xfrm flipV="1">
            <a:off x="6788352" y="5374402"/>
            <a:ext cx="91947" cy="119698"/>
          </a:xfrm>
          <a:prstGeom prst="straightConnector1">
            <a:avLst/>
          </a:prstGeom>
          <a:noFill/>
          <a:ln w="15875" cap="flat" cmpd="sng" algn="ctr">
            <a:solidFill>
              <a:schemeClr val="accent4"/>
            </a:solidFill>
            <a:prstDash val="solid"/>
            <a:headEnd type="none" w="med" len="med"/>
            <a:tailEnd type="arrow" w="med" len="med"/>
          </a:ln>
          <a:effectLst/>
        </p:spPr>
      </p:cxnSp>
      <p:sp>
        <p:nvSpPr>
          <p:cNvPr id="47" name="TextBox 46"/>
          <p:cNvSpPr txBox="1"/>
          <p:nvPr/>
        </p:nvSpPr>
        <p:spPr>
          <a:xfrm>
            <a:off x="900559" y="2176567"/>
            <a:ext cx="1729961" cy="480131"/>
          </a:xfrm>
          <a:prstGeom prst="rect">
            <a:avLst/>
          </a:prstGeom>
          <a:noFill/>
          <a:ln w="6350" cap="flat" cmpd="sng" algn="ctr">
            <a:noFill/>
            <a:prstDash val="solid"/>
          </a:ln>
          <a:effectLst/>
        </p:spPr>
        <p:txBody>
          <a:bodyPr wrap="none" rtlCol="0" anchor="ctr">
            <a:spAutoFit/>
          </a:bodyPr>
          <a:lstStyle/>
          <a:p>
            <a:pPr lvl="0" defTabSz="457200" fontAlgn="base">
              <a:lnSpc>
                <a:spcPct val="90000"/>
              </a:lnSpc>
              <a:spcBef>
                <a:spcPct val="0"/>
              </a:spcBef>
              <a:spcAft>
                <a:spcPct val="0"/>
              </a:spcAft>
            </a:pPr>
            <a:r>
              <a:rPr kumimoji="0" lang="en-US" sz="2800" b="1" u="none" strike="noStrike" kern="0" cap="none" spc="0" normalizeH="0" baseline="0" noProof="0" dirty="0">
                <a:ln>
                  <a:noFill/>
                </a:ln>
                <a:effectLst/>
                <a:uLnTx/>
                <a:uFillTx/>
              </a:rPr>
              <a:t>More this:</a:t>
            </a:r>
            <a:endParaRPr lang="en-US" sz="2800" b="1" kern="0" noProof="0" dirty="0">
              <a:solidFill>
                <a:srgbClr val="40977B"/>
              </a:solidFill>
              <a:latin typeface="Cambria Math" panose="02040503050406030204" pitchFamily="18" charset="0"/>
            </a:endParaRPr>
          </a:p>
        </p:txBody>
      </p:sp>
      <p:sp>
        <p:nvSpPr>
          <p:cNvPr id="48" name="TextBox 47"/>
          <p:cNvSpPr txBox="1"/>
          <p:nvPr/>
        </p:nvSpPr>
        <p:spPr>
          <a:xfrm>
            <a:off x="900559" y="4557192"/>
            <a:ext cx="1532792" cy="480131"/>
          </a:xfrm>
          <a:prstGeom prst="rect">
            <a:avLst/>
          </a:prstGeom>
          <a:noFill/>
          <a:ln w="6350" cap="flat" cmpd="sng" algn="ctr">
            <a:noFill/>
            <a:prstDash val="solid"/>
          </a:ln>
          <a:effectLst/>
        </p:spPr>
        <p:txBody>
          <a:bodyPr wrap="none" rtlCol="0" anchor="ctr">
            <a:spAutoFit/>
          </a:bodyPr>
          <a:lstStyle/>
          <a:p>
            <a:pPr lvl="0" defTabSz="457200" fontAlgn="base">
              <a:lnSpc>
                <a:spcPct val="90000"/>
              </a:lnSpc>
              <a:spcBef>
                <a:spcPct val="0"/>
              </a:spcBef>
              <a:spcAft>
                <a:spcPct val="0"/>
              </a:spcAft>
            </a:pPr>
            <a:r>
              <a:rPr kumimoji="0" lang="en-US" sz="2800" b="1" u="none" strike="noStrike" kern="0" cap="none" spc="0" normalizeH="0" baseline="0" noProof="0" dirty="0">
                <a:ln>
                  <a:noFill/>
                </a:ln>
                <a:effectLst/>
                <a:uLnTx/>
                <a:uFillTx/>
              </a:rPr>
              <a:t>Less this:</a:t>
            </a:r>
            <a:endParaRPr lang="en-US" sz="2800" b="1" kern="0" noProof="0" dirty="0">
              <a:solidFill>
                <a:srgbClr val="40977B"/>
              </a:solidFill>
              <a:latin typeface="Cambria Math" panose="02040503050406030204" pitchFamily="18" charset="0"/>
            </a:endParaRPr>
          </a:p>
        </p:txBody>
      </p:sp>
      <p:sp>
        <p:nvSpPr>
          <p:cNvPr id="19" name="Left Brace 18"/>
          <p:cNvSpPr/>
          <p:nvPr/>
        </p:nvSpPr>
        <p:spPr>
          <a:xfrm rot="16964340">
            <a:off x="2796264" y="4361442"/>
            <a:ext cx="204037" cy="273911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a:off x="1337036" y="6085764"/>
            <a:ext cx="6550191" cy="369332"/>
          </a:xfrm>
          <a:prstGeom prst="rect">
            <a:avLst/>
          </a:prstGeom>
          <a:noFill/>
          <a:ln w="6350" cap="flat" cmpd="sng" algn="ctr">
            <a:noFill/>
            <a:prstDash val="solid"/>
          </a:ln>
          <a:effectLst/>
        </p:spPr>
        <p:txBody>
          <a:bodyPr wrap="none" rtlCol="0" anchor="ctr">
            <a:spAutoFit/>
          </a:bodyPr>
          <a:lstStyle/>
          <a:p>
            <a:pPr lvl="0" defTabSz="457200" fontAlgn="base">
              <a:lnSpc>
                <a:spcPct val="90000"/>
              </a:lnSpc>
              <a:spcBef>
                <a:spcPct val="0"/>
              </a:spcBef>
              <a:spcAft>
                <a:spcPct val="0"/>
              </a:spcAft>
            </a:pPr>
            <a:r>
              <a:rPr kumimoji="0" lang="en-US" sz="2000" b="1" u="none" strike="noStrike" kern="0" cap="none" spc="0" normalizeH="0" baseline="0" noProof="0" dirty="0">
                <a:ln>
                  <a:noFill/>
                </a:ln>
                <a:solidFill>
                  <a:srgbClr val="5082BD"/>
                </a:solidFill>
                <a:effectLst/>
                <a:uLnTx/>
                <a:uFillTx/>
              </a:rPr>
              <a:t>Glint: </a:t>
            </a:r>
            <a:r>
              <a:rPr kumimoji="0" lang="en-US" sz="2000" b="1" u="none" strike="noStrike" kern="0" cap="none" spc="0" normalizeH="0" baseline="0" noProof="0" dirty="0">
                <a:ln>
                  <a:noFill/>
                </a:ln>
                <a:effectLst/>
                <a:uLnTx/>
                <a:uFillTx/>
              </a:rPr>
              <a:t>Local</a:t>
            </a:r>
            <a:r>
              <a:rPr kumimoji="0" lang="en-US" sz="2000" b="1" u="none" strike="noStrike" kern="0" cap="none" spc="0" normalizeH="0" noProof="0" dirty="0">
                <a:ln>
                  <a:noFill/>
                </a:ln>
                <a:effectLst/>
                <a:uLnTx/>
                <a:uFillTx/>
              </a:rPr>
              <a:t> aggregation of similar microsurface orientations</a:t>
            </a:r>
            <a:endParaRPr lang="en-US" sz="2000" b="1" kern="0" noProof="0" dirty="0">
              <a:solidFill>
                <a:srgbClr val="40977B"/>
              </a:solidFill>
              <a:latin typeface="Cambria Math" panose="02040503050406030204" pitchFamily="18" charset="0"/>
            </a:endParaRPr>
          </a:p>
        </p:txBody>
      </p:sp>
      <p:cxnSp>
        <p:nvCxnSpPr>
          <p:cNvPr id="32" name="Straight Arrow Connector 31"/>
          <p:cNvCxnSpPr/>
          <p:nvPr/>
        </p:nvCxnSpPr>
        <p:spPr>
          <a:xfrm flipH="1" flipV="1">
            <a:off x="3693434" y="3053853"/>
            <a:ext cx="138556" cy="141812"/>
          </a:xfrm>
          <a:prstGeom prst="straightConnector1">
            <a:avLst/>
          </a:prstGeom>
          <a:noFill/>
          <a:ln w="15875" cap="flat" cmpd="sng" algn="ctr">
            <a:solidFill>
              <a:schemeClr val="accent4"/>
            </a:solidFill>
            <a:prstDash val="solid"/>
            <a:headEnd type="none" w="med" len="med"/>
            <a:tailEnd type="arrow" w="med" len="med"/>
          </a:ln>
          <a:effectLst/>
        </p:spPr>
      </p:cxnSp>
    </p:spTree>
    <p:extLst>
      <p:ext uri="{BB962C8B-B14F-4D97-AF65-F5344CB8AC3E}">
        <p14:creationId xmlns:p14="http://schemas.microsoft.com/office/powerpoint/2010/main" val="1281531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Work</a:t>
            </a:r>
          </a:p>
        </p:txBody>
      </p:sp>
      <p:sp>
        <p:nvSpPr>
          <p:cNvPr id="3" name="Content Placeholder 2"/>
          <p:cNvSpPr>
            <a:spLocks noGrp="1"/>
          </p:cNvSpPr>
          <p:nvPr>
            <p:ph idx="1"/>
          </p:nvPr>
        </p:nvSpPr>
        <p:spPr/>
        <p:txBody>
          <a:bodyPr/>
          <a:lstStyle/>
          <a:p>
            <a:r>
              <a:rPr lang="en-US" dirty="0"/>
              <a:t>“Rendering Glints on High-Resolution Normal-Mapped Specular Surfaces” </a:t>
            </a:r>
            <a:r>
              <a:rPr lang="en-US" dirty="0" smtClean="0"/>
              <a:t>[Yan </a:t>
            </a:r>
            <a:r>
              <a:rPr lang="en-US" dirty="0"/>
              <a:t>et </a:t>
            </a:r>
            <a:r>
              <a:rPr lang="en-US" dirty="0" smtClean="0"/>
              <a:t>al.14]</a:t>
            </a:r>
            <a:endParaRPr lang="en-US" dirty="0"/>
          </a:p>
          <a:p>
            <a:pPr lvl="1"/>
            <a:r>
              <a:rPr lang="en-US" i="1" dirty="0"/>
              <a:t>Enumeration</a:t>
            </a:r>
            <a:r>
              <a:rPr lang="en-US" dirty="0"/>
              <a:t> of reflecting ‘facets’ (</a:t>
            </a:r>
            <a:r>
              <a:rPr lang="en-US" dirty="0" err="1"/>
              <a:t>texels</a:t>
            </a:r>
            <a:r>
              <a:rPr lang="en-US" dirty="0"/>
              <a:t>) in footprint</a:t>
            </a:r>
          </a:p>
          <a:p>
            <a:pPr lvl="2"/>
            <a:r>
              <a:rPr lang="en-US" dirty="0"/>
              <a:t>Orientation bounding hierarchy on normal map</a:t>
            </a:r>
          </a:p>
          <a:p>
            <a:pPr lvl="2"/>
            <a:r>
              <a:rPr lang="en-US" dirty="0"/>
              <a:t>Tree pruning</a:t>
            </a:r>
          </a:p>
          <a:p>
            <a:pPr lvl="1"/>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8</a:t>
            </a:fld>
            <a:endParaRPr lang="en-US" dirty="0"/>
          </a:p>
        </p:txBody>
      </p:sp>
      <p:pic>
        <p:nvPicPr>
          <p:cNvPr id="5" name="Picture 4"/>
          <p:cNvPicPr>
            <a:picLocks noChangeAspect="1"/>
          </p:cNvPicPr>
          <p:nvPr/>
        </p:nvPicPr>
        <p:blipFill>
          <a:blip r:embed="rId3" cstate="print"/>
          <a:stretch>
            <a:fillRect/>
          </a:stretch>
        </p:blipFill>
        <p:spPr>
          <a:xfrm>
            <a:off x="971600" y="3780705"/>
            <a:ext cx="6132192" cy="2496940"/>
          </a:xfrm>
          <a:prstGeom prst="rect">
            <a:avLst/>
          </a:prstGeom>
        </p:spPr>
      </p:pic>
      <p:pic>
        <p:nvPicPr>
          <p:cNvPr id="6" name="Picture 5"/>
          <p:cNvPicPr>
            <a:picLocks noChangeAspect="1"/>
          </p:cNvPicPr>
          <p:nvPr/>
        </p:nvPicPr>
        <p:blipFill>
          <a:blip r:embed="rId4" cstate="print"/>
          <a:stretch>
            <a:fillRect/>
          </a:stretch>
        </p:blipFill>
        <p:spPr>
          <a:xfrm>
            <a:off x="7233993" y="5076849"/>
            <a:ext cx="1224136" cy="1235265"/>
          </a:xfrm>
          <a:prstGeom prst="rect">
            <a:avLst/>
          </a:prstGeom>
        </p:spPr>
      </p:pic>
      <p:pic>
        <p:nvPicPr>
          <p:cNvPr id="7" name="Picture 6"/>
          <p:cNvPicPr>
            <a:picLocks noChangeAspect="1"/>
          </p:cNvPicPr>
          <p:nvPr/>
        </p:nvPicPr>
        <p:blipFill>
          <a:blip r:embed="rId5" cstate="print"/>
          <a:stretch>
            <a:fillRect/>
          </a:stretch>
        </p:blipFill>
        <p:spPr>
          <a:xfrm>
            <a:off x="7233993" y="3780706"/>
            <a:ext cx="1224136" cy="1240982"/>
          </a:xfrm>
          <a:prstGeom prst="rect">
            <a:avLst/>
          </a:prstGeom>
        </p:spPr>
      </p:pic>
    </p:spTree>
    <p:extLst>
      <p:ext uri="{BB962C8B-B14F-4D97-AF65-F5344CB8AC3E}">
        <p14:creationId xmlns:p14="http://schemas.microsoft.com/office/powerpoint/2010/main" val="25462489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Work</a:t>
            </a:r>
          </a:p>
        </p:txBody>
      </p:sp>
      <p:sp>
        <p:nvSpPr>
          <p:cNvPr id="3" name="Content Placeholder 2"/>
          <p:cNvSpPr>
            <a:spLocks noGrp="1"/>
          </p:cNvSpPr>
          <p:nvPr>
            <p:ph idx="1"/>
          </p:nvPr>
        </p:nvSpPr>
        <p:spPr/>
        <p:txBody>
          <a:bodyPr/>
          <a:lstStyle/>
          <a:p>
            <a:r>
              <a:rPr lang="en-US" dirty="0"/>
              <a:t>“Discrete Stochastic </a:t>
            </a:r>
            <a:r>
              <a:rPr lang="en-US" dirty="0" err="1"/>
              <a:t>Microfacet</a:t>
            </a:r>
            <a:r>
              <a:rPr lang="en-US" dirty="0"/>
              <a:t> Models” </a:t>
            </a:r>
            <a:r>
              <a:rPr lang="en-US" dirty="0" smtClean="0"/>
              <a:t>[Jakob </a:t>
            </a:r>
            <a:r>
              <a:rPr lang="en-US" dirty="0"/>
              <a:t>et </a:t>
            </a:r>
            <a:r>
              <a:rPr lang="en-US" dirty="0" smtClean="0"/>
              <a:t>al.14]</a:t>
            </a:r>
            <a:endParaRPr lang="en-US" dirty="0"/>
          </a:p>
          <a:p>
            <a:pPr lvl="1"/>
            <a:r>
              <a:rPr lang="en-US" dirty="0"/>
              <a:t>Distribute arbitrary number of </a:t>
            </a:r>
            <a:r>
              <a:rPr lang="en-US" dirty="0" smtClean="0"/>
              <a:t>microfacets </a:t>
            </a:r>
            <a:r>
              <a:rPr lang="en-US" dirty="0"/>
              <a:t>/ ‘particles’</a:t>
            </a:r>
          </a:p>
          <a:p>
            <a:pPr lvl="1"/>
            <a:r>
              <a:rPr lang="en-US" dirty="0"/>
              <a:t>Pseudo-random (deterministic), no need to store</a:t>
            </a:r>
          </a:p>
          <a:p>
            <a:pPr lvl="1"/>
            <a:r>
              <a:rPr lang="en-US" dirty="0"/>
              <a:t>4D hierarchical stochastic distribution process (p, n)</a:t>
            </a:r>
          </a:p>
        </p:txBody>
      </p:sp>
      <p:sp>
        <p:nvSpPr>
          <p:cNvPr id="4" name="Slide Number Placeholder 3"/>
          <p:cNvSpPr>
            <a:spLocks noGrp="1"/>
          </p:cNvSpPr>
          <p:nvPr>
            <p:ph type="sldNum" sz="quarter" idx="12"/>
          </p:nvPr>
        </p:nvSpPr>
        <p:spPr/>
        <p:txBody>
          <a:bodyPr/>
          <a:lstStyle/>
          <a:p>
            <a:fld id="{7E95431C-F0EC-4DC5-A098-16E27D1FF48A}" type="slidenum">
              <a:rPr lang="en-US" smtClean="0"/>
              <a:pPr/>
              <a:t>9</a:t>
            </a:fld>
            <a:endParaRPr lang="en-US" dirty="0"/>
          </a:p>
        </p:txBody>
      </p:sp>
      <p:sp>
        <p:nvSpPr>
          <p:cNvPr id="5" name="Slide Number Placeholder 3"/>
          <p:cNvSpPr txBox="1">
            <a:spLocks/>
          </p:cNvSpPr>
          <p:nvPr/>
        </p:nvSpPr>
        <p:spPr>
          <a:xfrm>
            <a:off x="7785720" y="6597352"/>
            <a:ext cx="607534" cy="211015"/>
          </a:xfrm>
          <a:prstGeom prst="rect">
            <a:avLst/>
          </a:prstGeom>
        </p:spPr>
        <p:txBody>
          <a:bodyPr anchor="ctr"/>
          <a:lstStyle>
            <a:defPPr>
              <a:defRPr lang="de-DE"/>
            </a:defPPr>
            <a:lvl1pPr marL="0" algn="r" defTabSz="914400" rtl="0" eaLnBrk="1" latinLnBrk="0" hangingPunct="1">
              <a:defRPr lang="de-DE"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95431C-F0EC-4DC5-A098-16E27D1FF48A}" type="slidenum">
              <a:rPr lang="en-US" smtClean="0"/>
              <a:pPr/>
              <a:t>9</a:t>
            </a:fld>
            <a:endParaRPr lang="en-US" dirty="0"/>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
                    </a14:imgEffect>
                  </a14:imgLayer>
                </a14:imgProps>
              </a:ext>
            </a:extLst>
          </a:blip>
          <a:stretch>
            <a:fillRect/>
          </a:stretch>
        </p:blipFill>
        <p:spPr>
          <a:xfrm>
            <a:off x="107505" y="3124178"/>
            <a:ext cx="8892496" cy="1672974"/>
          </a:xfrm>
          <a:prstGeom prst="rect">
            <a:avLst/>
          </a:prstGeom>
        </p:spPr>
      </p:pic>
      <p:pic>
        <p:nvPicPr>
          <p:cNvPr id="9" name="Picture 8"/>
          <p:cNvPicPr>
            <a:picLocks noChangeAspect="1"/>
          </p:cNvPicPr>
          <p:nvPr/>
        </p:nvPicPr>
        <p:blipFill>
          <a:blip r:embed="rId5" cstate="print"/>
          <a:stretch>
            <a:fillRect/>
          </a:stretch>
        </p:blipFill>
        <p:spPr>
          <a:xfrm>
            <a:off x="1475656" y="4844232"/>
            <a:ext cx="4608024" cy="1801812"/>
          </a:xfrm>
          <a:prstGeom prst="rect">
            <a:avLst/>
          </a:prstGeom>
        </p:spPr>
      </p:pic>
      <p:pic>
        <p:nvPicPr>
          <p:cNvPr id="11" name="Picture 10"/>
          <p:cNvPicPr>
            <a:picLocks noChangeAspect="1"/>
          </p:cNvPicPr>
          <p:nvPr/>
        </p:nvPicPr>
        <p:blipFill>
          <a:blip r:embed="rId6" cstate="print"/>
          <a:stretch>
            <a:fillRect/>
          </a:stretch>
        </p:blipFill>
        <p:spPr>
          <a:xfrm>
            <a:off x="6100687" y="4876098"/>
            <a:ext cx="1728192" cy="1732481"/>
          </a:xfrm>
          <a:prstGeom prst="rect">
            <a:avLst/>
          </a:prstGeom>
        </p:spPr>
      </p:pic>
    </p:spTree>
    <p:extLst>
      <p:ext uri="{BB962C8B-B14F-4D97-AF65-F5344CB8AC3E}">
        <p14:creationId xmlns:p14="http://schemas.microsoft.com/office/powerpoint/2010/main" val="1098641410"/>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scene3d>
          <a:camera prst="orthographicFront"/>
          <a:lightRig rig="threePt" dir="t"/>
        </a:scene3d>
        <a:sp3d extrusionH="57150">
          <a:bevelT w="38100" h="38100"/>
        </a:sp3d>
      </a:bodyPr>
      <a:lstStyle>
        <a:defPPr marL="0" marR="0" indent="0" algn="l" defTabSz="914400" rtl="0" eaLnBrk="1" fontAlgn="auto" latinLnBrk="0" hangingPunct="1">
          <a:lnSpc>
            <a:spcPct val="100000"/>
          </a:lnSpc>
          <a:spcBef>
            <a:spcPct val="0"/>
          </a:spcBef>
          <a:spcAft>
            <a:spcPts val="0"/>
          </a:spcAft>
          <a:buClrTx/>
          <a:buSzTx/>
          <a:buFont typeface="Arial" pitchFamily="34" charset="0"/>
          <a:buNone/>
          <a:tabLst/>
          <a:defRPr kumimoji="0" sz="2200" b="1" kern="1200" noProof="0" dirty="0" smtClean="0">
            <a:ln w="6350">
              <a:noFill/>
            </a:ln>
            <a:solidFill>
              <a:schemeClr val="bg1">
                <a:lumMod val="85000"/>
              </a:schemeClr>
            </a:solidFill>
            <a:effectLst>
              <a:outerShdw blurRad="50800" dist="38100" dir="2700000" algn="tl" rotWithShape="0">
                <a:srgbClr val="000000">
                  <a:alpha val="40000"/>
                </a:srgbClr>
              </a:outerShdw>
            </a:effectLst>
            <a:latin typeface="Calibri" pitchFamily="34" charset="0"/>
            <a:ea typeface="+mj-ea"/>
            <a:cs typeface="+mj-cs"/>
          </a:defRPr>
        </a:defPPr>
      </a:lstStyle>
    </a:txDef>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3435</Words>
  <Application>Microsoft Office PowerPoint</Application>
  <PresentationFormat>On-screen Show (4:3)</PresentationFormat>
  <Paragraphs>341</Paragraphs>
  <Slides>29</Slides>
  <Notes>29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Cambria Math</vt:lpstr>
      <vt:lpstr>MS PGothic</vt:lpstr>
      <vt:lpstr>Trebuchet MS</vt:lpstr>
      <vt:lpstr>Wingdings</vt:lpstr>
      <vt:lpstr>Larissa-Design</vt:lpstr>
      <vt:lpstr>Real-time Rendering of Procedural Multiscale Materials</vt:lpstr>
      <vt:lpstr>Previous Work</vt:lpstr>
      <vt:lpstr>Microfacet Theory</vt:lpstr>
      <vt:lpstr>Microfacet Theory</vt:lpstr>
      <vt:lpstr>Microfacet Theory</vt:lpstr>
      <vt:lpstr>Stochastic Models and Correlation</vt:lpstr>
      <vt:lpstr>Stochastic Models and Correlation</vt:lpstr>
      <vt:lpstr>Previous Work</vt:lpstr>
      <vt:lpstr>Previous Work</vt:lpstr>
      <vt:lpstr>A Biscale Microfacet Model</vt:lpstr>
      <vt:lpstr>Multiscale Microfacets: Microdetails</vt:lpstr>
      <vt:lpstr>Relationship NDF, MDDF, MNDF</vt:lpstr>
      <vt:lpstr>Comparison to Previous Work</vt:lpstr>
      <vt:lpstr>Discretization of Microdetails</vt:lpstr>
      <vt:lpstr>Discrete Biscale Model Evaluation</vt:lpstr>
      <vt:lpstr>Discrete Biscale Model Evaluation</vt:lpstr>
      <vt:lpstr>Controlling Biscale NDFs</vt:lpstr>
      <vt:lpstr>A simplified procedural real-time Implementation</vt:lpstr>
      <vt:lpstr>Simplified Stochastic Process</vt:lpstr>
      <vt:lpstr>Coherent Stochastic Process</vt:lpstr>
      <vt:lpstr>View Dependency (Glistening!)</vt:lpstr>
      <vt:lpstr>Multiscale Coherent Noise / Seeds</vt:lpstr>
      <vt:lpstr>Multiscale Coherent Noise / Seeds</vt:lpstr>
      <vt:lpstr>Anisotropic Microdetails</vt:lpstr>
      <vt:lpstr>Microdetail Scale Variation</vt:lpstr>
      <vt:lpstr>Performance</vt:lpstr>
      <vt:lpstr>Example Code / ShaderToy</vt:lpstr>
      <vt:lpstr>Variety of Materials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2016-02-29T06:37:47Z</dcterms:created>
  <dcterms:modified xsi:type="dcterms:W3CDTF">2016-02-29T06:41:56Z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