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notesSlides/notesSlide50.xml" ContentType="application/vnd.openxmlformats-officedocument.presentationml.notesSlide+xml"/>
  <Override PartName="/ppt/charts/chart2.xml" ContentType="application/vnd.openxmlformats-officedocument.drawingml.chart+xml"/>
  <Override PartName="/ppt/notesSlides/notesSlide51.xml" ContentType="application/vnd.openxmlformats-officedocument.presentationml.notesSlide+xml"/>
  <Override PartName="/ppt/charts/chart3.xml" ContentType="application/vnd.openxmlformats-officedocument.drawingml.chart+xml"/>
  <Override PartName="/ppt/notesSlides/notesSlide5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53.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54.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55.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4"/>
  </p:sldMasterIdLst>
  <p:notesMasterIdLst>
    <p:notesMasterId r:id="rId73"/>
  </p:notesMasterIdLst>
  <p:handoutMasterIdLst>
    <p:handoutMasterId r:id="rId74"/>
  </p:handoutMasterIdLst>
  <p:sldIdLst>
    <p:sldId id="676" r:id="rId5"/>
    <p:sldId id="693" r:id="rId6"/>
    <p:sldId id="724" r:id="rId7"/>
    <p:sldId id="677" r:id="rId8"/>
    <p:sldId id="718" r:id="rId9"/>
    <p:sldId id="719" r:id="rId10"/>
    <p:sldId id="694" r:id="rId11"/>
    <p:sldId id="730" r:id="rId12"/>
    <p:sldId id="725" r:id="rId13"/>
    <p:sldId id="680" r:id="rId14"/>
    <p:sldId id="714" r:id="rId15"/>
    <p:sldId id="715" r:id="rId16"/>
    <p:sldId id="726" r:id="rId17"/>
    <p:sldId id="695" r:id="rId18"/>
    <p:sldId id="727" r:id="rId19"/>
    <p:sldId id="720" r:id="rId20"/>
    <p:sldId id="728" r:id="rId21"/>
    <p:sldId id="731" r:id="rId22"/>
    <p:sldId id="682" r:id="rId23"/>
    <p:sldId id="732" r:id="rId24"/>
    <p:sldId id="685" r:id="rId25"/>
    <p:sldId id="704" r:id="rId26"/>
    <p:sldId id="705" r:id="rId27"/>
    <p:sldId id="733" r:id="rId28"/>
    <p:sldId id="734" r:id="rId29"/>
    <p:sldId id="735" r:id="rId30"/>
    <p:sldId id="736" r:id="rId31"/>
    <p:sldId id="737" r:id="rId32"/>
    <p:sldId id="738" r:id="rId33"/>
    <p:sldId id="739" r:id="rId34"/>
    <p:sldId id="722" r:id="rId35"/>
    <p:sldId id="729" r:id="rId36"/>
    <p:sldId id="740" r:id="rId37"/>
    <p:sldId id="690" r:id="rId38"/>
    <p:sldId id="741" r:id="rId39"/>
    <p:sldId id="742" r:id="rId40"/>
    <p:sldId id="708" r:id="rId41"/>
    <p:sldId id="743" r:id="rId42"/>
    <p:sldId id="744" r:id="rId43"/>
    <p:sldId id="749" r:id="rId44"/>
    <p:sldId id="746" r:id="rId45"/>
    <p:sldId id="747" r:id="rId46"/>
    <p:sldId id="748" r:id="rId47"/>
    <p:sldId id="750" r:id="rId48"/>
    <p:sldId id="709" r:id="rId49"/>
    <p:sldId id="764" r:id="rId50"/>
    <p:sldId id="763" r:id="rId51"/>
    <p:sldId id="723" r:id="rId52"/>
    <p:sldId id="697" r:id="rId53"/>
    <p:sldId id="751" r:id="rId54"/>
    <p:sldId id="712" r:id="rId55"/>
    <p:sldId id="752" r:id="rId56"/>
    <p:sldId id="754" r:id="rId57"/>
    <p:sldId id="753" r:id="rId58"/>
    <p:sldId id="699" r:id="rId59"/>
    <p:sldId id="711" r:id="rId60"/>
    <p:sldId id="755" r:id="rId61"/>
    <p:sldId id="756" r:id="rId62"/>
    <p:sldId id="757" r:id="rId63"/>
    <p:sldId id="758" r:id="rId64"/>
    <p:sldId id="702" r:id="rId65"/>
    <p:sldId id="759" r:id="rId66"/>
    <p:sldId id="760" r:id="rId67"/>
    <p:sldId id="717" r:id="rId68"/>
    <p:sldId id="762" r:id="rId69"/>
    <p:sldId id="761" r:id="rId70"/>
    <p:sldId id="703" r:id="rId71"/>
    <p:sldId id="766" r:id="rId72"/>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F00"/>
    <a:srgbClr val="55EB29"/>
    <a:srgbClr val="000000"/>
    <a:srgbClr val="A00CEA"/>
    <a:srgbClr val="8D0CEA"/>
    <a:srgbClr val="9B0CEA"/>
    <a:srgbClr val="808080"/>
    <a:srgbClr val="B3B3B3"/>
    <a:srgbClr val="76B900"/>
    <a:srgbClr val="606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78828" autoAdjust="0"/>
  </p:normalViewPr>
  <p:slideViewPr>
    <p:cSldViewPr snapToGrid="0">
      <p:cViewPr varScale="1">
        <p:scale>
          <a:sx n="106" d="100"/>
          <a:sy n="106" d="100"/>
        </p:scale>
        <p:origin x="-248" y="-104"/>
      </p:cViewPr>
      <p:guideLst>
        <p:guide orient="horz" pos="1316"/>
        <p:guide orient="horz" pos="3050"/>
        <p:guide orient="horz" pos="3189"/>
        <p:guide pos="54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2" d="100"/>
        <a:sy n="92" d="100"/>
      </p:scale>
      <p:origin x="0" y="0"/>
    </p:cViewPr>
  </p:sorterViewPr>
  <p:notesViewPr>
    <p:cSldViewPr snapToGrid="0">
      <p:cViewPr varScale="1">
        <p:scale>
          <a:sx n="112" d="100"/>
          <a:sy n="112" d="100"/>
        </p:scale>
        <p:origin x="-418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160" b="1" i="0" u="none" strike="noStrike" baseline="0" dirty="0" smtClean="0">
                <a:effectLst/>
              </a:rPr>
              <a:t>% of patches matching the </a:t>
            </a:r>
            <a:r>
              <a:rPr lang="en-US" sz="2160" b="1" i="0" u="none" strike="noStrike" baseline="0" dirty="0" err="1" smtClean="0">
                <a:effectLst/>
              </a:rPr>
              <a:t>kNN</a:t>
            </a:r>
            <a:r>
              <a:rPr lang="en-US" sz="2160" b="1" i="0" u="none" strike="noStrike" baseline="0" dirty="0" smtClean="0">
                <a:effectLst/>
              </a:rPr>
              <a:t> result, k=16</a:t>
            </a:r>
          </a:p>
          <a:p>
            <a:pPr>
              <a:defRPr/>
            </a:pPr>
            <a:r>
              <a:rPr lang="en-US" sz="1800" dirty="0" smtClean="0"/>
              <a:t>(the</a:t>
            </a:r>
            <a:r>
              <a:rPr lang="en-US" sz="1800" baseline="0" dirty="0" smtClean="0"/>
              <a:t> higher the better)</a:t>
            </a:r>
            <a:endParaRPr lang="en-US" sz="1800" dirty="0"/>
          </a:p>
        </c:rich>
      </c:tx>
      <c:layout/>
      <c:overlay val="0"/>
    </c:title>
    <c:autoTitleDeleted val="0"/>
    <c:plotArea>
      <c:layout/>
      <c:barChart>
        <c:barDir val="col"/>
        <c:grouping val="clustered"/>
        <c:varyColors val="0"/>
        <c:ser>
          <c:idx val="0"/>
          <c:order val="0"/>
          <c:tx>
            <c:strRef>
              <c:f>Sheet1!$B$1</c:f>
              <c:strCache>
                <c:ptCount val="1"/>
                <c:pt idx="0">
                  <c:v>% of correct</c:v>
                </c:pt>
              </c:strCache>
            </c:strRef>
          </c:tx>
          <c:spPr>
            <a:solidFill>
              <a:srgbClr val="55EB29"/>
            </a:solidFill>
          </c:spPr>
          <c:invertIfNegative val="0"/>
          <c:dPt>
            <c:idx val="6"/>
            <c:invertIfNegative val="0"/>
            <c:bubble3D val="0"/>
            <c:spPr>
              <a:solidFill>
                <a:srgbClr val="FFFF00"/>
              </a:solidFill>
            </c:spPr>
          </c:dPt>
          <c:dLbls>
            <c:dLbl>
              <c:idx val="6"/>
              <c:spPr/>
              <c:txPr>
                <a:bodyPr/>
                <a:lstStyle/>
                <a:p>
                  <a:pPr>
                    <a:defRPr>
                      <a:solidFill>
                        <a:schemeClr val="accent4"/>
                      </a:solidFill>
                    </a:defRPr>
                  </a:pPr>
                  <a:endParaRPr lang="en-US"/>
                </a:p>
              </c:txPr>
              <c:dLblPos val="outEnd"/>
              <c:showLegendKey val="0"/>
              <c:showVal val="1"/>
              <c:showCatName val="0"/>
              <c:showSerName val="0"/>
              <c:showPercent val="0"/>
              <c:showBubbleSize val="0"/>
            </c:dLbl>
            <c:txPr>
              <a:bodyPr/>
              <a:lstStyle/>
              <a:p>
                <a:pPr>
                  <a:defRPr>
                    <a:solidFill>
                      <a:srgbClr val="55EB29"/>
                    </a:solidFill>
                  </a:defRPr>
                </a:pPr>
                <a:endParaRPr lang="en-US"/>
              </a:p>
            </c:txPr>
            <c:dLblPos val="outEnd"/>
            <c:showLegendKey val="0"/>
            <c:showVal val="1"/>
            <c:showCatName val="0"/>
            <c:showSerName val="0"/>
            <c:showPercent val="0"/>
            <c:showBubbleSize val="0"/>
            <c:showLeaderLines val="0"/>
          </c:dLbls>
          <c:cat>
            <c:strRef>
              <c:f>Sheet1!$A$2:$A$8</c:f>
              <c:strCache>
                <c:ptCount val="7"/>
                <c:pt idx="0">
                  <c:v>Randomized KD-trees</c:v>
                </c:pt>
                <c:pt idx="1">
                  <c:v>K-means</c:v>
                </c:pt>
                <c:pt idx="2">
                  <c:v>Composite</c:v>
                </c:pt>
                <c:pt idx="3">
                  <c:v>Hierarchical Clustering</c:v>
                </c:pt>
                <c:pt idx="4">
                  <c:v>Generalized PatchMatch</c:v>
                </c:pt>
                <c:pt idx="5">
                  <c:v>Random Ball Cover</c:v>
                </c:pt>
                <c:pt idx="6">
                  <c:v>Ours</c:v>
                </c:pt>
              </c:strCache>
            </c:strRef>
          </c:cat>
          <c:val>
            <c:numRef>
              <c:f>Sheet1!$B$2:$B$8</c:f>
              <c:numCache>
                <c:formatCode>General</c:formatCode>
                <c:ptCount val="7"/>
                <c:pt idx="0">
                  <c:v>24.87</c:v>
                </c:pt>
                <c:pt idx="1">
                  <c:v>34.86</c:v>
                </c:pt>
                <c:pt idx="2">
                  <c:v>35.21</c:v>
                </c:pt>
                <c:pt idx="3">
                  <c:v>7.18</c:v>
                </c:pt>
                <c:pt idx="4">
                  <c:v>0.22</c:v>
                </c:pt>
                <c:pt idx="5">
                  <c:v>97.88</c:v>
                </c:pt>
                <c:pt idx="6">
                  <c:v>39.01</c:v>
                </c:pt>
              </c:numCache>
            </c:numRef>
          </c:val>
        </c:ser>
        <c:dLbls>
          <c:dLblPos val="outEnd"/>
          <c:showLegendKey val="0"/>
          <c:showVal val="1"/>
          <c:showCatName val="0"/>
          <c:showSerName val="0"/>
          <c:showPercent val="0"/>
          <c:showBubbleSize val="0"/>
        </c:dLbls>
        <c:gapWidth val="150"/>
        <c:axId val="-2090338408"/>
        <c:axId val="-2090335432"/>
      </c:barChart>
      <c:catAx>
        <c:axId val="-2090338408"/>
        <c:scaling>
          <c:orientation val="minMax"/>
        </c:scaling>
        <c:delete val="0"/>
        <c:axPos val="b"/>
        <c:majorTickMark val="out"/>
        <c:minorTickMark val="none"/>
        <c:tickLblPos val="nextTo"/>
        <c:crossAx val="-2090335432"/>
        <c:crosses val="autoZero"/>
        <c:auto val="1"/>
        <c:lblAlgn val="ctr"/>
        <c:lblOffset val="100"/>
        <c:noMultiLvlLbl val="0"/>
      </c:catAx>
      <c:valAx>
        <c:axId val="-2090335432"/>
        <c:scaling>
          <c:orientation val="minMax"/>
          <c:max val="100.0"/>
        </c:scaling>
        <c:delete val="1"/>
        <c:axPos val="l"/>
        <c:numFmt formatCode="General" sourceLinked="1"/>
        <c:majorTickMark val="out"/>
        <c:minorTickMark val="none"/>
        <c:tickLblPos val="nextTo"/>
        <c:crossAx val="-20903384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srgbClr val="FFFFFF"/>
                </a:solidFill>
                <a:latin typeface="+mn-lt"/>
                <a:ea typeface="+mn-ea"/>
                <a:cs typeface="+mn-cs"/>
              </a:defRPr>
            </a:pPr>
            <a:r>
              <a:rPr lang="en-US" dirty="0" err="1"/>
              <a:t>D</a:t>
            </a:r>
            <a:r>
              <a:rPr lang="en-US" baseline="-25000" dirty="0" err="1"/>
              <a:t>ann</a:t>
            </a:r>
            <a:r>
              <a:rPr lang="en-US" dirty="0"/>
              <a:t>/</a:t>
            </a:r>
            <a:r>
              <a:rPr lang="en-US" dirty="0" err="1" smtClean="0"/>
              <a:t>D</a:t>
            </a:r>
            <a:r>
              <a:rPr lang="en-US" baseline="-25000" dirty="0" err="1" smtClean="0"/>
              <a:t>knn</a:t>
            </a:r>
            <a:r>
              <a:rPr lang="en-US" sz="2160" b="1" i="0" u="none" strike="noStrike" baseline="0" dirty="0" smtClean="0">
                <a:effectLst/>
              </a:rPr>
              <a:t>, k=16</a:t>
            </a:r>
            <a:r>
              <a:rPr lang="en-US" sz="2160" b="1" i="0" u="none" strike="noStrike" baseline="0" dirty="0" smtClean="0"/>
              <a:t> </a:t>
            </a:r>
            <a:endParaRPr lang="en-US" baseline="-25000" dirty="0" smtClean="0"/>
          </a:p>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srgbClr val="FFFFFF"/>
                </a:solidFill>
                <a:latin typeface="+mn-lt"/>
                <a:ea typeface="+mn-ea"/>
                <a:cs typeface="+mn-cs"/>
              </a:defRPr>
            </a:pPr>
            <a:r>
              <a:rPr lang="en-US" sz="1800" b="1" i="0" baseline="0" dirty="0" smtClean="0">
                <a:effectLst/>
              </a:rPr>
              <a:t>(the lower the better)</a:t>
            </a:r>
            <a:endParaRPr lang="en-US" dirty="0" smtClean="0">
              <a:effectLst/>
            </a:endParaRPr>
          </a:p>
        </c:rich>
      </c:tx>
      <c:layout/>
      <c:overlay val="0"/>
    </c:title>
    <c:autoTitleDeleted val="0"/>
    <c:plotArea>
      <c:layout/>
      <c:barChart>
        <c:barDir val="col"/>
        <c:grouping val="clustered"/>
        <c:varyColors val="0"/>
        <c:ser>
          <c:idx val="0"/>
          <c:order val="0"/>
          <c:tx>
            <c:strRef>
              <c:f>Sheet1!$B$1</c:f>
              <c:strCache>
                <c:ptCount val="1"/>
                <c:pt idx="0">
                  <c:v>Dann/Dknn</c:v>
                </c:pt>
              </c:strCache>
            </c:strRef>
          </c:tx>
          <c:spPr>
            <a:solidFill>
              <a:srgbClr val="55EB29"/>
            </a:solidFill>
          </c:spPr>
          <c:invertIfNegative val="0"/>
          <c:dPt>
            <c:idx val="6"/>
            <c:invertIfNegative val="0"/>
            <c:bubble3D val="0"/>
            <c:spPr>
              <a:solidFill>
                <a:srgbClr val="FFFF00"/>
              </a:solidFill>
            </c:spPr>
          </c:dPt>
          <c:dLbls>
            <c:dLbl>
              <c:idx val="6"/>
              <c:spPr/>
              <c:txPr>
                <a:bodyPr/>
                <a:lstStyle/>
                <a:p>
                  <a:pPr>
                    <a:defRPr>
                      <a:solidFill>
                        <a:schemeClr val="accent4"/>
                      </a:solidFill>
                    </a:defRPr>
                  </a:pPr>
                  <a:endParaRPr lang="en-US"/>
                </a:p>
              </c:txPr>
              <c:dLblPos val="outEnd"/>
              <c:showLegendKey val="0"/>
              <c:showVal val="1"/>
              <c:showCatName val="0"/>
              <c:showSerName val="0"/>
              <c:showPercent val="0"/>
              <c:showBubbleSize val="0"/>
            </c:dLbl>
            <c:txPr>
              <a:bodyPr/>
              <a:lstStyle/>
              <a:p>
                <a:pPr>
                  <a:defRPr>
                    <a:solidFill>
                      <a:srgbClr val="55EB29"/>
                    </a:solidFill>
                  </a:defRPr>
                </a:pPr>
                <a:endParaRPr lang="en-US"/>
              </a:p>
            </c:txPr>
            <c:dLblPos val="outEnd"/>
            <c:showLegendKey val="0"/>
            <c:showVal val="1"/>
            <c:showCatName val="0"/>
            <c:showSerName val="0"/>
            <c:showPercent val="0"/>
            <c:showBubbleSize val="0"/>
            <c:showLeaderLines val="0"/>
          </c:dLbls>
          <c:cat>
            <c:strRef>
              <c:f>Sheet1!$A$2:$A$8</c:f>
              <c:strCache>
                <c:ptCount val="7"/>
                <c:pt idx="0">
                  <c:v>Randomized KD-trees</c:v>
                </c:pt>
                <c:pt idx="1">
                  <c:v>K-means</c:v>
                </c:pt>
                <c:pt idx="2">
                  <c:v>Composite</c:v>
                </c:pt>
                <c:pt idx="3">
                  <c:v>Hierarchical Clustering</c:v>
                </c:pt>
                <c:pt idx="4">
                  <c:v>Generalized PatchMatch</c:v>
                </c:pt>
                <c:pt idx="5">
                  <c:v>Random Ball Cover</c:v>
                </c:pt>
                <c:pt idx="6">
                  <c:v>Ours</c:v>
                </c:pt>
              </c:strCache>
            </c:strRef>
          </c:cat>
          <c:val>
            <c:numRef>
              <c:f>Sheet1!$B$2:$B$8</c:f>
              <c:numCache>
                <c:formatCode>0.00</c:formatCode>
                <c:ptCount val="7"/>
                <c:pt idx="0">
                  <c:v>3.01</c:v>
                </c:pt>
                <c:pt idx="1">
                  <c:v>2.0</c:v>
                </c:pt>
                <c:pt idx="2">
                  <c:v>1.99</c:v>
                </c:pt>
                <c:pt idx="3">
                  <c:v>7.38</c:v>
                </c:pt>
                <c:pt idx="4">
                  <c:v>23.91</c:v>
                </c:pt>
                <c:pt idx="5">
                  <c:v>1.01</c:v>
                </c:pt>
                <c:pt idx="6">
                  <c:v>1.32</c:v>
                </c:pt>
              </c:numCache>
            </c:numRef>
          </c:val>
        </c:ser>
        <c:dLbls>
          <c:dLblPos val="outEnd"/>
          <c:showLegendKey val="0"/>
          <c:showVal val="1"/>
          <c:showCatName val="0"/>
          <c:showSerName val="0"/>
          <c:showPercent val="0"/>
          <c:showBubbleSize val="0"/>
        </c:dLbls>
        <c:gapWidth val="150"/>
        <c:axId val="-2111717288"/>
        <c:axId val="-2111714312"/>
      </c:barChart>
      <c:catAx>
        <c:axId val="-2111717288"/>
        <c:scaling>
          <c:orientation val="minMax"/>
        </c:scaling>
        <c:delete val="0"/>
        <c:axPos val="b"/>
        <c:majorTickMark val="out"/>
        <c:minorTickMark val="none"/>
        <c:tickLblPos val="nextTo"/>
        <c:crossAx val="-2111714312"/>
        <c:crosses val="autoZero"/>
        <c:auto val="1"/>
        <c:lblAlgn val="ctr"/>
        <c:lblOffset val="100"/>
        <c:noMultiLvlLbl val="0"/>
      </c:catAx>
      <c:valAx>
        <c:axId val="-2111714312"/>
        <c:scaling>
          <c:orientation val="minMax"/>
        </c:scaling>
        <c:delete val="1"/>
        <c:axPos val="l"/>
        <c:numFmt formatCode="0.00" sourceLinked="1"/>
        <c:majorTickMark val="out"/>
        <c:minorTickMark val="none"/>
        <c:tickLblPos val="nextTo"/>
        <c:crossAx val="-21117172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a:pPr>
            <a:r>
              <a:rPr lang="en-US" dirty="0" smtClean="0"/>
              <a:t>Nonlocal</a:t>
            </a:r>
            <a:r>
              <a:rPr lang="en-US" baseline="0" dirty="0" smtClean="0"/>
              <a:t> Means – </a:t>
            </a:r>
            <a:r>
              <a:rPr lang="en-US" dirty="0" smtClean="0"/>
              <a:t>PSNR </a:t>
            </a:r>
            <a:r>
              <a:rPr lang="en-US" dirty="0"/>
              <a:t>[</a:t>
            </a:r>
            <a:r>
              <a:rPr lang="en-US" dirty="0" smtClean="0"/>
              <a:t>dB], k=16</a:t>
            </a:r>
            <a:endParaRPr lang="en-US" dirty="0"/>
          </a:p>
          <a:p>
            <a:pPr algn="ctr" rtl="0">
              <a:defRPr/>
            </a:pPr>
            <a:r>
              <a:rPr lang="en-US" dirty="0"/>
              <a:t>(the higher the better)</a:t>
            </a:r>
          </a:p>
        </c:rich>
      </c:tx>
      <c:layout/>
      <c:overlay val="0"/>
    </c:title>
    <c:autoTitleDeleted val="0"/>
    <c:plotArea>
      <c:layout/>
      <c:barChart>
        <c:barDir val="col"/>
        <c:grouping val="clustered"/>
        <c:varyColors val="0"/>
        <c:ser>
          <c:idx val="0"/>
          <c:order val="0"/>
          <c:tx>
            <c:strRef>
              <c:f>Sheet1!$B$1</c:f>
              <c:strCache>
                <c:ptCount val="1"/>
                <c:pt idx="0">
                  <c:v>NLM</c:v>
                </c:pt>
              </c:strCache>
            </c:strRef>
          </c:tx>
          <c:spPr>
            <a:solidFill>
              <a:srgbClr val="55EB29"/>
            </a:solidFill>
          </c:spPr>
          <c:invertIfNegative val="0"/>
          <c:dPt>
            <c:idx val="6"/>
            <c:invertIfNegative val="0"/>
            <c:bubble3D val="0"/>
            <c:spPr>
              <a:solidFill>
                <a:srgbClr val="FFFF00"/>
              </a:solidFill>
            </c:spPr>
          </c:dPt>
          <c:dPt>
            <c:idx val="7"/>
            <c:invertIfNegative val="0"/>
            <c:bubble3D val="0"/>
            <c:spPr>
              <a:solidFill>
                <a:schemeClr val="tx1">
                  <a:lumMod val="65000"/>
                </a:schemeClr>
              </a:solidFill>
            </c:spPr>
          </c:dPt>
          <c:dLbls>
            <c:dLbl>
              <c:idx val="6"/>
              <c:spPr/>
              <c:txPr>
                <a:bodyPr/>
                <a:lstStyle/>
                <a:p>
                  <a:pPr>
                    <a:defRPr>
                      <a:solidFill>
                        <a:schemeClr val="accent4"/>
                      </a:solidFill>
                    </a:defRPr>
                  </a:pPr>
                  <a:endParaRPr lang="en-US"/>
                </a:p>
              </c:txPr>
              <c:dLblPos val="outEnd"/>
              <c:showLegendKey val="0"/>
              <c:showVal val="1"/>
              <c:showCatName val="0"/>
              <c:showSerName val="0"/>
              <c:showPercent val="0"/>
              <c:showBubbleSize val="0"/>
            </c:dLbl>
            <c:dLbl>
              <c:idx val="7"/>
              <c:spPr/>
              <c:txPr>
                <a:bodyPr/>
                <a:lstStyle/>
                <a:p>
                  <a:pPr>
                    <a:defRPr>
                      <a:solidFill>
                        <a:schemeClr val="tx1"/>
                      </a:solidFill>
                    </a:defRPr>
                  </a:pPr>
                  <a:endParaRPr lang="en-US"/>
                </a:p>
              </c:txPr>
              <c:dLblPos val="outEnd"/>
              <c:showLegendKey val="0"/>
              <c:showVal val="1"/>
              <c:showCatName val="0"/>
              <c:showSerName val="0"/>
              <c:showPercent val="0"/>
              <c:showBubbleSize val="0"/>
            </c:dLbl>
            <c:txPr>
              <a:bodyPr/>
              <a:lstStyle/>
              <a:p>
                <a:pPr>
                  <a:defRPr>
                    <a:solidFill>
                      <a:srgbClr val="55EB29"/>
                    </a:solidFill>
                  </a:defRPr>
                </a:pPr>
                <a:endParaRPr lang="en-US"/>
              </a:p>
            </c:txPr>
            <c:dLblPos val="outEnd"/>
            <c:showLegendKey val="0"/>
            <c:showVal val="1"/>
            <c:showCatName val="0"/>
            <c:showSerName val="0"/>
            <c:showPercent val="0"/>
            <c:showBubbleSize val="0"/>
            <c:showLeaderLines val="0"/>
          </c:dLbls>
          <c:cat>
            <c:strRef>
              <c:f>Sheet1!$A$2:$A$9</c:f>
              <c:strCache>
                <c:ptCount val="8"/>
                <c:pt idx="0">
                  <c:v>Randomized KD-trees</c:v>
                </c:pt>
                <c:pt idx="1">
                  <c:v>K-means</c:v>
                </c:pt>
                <c:pt idx="2">
                  <c:v>Composite</c:v>
                </c:pt>
                <c:pt idx="3">
                  <c:v>Hierarchical Clustering</c:v>
                </c:pt>
                <c:pt idx="4">
                  <c:v>Generalized PatchMatch</c:v>
                </c:pt>
                <c:pt idx="5">
                  <c:v>Random Ball Cover</c:v>
                </c:pt>
                <c:pt idx="6">
                  <c:v>Ours</c:v>
                </c:pt>
                <c:pt idx="7">
                  <c:v>Exhaustive Search</c:v>
                </c:pt>
              </c:strCache>
            </c:strRef>
          </c:cat>
          <c:val>
            <c:numRef>
              <c:f>Sheet1!$B$2:$B$9</c:f>
              <c:numCache>
                <c:formatCode>0.00</c:formatCode>
                <c:ptCount val="8"/>
                <c:pt idx="0">
                  <c:v>26.88</c:v>
                </c:pt>
                <c:pt idx="1">
                  <c:v>27.13</c:v>
                </c:pt>
                <c:pt idx="2">
                  <c:v>27.02</c:v>
                </c:pt>
                <c:pt idx="3">
                  <c:v>25.65</c:v>
                </c:pt>
                <c:pt idx="4">
                  <c:v>21.24</c:v>
                </c:pt>
                <c:pt idx="5">
                  <c:v>27.83</c:v>
                </c:pt>
                <c:pt idx="6">
                  <c:v>27.79</c:v>
                </c:pt>
                <c:pt idx="7">
                  <c:v>28.55</c:v>
                </c:pt>
              </c:numCache>
            </c:numRef>
          </c:val>
        </c:ser>
        <c:dLbls>
          <c:dLblPos val="outEnd"/>
          <c:showLegendKey val="0"/>
          <c:showVal val="1"/>
          <c:showCatName val="0"/>
          <c:showSerName val="0"/>
          <c:showPercent val="0"/>
          <c:showBubbleSize val="0"/>
        </c:dLbls>
        <c:gapWidth val="150"/>
        <c:axId val="-2090271208"/>
        <c:axId val="-2090268200"/>
      </c:barChart>
      <c:catAx>
        <c:axId val="-2090271208"/>
        <c:scaling>
          <c:orientation val="minMax"/>
        </c:scaling>
        <c:delete val="0"/>
        <c:axPos val="b"/>
        <c:majorTickMark val="out"/>
        <c:minorTickMark val="none"/>
        <c:tickLblPos val="nextTo"/>
        <c:txPr>
          <a:bodyPr rot="0" vert="horz"/>
          <a:lstStyle/>
          <a:p>
            <a:pPr>
              <a:defRPr/>
            </a:pPr>
            <a:endParaRPr lang="en-US"/>
          </a:p>
        </c:txPr>
        <c:crossAx val="-2090268200"/>
        <c:crosses val="autoZero"/>
        <c:auto val="1"/>
        <c:lblAlgn val="ctr"/>
        <c:lblOffset val="100"/>
        <c:noMultiLvlLbl val="0"/>
      </c:catAx>
      <c:valAx>
        <c:axId val="-2090268200"/>
        <c:scaling>
          <c:orientation val="minMax"/>
          <c:min val="20.0"/>
        </c:scaling>
        <c:delete val="1"/>
        <c:axPos val="l"/>
        <c:numFmt formatCode="0.00" sourceLinked="1"/>
        <c:majorTickMark val="out"/>
        <c:minorTickMark val="none"/>
        <c:tickLblPos val="nextTo"/>
        <c:crossAx val="-2090271208"/>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title>
      <c:tx>
        <c:rich>
          <a:bodyPr/>
          <a:lstStyle/>
          <a:p>
            <a:pPr algn="ctr" rtl="0">
              <a:defRPr/>
            </a:pPr>
            <a:r>
              <a:rPr lang="en-US" baseline="0" dirty="0" smtClean="0"/>
              <a:t>BM3D – </a:t>
            </a:r>
            <a:r>
              <a:rPr lang="en-US" dirty="0" smtClean="0"/>
              <a:t>PSNR </a:t>
            </a:r>
            <a:r>
              <a:rPr lang="en-US" dirty="0"/>
              <a:t>[</a:t>
            </a:r>
            <a:r>
              <a:rPr lang="en-US" dirty="0" smtClean="0"/>
              <a:t>dB], k=16</a:t>
            </a:r>
            <a:endParaRPr lang="en-US" dirty="0"/>
          </a:p>
          <a:p>
            <a:pPr algn="ctr" rtl="0">
              <a:defRPr/>
            </a:pPr>
            <a:r>
              <a:rPr lang="en-US" dirty="0"/>
              <a:t>(the higher the better)</a:t>
            </a:r>
          </a:p>
        </c:rich>
      </c:tx>
      <c:layout/>
      <c:overlay val="0"/>
    </c:title>
    <c:autoTitleDeleted val="0"/>
    <c:plotArea>
      <c:layout/>
      <c:barChart>
        <c:barDir val="col"/>
        <c:grouping val="clustered"/>
        <c:varyColors val="0"/>
        <c:ser>
          <c:idx val="0"/>
          <c:order val="0"/>
          <c:tx>
            <c:strRef>
              <c:f>Sheet1!$B$1</c:f>
              <c:strCache>
                <c:ptCount val="1"/>
                <c:pt idx="0">
                  <c:v>BM3D</c:v>
                </c:pt>
              </c:strCache>
            </c:strRef>
          </c:tx>
          <c:spPr>
            <a:solidFill>
              <a:srgbClr val="55EB29"/>
            </a:solidFill>
          </c:spPr>
          <c:invertIfNegative val="0"/>
          <c:dPt>
            <c:idx val="6"/>
            <c:invertIfNegative val="0"/>
            <c:bubble3D val="0"/>
            <c:spPr>
              <a:solidFill>
                <a:srgbClr val="FFFF00"/>
              </a:solidFill>
            </c:spPr>
          </c:dPt>
          <c:dPt>
            <c:idx val="7"/>
            <c:invertIfNegative val="0"/>
            <c:bubble3D val="0"/>
            <c:spPr>
              <a:solidFill>
                <a:schemeClr val="tx1">
                  <a:lumMod val="65000"/>
                </a:schemeClr>
              </a:solidFill>
            </c:spPr>
          </c:dPt>
          <c:dLbls>
            <c:dLbl>
              <c:idx val="6"/>
              <c:spPr/>
              <c:txPr>
                <a:bodyPr/>
                <a:lstStyle/>
                <a:p>
                  <a:pPr>
                    <a:defRPr>
                      <a:solidFill>
                        <a:schemeClr val="accent4"/>
                      </a:solidFill>
                    </a:defRPr>
                  </a:pPr>
                  <a:endParaRPr lang="en-US"/>
                </a:p>
              </c:txPr>
              <c:dLblPos val="outEnd"/>
              <c:showLegendKey val="0"/>
              <c:showVal val="1"/>
              <c:showCatName val="0"/>
              <c:showSerName val="0"/>
              <c:showPercent val="0"/>
              <c:showBubbleSize val="0"/>
            </c:dLbl>
            <c:dLbl>
              <c:idx val="7"/>
              <c:spPr/>
              <c:txPr>
                <a:bodyPr/>
                <a:lstStyle/>
                <a:p>
                  <a:pPr>
                    <a:defRPr>
                      <a:solidFill>
                        <a:schemeClr val="tx1"/>
                      </a:solidFill>
                    </a:defRPr>
                  </a:pPr>
                  <a:endParaRPr lang="en-US"/>
                </a:p>
              </c:txPr>
              <c:dLblPos val="outEnd"/>
              <c:showLegendKey val="0"/>
              <c:showVal val="1"/>
              <c:showCatName val="0"/>
              <c:showSerName val="0"/>
              <c:showPercent val="0"/>
              <c:showBubbleSize val="0"/>
            </c:dLbl>
            <c:txPr>
              <a:bodyPr/>
              <a:lstStyle/>
              <a:p>
                <a:pPr>
                  <a:defRPr>
                    <a:solidFill>
                      <a:srgbClr val="55EB29"/>
                    </a:solidFill>
                  </a:defRPr>
                </a:pPr>
                <a:endParaRPr lang="en-US"/>
              </a:p>
            </c:txPr>
            <c:dLblPos val="outEnd"/>
            <c:showLegendKey val="0"/>
            <c:showVal val="1"/>
            <c:showCatName val="0"/>
            <c:showSerName val="0"/>
            <c:showPercent val="0"/>
            <c:showBubbleSize val="0"/>
            <c:showLeaderLines val="0"/>
          </c:dLbls>
          <c:cat>
            <c:strRef>
              <c:f>Sheet1!$A$2:$A$9</c:f>
              <c:strCache>
                <c:ptCount val="8"/>
                <c:pt idx="0">
                  <c:v>Randomized KD-trees</c:v>
                </c:pt>
                <c:pt idx="1">
                  <c:v>K-means</c:v>
                </c:pt>
                <c:pt idx="2">
                  <c:v>Composite</c:v>
                </c:pt>
                <c:pt idx="3">
                  <c:v>Hierarchical Clustering</c:v>
                </c:pt>
                <c:pt idx="4">
                  <c:v>Generalized PatchMatch</c:v>
                </c:pt>
                <c:pt idx="5">
                  <c:v>Random Ball Cover</c:v>
                </c:pt>
                <c:pt idx="6">
                  <c:v>Ours</c:v>
                </c:pt>
                <c:pt idx="7">
                  <c:v>Exhaustive Search</c:v>
                </c:pt>
              </c:strCache>
            </c:strRef>
          </c:cat>
          <c:val>
            <c:numRef>
              <c:f>Sheet1!$B$2:$B$9</c:f>
              <c:numCache>
                <c:formatCode>0.00</c:formatCode>
                <c:ptCount val="8"/>
                <c:pt idx="0">
                  <c:v>30.72</c:v>
                </c:pt>
                <c:pt idx="1">
                  <c:v>30.68</c:v>
                </c:pt>
                <c:pt idx="2">
                  <c:v>30.57</c:v>
                </c:pt>
                <c:pt idx="3">
                  <c:v>29.87</c:v>
                </c:pt>
                <c:pt idx="4">
                  <c:v>28.92</c:v>
                </c:pt>
                <c:pt idx="5">
                  <c:v>30.71</c:v>
                </c:pt>
                <c:pt idx="6">
                  <c:v>31.05</c:v>
                </c:pt>
                <c:pt idx="7">
                  <c:v>31.1</c:v>
                </c:pt>
              </c:numCache>
            </c:numRef>
          </c:val>
        </c:ser>
        <c:dLbls>
          <c:dLblPos val="outEnd"/>
          <c:showLegendKey val="0"/>
          <c:showVal val="1"/>
          <c:showCatName val="0"/>
          <c:showSerName val="0"/>
          <c:showPercent val="0"/>
          <c:showBubbleSize val="0"/>
        </c:dLbls>
        <c:gapWidth val="150"/>
        <c:axId val="-2090195704"/>
        <c:axId val="-2090192696"/>
      </c:barChart>
      <c:catAx>
        <c:axId val="-2090195704"/>
        <c:scaling>
          <c:orientation val="minMax"/>
        </c:scaling>
        <c:delete val="0"/>
        <c:axPos val="b"/>
        <c:majorTickMark val="out"/>
        <c:minorTickMark val="none"/>
        <c:tickLblPos val="nextTo"/>
        <c:txPr>
          <a:bodyPr rot="0" vert="horz"/>
          <a:lstStyle/>
          <a:p>
            <a:pPr>
              <a:defRPr/>
            </a:pPr>
            <a:endParaRPr lang="en-US"/>
          </a:p>
        </c:txPr>
        <c:crossAx val="-2090192696"/>
        <c:crosses val="autoZero"/>
        <c:auto val="1"/>
        <c:lblAlgn val="ctr"/>
        <c:lblOffset val="100"/>
        <c:noMultiLvlLbl val="0"/>
      </c:catAx>
      <c:valAx>
        <c:axId val="-2090192696"/>
        <c:scaling>
          <c:orientation val="minMax"/>
          <c:min val="28.0"/>
        </c:scaling>
        <c:delete val="1"/>
        <c:axPos val="l"/>
        <c:numFmt formatCode="0.00" sourceLinked="1"/>
        <c:majorTickMark val="out"/>
        <c:minorTickMark val="none"/>
        <c:tickLblPos val="nextTo"/>
        <c:crossAx val="-2090195704"/>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title>
      <c:tx>
        <c:rich>
          <a:bodyPr/>
          <a:lstStyle/>
          <a:p>
            <a:pPr algn="ctr" rtl="0">
              <a:defRPr/>
            </a:pPr>
            <a:r>
              <a:rPr lang="en-US" baseline="0" dirty="0" smtClean="0"/>
              <a:t>Run-time [</a:t>
            </a:r>
            <a:r>
              <a:rPr lang="en-US" baseline="0" dirty="0" err="1" smtClean="0"/>
              <a:t>ms</a:t>
            </a:r>
            <a:r>
              <a:rPr lang="en-US" baseline="0" dirty="0" smtClean="0"/>
              <a:t>], k=16, 0.25MPix</a:t>
            </a:r>
            <a:endParaRPr lang="en-US" dirty="0" smtClean="0"/>
          </a:p>
          <a:p>
            <a:pPr algn="ctr" rtl="0">
              <a:defRPr/>
            </a:pPr>
            <a:r>
              <a:rPr lang="en-US" dirty="0" smtClean="0"/>
              <a:t>(the lower the better)</a:t>
            </a:r>
            <a:endParaRPr lang="en-US" dirty="0"/>
          </a:p>
        </c:rich>
      </c:tx>
      <c:layout/>
      <c:overlay val="0"/>
    </c:title>
    <c:autoTitleDeleted val="0"/>
    <c:plotArea>
      <c:layout/>
      <c:barChart>
        <c:barDir val="col"/>
        <c:grouping val="stacked"/>
        <c:varyColors val="0"/>
        <c:ser>
          <c:idx val="0"/>
          <c:order val="0"/>
          <c:tx>
            <c:strRef>
              <c:f>Sheet1!$B$1</c:f>
              <c:strCache>
                <c:ptCount val="1"/>
                <c:pt idx="0">
                  <c:v>Clustering</c:v>
                </c:pt>
              </c:strCache>
            </c:strRef>
          </c:tx>
          <c:spPr>
            <a:solidFill>
              <a:srgbClr val="55EB29"/>
            </a:solidFill>
          </c:spPr>
          <c:invertIfNegative val="0"/>
          <c:dPt>
            <c:idx val="6"/>
            <c:invertIfNegative val="0"/>
            <c:bubble3D val="0"/>
            <c:spPr>
              <a:solidFill>
                <a:srgbClr val="FFFF00"/>
              </a:solidFill>
            </c:spPr>
          </c:dPt>
          <c:dPt>
            <c:idx val="7"/>
            <c:invertIfNegative val="0"/>
            <c:bubble3D val="0"/>
            <c:spPr>
              <a:solidFill>
                <a:schemeClr val="tx1">
                  <a:lumMod val="65000"/>
                </a:schemeClr>
              </a:solidFill>
            </c:spPr>
          </c:dPt>
          <c:cat>
            <c:strRef>
              <c:f>Sheet1!$A$2:$A$7</c:f>
              <c:strCache>
                <c:ptCount val="6"/>
                <c:pt idx="0">
                  <c:v>Randomized KD-trees</c:v>
                </c:pt>
                <c:pt idx="1">
                  <c:v>K-means</c:v>
                </c:pt>
                <c:pt idx="2">
                  <c:v>Composite</c:v>
                </c:pt>
                <c:pt idx="3">
                  <c:v>Hierarchical Clustering</c:v>
                </c:pt>
                <c:pt idx="4">
                  <c:v>Generalized PatchMatch</c:v>
                </c:pt>
                <c:pt idx="5">
                  <c:v>Ours (GPU)</c:v>
                </c:pt>
              </c:strCache>
            </c:strRef>
          </c:cat>
          <c:val>
            <c:numRef>
              <c:f>Sheet1!$B$2:$B$7</c:f>
              <c:numCache>
                <c:formatCode>0.00</c:formatCode>
                <c:ptCount val="6"/>
                <c:pt idx="0">
                  <c:v>407.0</c:v>
                </c:pt>
                <c:pt idx="1">
                  <c:v>670.0</c:v>
                </c:pt>
                <c:pt idx="2">
                  <c:v>666.0</c:v>
                </c:pt>
                <c:pt idx="3">
                  <c:v>415.0</c:v>
                </c:pt>
                <c:pt idx="4">
                  <c:v>0.0</c:v>
                </c:pt>
                <c:pt idx="5">
                  <c:v>3.55</c:v>
                </c:pt>
              </c:numCache>
            </c:numRef>
          </c:val>
        </c:ser>
        <c:ser>
          <c:idx val="1"/>
          <c:order val="1"/>
          <c:tx>
            <c:strRef>
              <c:f>Sheet1!$C$1</c:f>
              <c:strCache>
                <c:ptCount val="1"/>
                <c:pt idx="0">
                  <c:v>Query</c:v>
                </c:pt>
              </c:strCache>
            </c:strRef>
          </c:tx>
          <c:spPr>
            <a:solidFill>
              <a:srgbClr val="3366FF"/>
            </a:solidFill>
          </c:spPr>
          <c:invertIfNegative val="0"/>
          <c:cat>
            <c:strRef>
              <c:f>Sheet1!$A$2:$A$7</c:f>
              <c:strCache>
                <c:ptCount val="6"/>
                <c:pt idx="0">
                  <c:v>Randomized KD-trees</c:v>
                </c:pt>
                <c:pt idx="1">
                  <c:v>K-means</c:v>
                </c:pt>
                <c:pt idx="2">
                  <c:v>Composite</c:v>
                </c:pt>
                <c:pt idx="3">
                  <c:v>Hierarchical Clustering</c:v>
                </c:pt>
                <c:pt idx="4">
                  <c:v>Generalized PatchMatch</c:v>
                </c:pt>
                <c:pt idx="5">
                  <c:v>Ours (GPU)</c:v>
                </c:pt>
              </c:strCache>
            </c:strRef>
          </c:cat>
          <c:val>
            <c:numRef>
              <c:f>Sheet1!$C$2:$C$7</c:f>
              <c:numCache>
                <c:formatCode>General</c:formatCode>
                <c:ptCount val="6"/>
                <c:pt idx="0">
                  <c:v>380.0</c:v>
                </c:pt>
                <c:pt idx="1">
                  <c:v>312.0</c:v>
                </c:pt>
                <c:pt idx="2">
                  <c:v>357.0</c:v>
                </c:pt>
                <c:pt idx="3">
                  <c:v>601.0</c:v>
                </c:pt>
                <c:pt idx="4">
                  <c:v>8930.0</c:v>
                </c:pt>
                <c:pt idx="5">
                  <c:v>4.64</c:v>
                </c:pt>
              </c:numCache>
            </c:numRef>
          </c:val>
        </c:ser>
        <c:dLbls>
          <c:showLegendKey val="0"/>
          <c:showVal val="0"/>
          <c:showCatName val="0"/>
          <c:showSerName val="0"/>
          <c:showPercent val="0"/>
          <c:showBubbleSize val="0"/>
        </c:dLbls>
        <c:gapWidth val="150"/>
        <c:overlap val="100"/>
        <c:axId val="-2090119896"/>
        <c:axId val="-2090116808"/>
      </c:barChart>
      <c:lineChart>
        <c:grouping val="standard"/>
        <c:varyColors val="0"/>
        <c:ser>
          <c:idx val="2"/>
          <c:order val="2"/>
          <c:tx>
            <c:strRef>
              <c:f>Sheet1!$D$1</c:f>
              <c:strCache>
                <c:ptCount val="1"/>
                <c:pt idx="0">
                  <c:v>Total</c:v>
                </c:pt>
              </c:strCache>
            </c:strRef>
          </c:tx>
          <c:spPr>
            <a:ln>
              <a:noFill/>
            </a:ln>
          </c:spPr>
          <c:marker>
            <c:symbol val="none"/>
          </c:marker>
          <c:dLbls>
            <c:dLbl>
              <c:idx val="5"/>
              <c:spPr/>
              <c:txPr>
                <a:bodyPr/>
                <a:lstStyle/>
                <a:p>
                  <a:pPr>
                    <a:defRPr>
                      <a:solidFill>
                        <a:schemeClr val="accent4"/>
                      </a:solidFill>
                    </a:defRPr>
                  </a:pPr>
                  <a:endParaRPr lang="en-US"/>
                </a:p>
              </c:txPr>
              <c:dLblPos val="t"/>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Sheet1!$A$2:$A$7</c:f>
              <c:strCache>
                <c:ptCount val="6"/>
                <c:pt idx="0">
                  <c:v>Randomized KD-trees</c:v>
                </c:pt>
                <c:pt idx="1">
                  <c:v>K-means</c:v>
                </c:pt>
                <c:pt idx="2">
                  <c:v>Composite</c:v>
                </c:pt>
                <c:pt idx="3">
                  <c:v>Hierarchical Clustering</c:v>
                </c:pt>
                <c:pt idx="4">
                  <c:v>Generalized PatchMatch</c:v>
                </c:pt>
                <c:pt idx="5">
                  <c:v>Ours (GPU)</c:v>
                </c:pt>
              </c:strCache>
            </c:strRef>
          </c:cat>
          <c:val>
            <c:numRef>
              <c:f>Sheet1!$D$2:$D$7</c:f>
              <c:numCache>
                <c:formatCode>General</c:formatCode>
                <c:ptCount val="6"/>
                <c:pt idx="0">
                  <c:v>788.0</c:v>
                </c:pt>
                <c:pt idx="1">
                  <c:v>982.0</c:v>
                </c:pt>
                <c:pt idx="2">
                  <c:v>1024.0</c:v>
                </c:pt>
                <c:pt idx="3">
                  <c:v>1017.0</c:v>
                </c:pt>
                <c:pt idx="4">
                  <c:v>8930.0</c:v>
                </c:pt>
                <c:pt idx="5">
                  <c:v>8.19</c:v>
                </c:pt>
              </c:numCache>
            </c:numRef>
          </c:val>
          <c:smooth val="0"/>
        </c:ser>
        <c:dLbls>
          <c:showLegendKey val="0"/>
          <c:showVal val="0"/>
          <c:showCatName val="0"/>
          <c:showSerName val="0"/>
          <c:showPercent val="0"/>
          <c:showBubbleSize val="0"/>
        </c:dLbls>
        <c:marker val="1"/>
        <c:smooth val="0"/>
        <c:axId val="-2090119896"/>
        <c:axId val="-2090116808"/>
      </c:lineChart>
      <c:catAx>
        <c:axId val="-2090119896"/>
        <c:scaling>
          <c:orientation val="minMax"/>
        </c:scaling>
        <c:delete val="0"/>
        <c:axPos val="b"/>
        <c:majorTickMark val="out"/>
        <c:minorTickMark val="none"/>
        <c:tickLblPos val="nextTo"/>
        <c:txPr>
          <a:bodyPr rot="0" vert="horz"/>
          <a:lstStyle/>
          <a:p>
            <a:pPr>
              <a:defRPr/>
            </a:pPr>
            <a:endParaRPr lang="en-US"/>
          </a:p>
        </c:txPr>
        <c:crossAx val="-2090116808"/>
        <c:crosses val="autoZero"/>
        <c:auto val="1"/>
        <c:lblAlgn val="ctr"/>
        <c:lblOffset val="100"/>
        <c:noMultiLvlLbl val="0"/>
      </c:catAx>
      <c:valAx>
        <c:axId val="-2090116808"/>
        <c:scaling>
          <c:orientation val="minMax"/>
        </c:scaling>
        <c:delete val="1"/>
        <c:axPos val="l"/>
        <c:numFmt formatCode="0.00" sourceLinked="1"/>
        <c:majorTickMark val="out"/>
        <c:minorTickMark val="none"/>
        <c:tickLblPos val="nextTo"/>
        <c:crossAx val="-2090119896"/>
        <c:crosses val="autoZero"/>
        <c:crossBetween val="between"/>
      </c:valAx>
    </c:plotArea>
    <c:legend>
      <c:legendPos val="r"/>
      <c:legendEntry>
        <c:idx val="2"/>
        <c:delete val="1"/>
      </c:legendEntry>
      <c:layout/>
      <c:overlay val="0"/>
    </c:legend>
    <c:plotVisOnly val="1"/>
    <c:dispBlanksAs val="gap"/>
    <c:showDLblsOverMax val="0"/>
  </c:chart>
  <c:txPr>
    <a:bodyPr/>
    <a:lstStyle/>
    <a:p>
      <a:pPr>
        <a:defRPr sz="14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title>
      <c:tx>
        <c:rich>
          <a:bodyPr/>
          <a:lstStyle/>
          <a:p>
            <a:pPr algn="ctr" rtl="0">
              <a:defRPr/>
            </a:pPr>
            <a:r>
              <a:rPr lang="en-US" baseline="0" dirty="0" smtClean="0"/>
              <a:t>Run-time [</a:t>
            </a:r>
            <a:r>
              <a:rPr lang="en-US" baseline="0" dirty="0" err="1" smtClean="0"/>
              <a:t>ms</a:t>
            </a:r>
            <a:r>
              <a:rPr lang="en-US" baseline="0" dirty="0" smtClean="0"/>
              <a:t>], k=16, 0.25MPix</a:t>
            </a:r>
            <a:endParaRPr lang="en-US" dirty="0"/>
          </a:p>
          <a:p>
            <a:pPr algn="ctr" rtl="0">
              <a:defRPr/>
            </a:pPr>
            <a:r>
              <a:rPr lang="en-US" dirty="0" smtClean="0"/>
              <a:t>(the lower the better)</a:t>
            </a:r>
            <a:endParaRPr lang="en-US" dirty="0"/>
          </a:p>
        </c:rich>
      </c:tx>
      <c:layout/>
      <c:overlay val="0"/>
    </c:title>
    <c:autoTitleDeleted val="0"/>
    <c:plotArea>
      <c:layout/>
      <c:barChart>
        <c:barDir val="col"/>
        <c:grouping val="stacked"/>
        <c:varyColors val="0"/>
        <c:ser>
          <c:idx val="0"/>
          <c:order val="0"/>
          <c:tx>
            <c:strRef>
              <c:f>Sheet1!$B$1</c:f>
              <c:strCache>
                <c:ptCount val="1"/>
                <c:pt idx="0">
                  <c:v>Clustering</c:v>
                </c:pt>
              </c:strCache>
            </c:strRef>
          </c:tx>
          <c:spPr>
            <a:solidFill>
              <a:srgbClr val="55EB29"/>
            </a:solidFill>
          </c:spPr>
          <c:invertIfNegative val="0"/>
          <c:dPt>
            <c:idx val="6"/>
            <c:invertIfNegative val="0"/>
            <c:bubble3D val="0"/>
            <c:spPr>
              <a:solidFill>
                <a:srgbClr val="FFFF00"/>
              </a:solidFill>
            </c:spPr>
          </c:dPt>
          <c:dPt>
            <c:idx val="7"/>
            <c:invertIfNegative val="0"/>
            <c:bubble3D val="0"/>
            <c:spPr>
              <a:solidFill>
                <a:schemeClr val="tx1">
                  <a:lumMod val="65000"/>
                </a:schemeClr>
              </a:solidFill>
            </c:spPr>
          </c:dPt>
          <c:cat>
            <c:strRef>
              <c:f>Sheet1!$A$2:$A$6</c:f>
              <c:strCache>
                <c:ptCount val="5"/>
                <c:pt idx="0">
                  <c:v>kNN-Garcia (GPU)</c:v>
                </c:pt>
                <c:pt idx="1">
                  <c:v>Random Ball Cover (GPU)</c:v>
                </c:pt>
                <c:pt idx="2">
                  <c:v>Window Search (GPU)</c:v>
                </c:pt>
                <c:pt idx="3">
                  <c:v>Window Search Opt (GPU)</c:v>
                </c:pt>
                <c:pt idx="4">
                  <c:v>Ours (GPU)</c:v>
                </c:pt>
              </c:strCache>
            </c:strRef>
          </c:cat>
          <c:val>
            <c:numRef>
              <c:f>Sheet1!$B$2:$B$6</c:f>
              <c:numCache>
                <c:formatCode>0.00</c:formatCode>
                <c:ptCount val="5"/>
                <c:pt idx="0">
                  <c:v>25466.0</c:v>
                </c:pt>
                <c:pt idx="1">
                  <c:v>10837.0</c:v>
                </c:pt>
                <c:pt idx="2">
                  <c:v>0.0</c:v>
                </c:pt>
                <c:pt idx="3">
                  <c:v>0.0</c:v>
                </c:pt>
                <c:pt idx="4">
                  <c:v>3.55</c:v>
                </c:pt>
              </c:numCache>
            </c:numRef>
          </c:val>
        </c:ser>
        <c:ser>
          <c:idx val="1"/>
          <c:order val="1"/>
          <c:tx>
            <c:strRef>
              <c:f>Sheet1!$C$1</c:f>
              <c:strCache>
                <c:ptCount val="1"/>
                <c:pt idx="0">
                  <c:v>Query</c:v>
                </c:pt>
              </c:strCache>
            </c:strRef>
          </c:tx>
          <c:spPr>
            <a:solidFill>
              <a:srgbClr val="3366FF"/>
            </a:solidFill>
          </c:spPr>
          <c:invertIfNegative val="0"/>
          <c:cat>
            <c:strRef>
              <c:f>Sheet1!$A$2:$A$6</c:f>
              <c:strCache>
                <c:ptCount val="5"/>
                <c:pt idx="0">
                  <c:v>kNN-Garcia (GPU)</c:v>
                </c:pt>
                <c:pt idx="1">
                  <c:v>Random Ball Cover (GPU)</c:v>
                </c:pt>
                <c:pt idx="2">
                  <c:v>Window Search (GPU)</c:v>
                </c:pt>
                <c:pt idx="3">
                  <c:v>Window Search Opt (GPU)</c:v>
                </c:pt>
                <c:pt idx="4">
                  <c:v>Ours (GPU)</c:v>
                </c:pt>
              </c:strCache>
            </c:strRef>
          </c:cat>
          <c:val>
            <c:numRef>
              <c:f>Sheet1!$C$2:$C$6</c:f>
              <c:numCache>
                <c:formatCode>General</c:formatCode>
                <c:ptCount val="5"/>
                <c:pt idx="0">
                  <c:v>398.0</c:v>
                </c:pt>
                <c:pt idx="1">
                  <c:v>491.0</c:v>
                </c:pt>
                <c:pt idx="2">
                  <c:v>594.99</c:v>
                </c:pt>
                <c:pt idx="3">
                  <c:v>48.3</c:v>
                </c:pt>
                <c:pt idx="4">
                  <c:v>4.64</c:v>
                </c:pt>
              </c:numCache>
            </c:numRef>
          </c:val>
        </c:ser>
        <c:dLbls>
          <c:showLegendKey val="0"/>
          <c:showVal val="0"/>
          <c:showCatName val="0"/>
          <c:showSerName val="0"/>
          <c:showPercent val="0"/>
          <c:showBubbleSize val="0"/>
        </c:dLbls>
        <c:gapWidth val="150"/>
        <c:overlap val="100"/>
        <c:axId val="-2090042616"/>
        <c:axId val="-2090039608"/>
      </c:barChart>
      <c:lineChart>
        <c:grouping val="standard"/>
        <c:varyColors val="0"/>
        <c:ser>
          <c:idx val="2"/>
          <c:order val="2"/>
          <c:tx>
            <c:strRef>
              <c:f>Sheet1!$D$1</c:f>
              <c:strCache>
                <c:ptCount val="1"/>
                <c:pt idx="0">
                  <c:v>Total</c:v>
                </c:pt>
              </c:strCache>
            </c:strRef>
          </c:tx>
          <c:spPr>
            <a:ln>
              <a:noFill/>
            </a:ln>
          </c:spPr>
          <c:marker>
            <c:symbol val="none"/>
          </c:marker>
          <c:dLbls>
            <c:dLbl>
              <c:idx val="4"/>
              <c:spPr/>
              <c:txPr>
                <a:bodyPr/>
                <a:lstStyle/>
                <a:p>
                  <a:pPr>
                    <a:defRPr>
                      <a:solidFill>
                        <a:srgbClr val="FFC000"/>
                      </a:solidFill>
                    </a:defRPr>
                  </a:pPr>
                  <a:endParaRPr lang="en-US"/>
                </a:p>
              </c:txPr>
              <c:dLblPos val="t"/>
              <c:showLegendKey val="0"/>
              <c:showVal val="1"/>
              <c:showCatName val="0"/>
              <c:showSerName val="0"/>
              <c:showPercent val="0"/>
              <c:showBubbleSize val="0"/>
            </c:dLbl>
            <c:dLbl>
              <c:idx val="5"/>
              <c:spPr/>
              <c:txPr>
                <a:bodyPr/>
                <a:lstStyle/>
                <a:p>
                  <a:pPr>
                    <a:defRPr>
                      <a:solidFill>
                        <a:schemeClr val="accent4"/>
                      </a:solidFill>
                    </a:defRPr>
                  </a:pPr>
                  <a:endParaRPr lang="en-US"/>
                </a:p>
              </c:txPr>
              <c:dLblPos val="t"/>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Sheet1!$A$2:$A$6</c:f>
              <c:strCache>
                <c:ptCount val="5"/>
                <c:pt idx="0">
                  <c:v>kNN-Garcia (GPU)</c:v>
                </c:pt>
                <c:pt idx="1">
                  <c:v>Random Ball Cover (GPU)</c:v>
                </c:pt>
                <c:pt idx="2">
                  <c:v>Window Search (GPU)</c:v>
                </c:pt>
                <c:pt idx="3">
                  <c:v>Window Search Opt (GPU)</c:v>
                </c:pt>
                <c:pt idx="4">
                  <c:v>Ours (GPU)</c:v>
                </c:pt>
              </c:strCache>
            </c:strRef>
          </c:cat>
          <c:val>
            <c:numRef>
              <c:f>Sheet1!$D$2:$D$6</c:f>
              <c:numCache>
                <c:formatCode>General</c:formatCode>
                <c:ptCount val="5"/>
                <c:pt idx="0">
                  <c:v>26359.0</c:v>
                </c:pt>
                <c:pt idx="1">
                  <c:v>11328.0</c:v>
                </c:pt>
                <c:pt idx="2">
                  <c:v>594.99</c:v>
                </c:pt>
                <c:pt idx="3">
                  <c:v>48.3</c:v>
                </c:pt>
                <c:pt idx="4">
                  <c:v>8.19</c:v>
                </c:pt>
              </c:numCache>
            </c:numRef>
          </c:val>
          <c:smooth val="0"/>
        </c:ser>
        <c:dLbls>
          <c:showLegendKey val="0"/>
          <c:showVal val="0"/>
          <c:showCatName val="0"/>
          <c:showSerName val="0"/>
          <c:showPercent val="0"/>
          <c:showBubbleSize val="0"/>
        </c:dLbls>
        <c:marker val="1"/>
        <c:smooth val="0"/>
        <c:axId val="-2090042616"/>
        <c:axId val="-2090039608"/>
      </c:lineChart>
      <c:catAx>
        <c:axId val="-2090042616"/>
        <c:scaling>
          <c:orientation val="minMax"/>
        </c:scaling>
        <c:delete val="0"/>
        <c:axPos val="b"/>
        <c:majorTickMark val="out"/>
        <c:minorTickMark val="none"/>
        <c:tickLblPos val="nextTo"/>
        <c:txPr>
          <a:bodyPr rot="0" vert="horz"/>
          <a:lstStyle/>
          <a:p>
            <a:pPr>
              <a:defRPr/>
            </a:pPr>
            <a:endParaRPr lang="en-US"/>
          </a:p>
        </c:txPr>
        <c:crossAx val="-2090039608"/>
        <c:crosses val="autoZero"/>
        <c:auto val="1"/>
        <c:lblAlgn val="ctr"/>
        <c:lblOffset val="100"/>
        <c:noMultiLvlLbl val="0"/>
      </c:catAx>
      <c:valAx>
        <c:axId val="-2090039608"/>
        <c:scaling>
          <c:orientation val="minMax"/>
        </c:scaling>
        <c:delete val="1"/>
        <c:axPos val="l"/>
        <c:numFmt formatCode="0.00" sourceLinked="1"/>
        <c:majorTickMark val="out"/>
        <c:minorTickMark val="none"/>
        <c:tickLblPos val="nextTo"/>
        <c:crossAx val="-2090042616"/>
        <c:crosses val="autoZero"/>
        <c:crossBetween val="between"/>
      </c:valAx>
    </c:plotArea>
    <c:legend>
      <c:legendPos val="r"/>
      <c:legendEntry>
        <c:idx val="2"/>
        <c:delete val="1"/>
      </c:legendEntry>
      <c:layout/>
      <c:overlay val="0"/>
    </c:legend>
    <c:plotVisOnly val="1"/>
    <c:dispBlanksAs val="gap"/>
    <c:showDLblsOverMax val="0"/>
  </c:chart>
  <c:txPr>
    <a:bodyPr/>
    <a:lstStyle/>
    <a:p>
      <a:pPr>
        <a:defRPr sz="14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title>
      <c:tx>
        <c:rich>
          <a:bodyPr/>
          <a:lstStyle/>
          <a:p>
            <a:pPr algn="ctr" rtl="0">
              <a:defRPr/>
            </a:pPr>
            <a:r>
              <a:rPr lang="en-US" baseline="0" dirty="0" err="1" smtClean="0"/>
              <a:t>MPix</a:t>
            </a:r>
            <a:r>
              <a:rPr lang="en-US" baseline="0" dirty="0" smtClean="0"/>
              <a:t>/s/Watt, k=16, 0.25MPix</a:t>
            </a:r>
            <a:endParaRPr lang="en-US" dirty="0"/>
          </a:p>
          <a:p>
            <a:pPr algn="ctr" rtl="0">
              <a:defRPr/>
            </a:pPr>
            <a:r>
              <a:rPr lang="en-US" dirty="0" smtClean="0"/>
              <a:t>(the higher the better)</a:t>
            </a:r>
            <a:endParaRPr lang="en-US" dirty="0"/>
          </a:p>
        </c:rich>
      </c:tx>
      <c:layout/>
      <c:overlay val="0"/>
    </c:title>
    <c:autoTitleDeleted val="0"/>
    <c:plotArea>
      <c:layout/>
      <c:barChart>
        <c:barDir val="col"/>
        <c:grouping val="clustered"/>
        <c:varyColors val="0"/>
        <c:ser>
          <c:idx val="0"/>
          <c:order val="0"/>
          <c:tx>
            <c:strRef>
              <c:f>Sheet1!$B$1</c:f>
              <c:strCache>
                <c:ptCount val="1"/>
                <c:pt idx="0">
                  <c:v>Perf/Watt</c:v>
                </c:pt>
              </c:strCache>
            </c:strRef>
          </c:tx>
          <c:spPr>
            <a:solidFill>
              <a:srgbClr val="55EB29"/>
            </a:solidFill>
          </c:spPr>
          <c:invertIfNegative val="0"/>
          <c:dPt>
            <c:idx val="2"/>
            <c:invertIfNegative val="0"/>
            <c:bubble3D val="0"/>
            <c:spPr>
              <a:solidFill>
                <a:srgbClr val="FFFF00"/>
              </a:solidFill>
            </c:spPr>
          </c:dPt>
          <c:dPt>
            <c:idx val="6"/>
            <c:invertIfNegative val="0"/>
            <c:bubble3D val="0"/>
            <c:spPr>
              <a:solidFill>
                <a:srgbClr val="FFFF00"/>
              </a:solidFill>
            </c:spPr>
          </c:dPt>
          <c:dPt>
            <c:idx val="7"/>
            <c:invertIfNegative val="0"/>
            <c:bubble3D val="0"/>
            <c:spPr>
              <a:solidFill>
                <a:schemeClr val="tx1">
                  <a:lumMod val="65000"/>
                </a:schemeClr>
              </a:solidFill>
            </c:spPr>
          </c:dPt>
          <c:dLbls>
            <c:dLbl>
              <c:idx val="2"/>
              <c:spPr/>
              <c:txPr>
                <a:bodyPr/>
                <a:lstStyle/>
                <a:p>
                  <a:pPr>
                    <a:defRPr>
                      <a:solidFill>
                        <a:srgbClr val="FFC000"/>
                      </a:solidFill>
                    </a:defRPr>
                  </a:pPr>
                  <a:endParaRPr lang="en-US"/>
                </a:p>
              </c:txPr>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Sheet1!$A$2:$A$4</c:f>
              <c:strCache>
                <c:ptCount val="3"/>
                <c:pt idx="0">
                  <c:v>Core i7-950</c:v>
                </c:pt>
                <c:pt idx="1">
                  <c:v>Geforce GTX 680</c:v>
                </c:pt>
                <c:pt idx="2">
                  <c:v>Tegra K1</c:v>
                </c:pt>
              </c:strCache>
            </c:strRef>
          </c:cat>
          <c:val>
            <c:numRef>
              <c:f>Sheet1!$B$2:$B$4</c:f>
              <c:numCache>
                <c:formatCode>0.00</c:formatCode>
                <c:ptCount val="3"/>
                <c:pt idx="0">
                  <c:v>0.015</c:v>
                </c:pt>
                <c:pt idx="1">
                  <c:v>0.156</c:v>
                </c:pt>
                <c:pt idx="2">
                  <c:v>0.292</c:v>
                </c:pt>
              </c:numCache>
            </c:numRef>
          </c:val>
        </c:ser>
        <c:dLbls>
          <c:showLegendKey val="0"/>
          <c:showVal val="1"/>
          <c:showCatName val="0"/>
          <c:showSerName val="0"/>
          <c:showPercent val="0"/>
          <c:showBubbleSize val="0"/>
        </c:dLbls>
        <c:gapWidth val="150"/>
        <c:axId val="-2089979736"/>
        <c:axId val="-2089976728"/>
      </c:barChart>
      <c:catAx>
        <c:axId val="-2089979736"/>
        <c:scaling>
          <c:orientation val="minMax"/>
        </c:scaling>
        <c:delete val="0"/>
        <c:axPos val="b"/>
        <c:majorTickMark val="out"/>
        <c:minorTickMark val="none"/>
        <c:tickLblPos val="nextTo"/>
        <c:txPr>
          <a:bodyPr rot="0" vert="horz"/>
          <a:lstStyle/>
          <a:p>
            <a:pPr>
              <a:defRPr/>
            </a:pPr>
            <a:endParaRPr lang="en-US"/>
          </a:p>
        </c:txPr>
        <c:crossAx val="-2089976728"/>
        <c:crosses val="autoZero"/>
        <c:auto val="1"/>
        <c:lblAlgn val="ctr"/>
        <c:lblOffset val="100"/>
        <c:noMultiLvlLbl val="0"/>
      </c:catAx>
      <c:valAx>
        <c:axId val="-2089976728"/>
        <c:scaling>
          <c:orientation val="minMax"/>
        </c:scaling>
        <c:delete val="1"/>
        <c:axPos val="l"/>
        <c:numFmt formatCode="0.00" sourceLinked="1"/>
        <c:majorTickMark val="out"/>
        <c:minorTickMark val="none"/>
        <c:tickLblPos val="nextTo"/>
        <c:crossAx val="-2089979736"/>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7/1/14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 Everyone. Thank you for attending my talk. </a:t>
            </a:r>
            <a:r>
              <a:rPr lang="en-US" sz="1200" dirty="0" smtClean="0">
                <a:latin typeface="+mn-lt"/>
              </a:rPr>
              <a:t>Here I am going to present an efficient way to solve one of the biggest problems in image processing. And it potentially has big impact in your daily life even you are not familiar with this topic.</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chemeClr val="tx1"/>
                </a:solidFill>
                <a:effectLst/>
                <a:latin typeface="Trebuchet MS" pitchFamily="34" charset="0"/>
                <a:ea typeface="+mn-ea"/>
                <a:cs typeface="+mn-cs"/>
              </a:rPr>
              <a:t>So you may ask: what is collaborative filtering? And </a:t>
            </a:r>
            <a:r>
              <a:rPr lang="en-US" sz="1200" dirty="0"/>
              <a:t>w</a:t>
            </a:r>
            <a:r>
              <a:rPr lang="en-US" sz="1200" b="0" dirty="0" smtClean="0">
                <a:solidFill>
                  <a:schemeClr val="tx1"/>
                </a:solidFill>
                <a:effectLst/>
                <a:latin typeface="Trebuchet MS" pitchFamily="34" charset="0"/>
                <a:ea typeface="+mn-ea"/>
                <a:cs typeface="+mn-cs"/>
              </a:rPr>
              <a:t>hy is it important? Why I should care about it? Let</a:t>
            </a:r>
            <a:r>
              <a:rPr lang="en-US" sz="1200" b="0" baseline="0" dirty="0" smtClean="0">
                <a:solidFill>
                  <a:schemeClr val="tx1"/>
                </a:solidFill>
                <a:effectLst/>
                <a:latin typeface="Trebuchet MS" pitchFamily="34" charset="0"/>
                <a:ea typeface="+mn-ea"/>
                <a:cs typeface="+mn-cs"/>
              </a:rPr>
              <a:t> me give you a concrete example.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effectLst/>
            </a:endParaRPr>
          </a:p>
          <a:p>
            <a:r>
              <a:rPr lang="en-US" sz="1200" kern="1200" dirty="0" smtClean="0">
                <a:solidFill>
                  <a:schemeClr val="tx1"/>
                </a:solidFill>
                <a:effectLst/>
                <a:latin typeface="+mn-lt"/>
                <a:ea typeface="+mn-ea"/>
                <a:cs typeface="+mn-cs"/>
              </a:rPr>
              <a:t>How many of you like to take pictures? And how often you carry a big DSLR </a:t>
            </a:r>
            <a:r>
              <a:rPr lang="en-US" sz="1200" dirty="0" smtClean="0">
                <a:latin typeface="+mn-lt"/>
              </a:rPr>
              <a:t>with you? Often </a:t>
            </a:r>
            <a:r>
              <a:rPr lang="en-US" sz="1200" kern="1200" baseline="0" dirty="0" smtClean="0">
                <a:solidFill>
                  <a:schemeClr val="tx1"/>
                </a:solidFill>
                <a:effectLst/>
                <a:latin typeface="+mn-lt"/>
                <a:ea typeface="+mn-ea"/>
                <a:cs typeface="+mn-cs"/>
              </a:rPr>
              <a:t>time your mobile phone is the only camera with you when there is such an important moment.</a:t>
            </a:r>
          </a:p>
        </p:txBody>
      </p:sp>
      <p:sp>
        <p:nvSpPr>
          <p:cNvPr id="4" name="Slide Number Placeholder 3"/>
          <p:cNvSpPr>
            <a:spLocks noGrp="1"/>
          </p:cNvSpPr>
          <p:nvPr>
            <p:ph type="sldNum" sz="quarter" idx="10"/>
          </p:nvPr>
        </p:nvSpPr>
        <p:spPr/>
        <p:txBody>
          <a:bodyPr/>
          <a:lstStyle/>
          <a:p>
            <a:pPr>
              <a:defRPr/>
            </a:pPr>
            <a:fld id="{A219530C-30DE-44E9-9437-BF26CF5706FE}"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87048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Garcia</a:t>
            </a:r>
            <a:r>
              <a:rPr lang="en-US" baseline="0" dirty="0" smtClean="0"/>
              <a:t> et al presents an efficient implementation that compute and sort the distance table for each query in parallel. (break animation and explain the each step)</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4180721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Cayton</a:t>
            </a:r>
            <a:r>
              <a:rPr lang="en-US" dirty="0" smtClean="0"/>
              <a:t> et al</a:t>
            </a:r>
            <a:r>
              <a:rPr lang="en-US" baseline="0" dirty="0" smtClean="0"/>
              <a:t> presents a fast clustering method to group data into multiple random spheres. (click)</a:t>
            </a:r>
          </a:p>
          <a:p>
            <a:r>
              <a:rPr lang="en-US" baseline="0" dirty="0" smtClean="0"/>
              <a:t>At query step, algorithm will determine the closest sphere to avoid exhaustive search.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88085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Adams et al exploits the fact that most image processing filter can be formulated in Gaussian distribution. (explained the graph a little bit better, how does quantization work in general)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baseline="0" dirty="0" smtClean="0"/>
              <a:t>&lt;click&gt;</a:t>
            </a: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allows data being quantized efficiently into KD-Tree</a:t>
            </a:r>
            <a:r>
              <a:rPr lang="zh-TW" altLang="en-US" baseline="0" dirty="0" smtClean="0"/>
              <a:t> </a:t>
            </a:r>
            <a:endParaRPr lang="en-US" altLang="zh-TW"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baseline="0" dirty="0" smtClean="0"/>
              <a:t>&lt;click&gt;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while supporting several fast operators: </a:t>
            </a:r>
            <a:r>
              <a:rPr lang="en-US" baseline="0" dirty="0" err="1" smtClean="0"/>
              <a:t>spallting</a:t>
            </a:r>
            <a:r>
              <a:rPr lang="en-US" baseline="0" dirty="0" smtClean="0"/>
              <a:t>, blurring and slicing, that are tailored for image processing.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248356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all the previous methods</a:t>
            </a:r>
            <a:r>
              <a:rPr lang="en-US" baseline="0" dirty="0" smtClean="0"/>
              <a:t> have several limitations when dealing with high resolution images.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1688954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Constructing</a:t>
            </a:r>
            <a:r>
              <a:rPr lang="en-US" baseline="0" dirty="0" smtClean="0"/>
              <a:t> cost of the data structure can be very expensive. Imagine that we need to index and query millions of patches for every frame. &lt;click&gt;</a:t>
            </a:r>
          </a:p>
          <a:p>
            <a:endParaRPr lang="en-US" baseline="0" dirty="0" smtClean="0"/>
          </a:p>
          <a:p>
            <a:r>
              <a:rPr lang="en-US" baseline="0" dirty="0" smtClean="0"/>
              <a:t>High dimensionality curse is also a problem. </a:t>
            </a:r>
            <a:r>
              <a:rPr lang="en-US" dirty="0" smtClean="0"/>
              <a:t>Many</a:t>
            </a:r>
            <a:r>
              <a:rPr lang="en-US" baseline="0" dirty="0" smtClean="0"/>
              <a:t> </a:t>
            </a:r>
            <a:r>
              <a:rPr lang="en-US" dirty="0" smtClean="0"/>
              <a:t>of the schemes have poor performance on high dimensional data. In our case, we constantly need to deal with 64D or more</a:t>
            </a:r>
            <a:r>
              <a:rPr lang="en-US" baseline="0" dirty="0" smtClean="0"/>
              <a:t>. &lt;click&gt;</a:t>
            </a:r>
          </a:p>
          <a:p>
            <a:endParaRPr lang="en-US" baseline="0" dirty="0" smtClean="0"/>
          </a:p>
          <a:p>
            <a:r>
              <a:rPr lang="en-US" baseline="0" dirty="0" smtClean="0"/>
              <a:t>They also have large memory footprint. Not all the computers have abundant of memory,</a:t>
            </a:r>
            <a:r>
              <a:rPr lang="en-US" dirty="0" smtClean="0"/>
              <a:t> such as your phone. Especially implementing this algorithm on the camera driver, we only have 5 to 20MBytes of memory budget because a mobile device also has many other things to run, not just the camera.</a:t>
            </a:r>
            <a:r>
              <a:rPr lang="en-US" baseline="0" dirty="0" smtClean="0"/>
              <a:t> &lt;click&gt;</a:t>
            </a:r>
          </a:p>
          <a:p>
            <a:endParaRPr lang="en-US" baseline="0" dirty="0" smtClean="0"/>
          </a:p>
          <a:p>
            <a:r>
              <a:rPr lang="en-US" baseline="0" dirty="0" smtClean="0"/>
              <a:t>Finally,</a:t>
            </a:r>
            <a:r>
              <a:rPr lang="en-US" dirty="0" smtClean="0"/>
              <a:t> some of the previous work is</a:t>
            </a:r>
            <a:r>
              <a:rPr lang="en-US" baseline="0" dirty="0" smtClean="0"/>
              <a:t> hard to integrate into different filters. </a:t>
            </a:r>
            <a:r>
              <a:rPr lang="en-US" dirty="0" smtClean="0"/>
              <a:t>Therefore it is difficult to switch types of filtering, such as weighted averaging or frequency analysis, for targeting applications.</a:t>
            </a:r>
            <a:r>
              <a:rPr lang="en-US" baseline="0" dirty="0" smtClean="0"/>
              <a:t> &lt;click&gt;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2283657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solution has none of these</a:t>
            </a:r>
            <a:r>
              <a:rPr lang="en-US" baseline="0" dirty="0" smtClean="0"/>
              <a:t> problems.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2283657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time, we provide efficient and scalable</a:t>
            </a:r>
            <a:r>
              <a:rPr lang="en-US" baseline="0" dirty="0" smtClean="0"/>
              <a:t> implementation on GPUs, running on both desktop and mobile devices. &lt;click&gt;</a:t>
            </a:r>
          </a:p>
          <a:p>
            <a:endParaRPr lang="en-US" baseline="0" dirty="0" smtClean="0"/>
          </a:p>
          <a:p>
            <a:r>
              <a:rPr lang="en-US" baseline="0" dirty="0" smtClean="0"/>
              <a:t>Our approach is general and applicable to all types of filters. &lt;click&gt;</a:t>
            </a:r>
          </a:p>
          <a:p>
            <a:endParaRPr lang="en-US" baseline="0" dirty="0" smtClean="0"/>
          </a:p>
          <a:p>
            <a:r>
              <a:rPr lang="en-US" baseline="0" dirty="0" smtClean="0"/>
              <a:t>Most importantly, we maintain the high image quality. &lt;click&gt;</a:t>
            </a:r>
          </a:p>
          <a:p>
            <a:endParaRPr lang="en-US" baseline="0" dirty="0" smtClean="0"/>
          </a:p>
          <a:p>
            <a:r>
              <a:rPr lang="en-US" baseline="0" dirty="0" smtClean="0"/>
              <a:t>Finally, our solution can be adapted to other applications, such as burst </a:t>
            </a:r>
            <a:r>
              <a:rPr lang="en-US" baseline="0" dirty="0" err="1" smtClean="0"/>
              <a:t>denoising</a:t>
            </a:r>
            <a:r>
              <a:rPr lang="en-US" baseline="0" dirty="0" smtClean="0"/>
              <a:t>, global illumination and geometry reconstruction. &lt;click&gt;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138943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 going to explain our solution.</a:t>
            </a:r>
          </a:p>
          <a:p>
            <a:endParaRPr lang="en-US" dirty="0" smtClean="0"/>
          </a:p>
          <a:p>
            <a:r>
              <a:rPr lang="en-US" dirty="0" smtClean="0"/>
              <a:t>On a high level, we split a</a:t>
            </a:r>
            <a:r>
              <a:rPr lang="en-US" baseline="0" dirty="0" smtClean="0"/>
              <a:t>n image into tiles. &lt;click&gt;</a:t>
            </a:r>
          </a:p>
          <a:p>
            <a:endParaRPr lang="en-US" baseline="0" dirty="0" smtClean="0"/>
          </a:p>
          <a:p>
            <a:r>
              <a:rPr lang="en-US" dirty="0" smtClean="0"/>
              <a:t>For each tile, there</a:t>
            </a:r>
            <a:r>
              <a:rPr lang="en-US" baseline="0" dirty="0" smtClean="0"/>
              <a:t> are three main steps:</a:t>
            </a:r>
          </a:p>
          <a:p>
            <a:r>
              <a:rPr lang="en-US" baseline="0" dirty="0" smtClean="0"/>
              <a:t>Clustering the image tiles into small clusters. &lt;click&gt;</a:t>
            </a:r>
          </a:p>
          <a:p>
            <a:endParaRPr lang="en-US" baseline="0" dirty="0" smtClean="0"/>
          </a:p>
          <a:p>
            <a:r>
              <a:rPr lang="en-US" baseline="0" dirty="0" smtClean="0"/>
              <a:t>Performing </a:t>
            </a:r>
            <a:r>
              <a:rPr lang="en-US" baseline="0" dirty="0" err="1" smtClean="0"/>
              <a:t>kNN</a:t>
            </a:r>
            <a:r>
              <a:rPr lang="en-US" baseline="0" dirty="0" smtClean="0"/>
              <a:t> query within each cluster. &lt;click&gt;</a:t>
            </a:r>
          </a:p>
          <a:p>
            <a:endParaRPr lang="en-US" baseline="0" dirty="0" smtClean="0"/>
          </a:p>
          <a:p>
            <a:r>
              <a:rPr lang="en-US" baseline="0" dirty="0" smtClean="0"/>
              <a:t>Finally, filtering and aggregating the patches to form the output image. &lt;click&gt;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255646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 going to explain our solution.</a:t>
            </a:r>
          </a:p>
          <a:p>
            <a:endParaRPr lang="en-US" dirty="0" smtClean="0"/>
          </a:p>
          <a:p>
            <a:r>
              <a:rPr lang="en-US" dirty="0" smtClean="0"/>
              <a:t>On a high level, we split a</a:t>
            </a:r>
            <a:r>
              <a:rPr lang="en-US" baseline="0" dirty="0" smtClean="0"/>
              <a:t>n image into tiles. &lt;click&gt;</a:t>
            </a:r>
          </a:p>
          <a:p>
            <a:endParaRPr lang="en-US" baseline="0" dirty="0" smtClean="0"/>
          </a:p>
          <a:p>
            <a:r>
              <a:rPr lang="en-US" dirty="0" smtClean="0"/>
              <a:t>For each tile, there</a:t>
            </a:r>
            <a:r>
              <a:rPr lang="en-US" baseline="0" dirty="0" smtClean="0"/>
              <a:t> are three main steps:</a:t>
            </a:r>
          </a:p>
          <a:p>
            <a:r>
              <a:rPr lang="en-US" baseline="0" dirty="0" smtClean="0"/>
              <a:t>Clustering the image tiles into small clusters. &lt;click&gt;</a:t>
            </a:r>
          </a:p>
          <a:p>
            <a:endParaRPr lang="en-US" baseline="0" dirty="0" smtClean="0"/>
          </a:p>
          <a:p>
            <a:r>
              <a:rPr lang="en-US" baseline="0" dirty="0" smtClean="0"/>
              <a:t>Performing </a:t>
            </a:r>
            <a:r>
              <a:rPr lang="en-US" baseline="0" dirty="0" err="1" smtClean="0"/>
              <a:t>kNN</a:t>
            </a:r>
            <a:r>
              <a:rPr lang="en-US" baseline="0" dirty="0" smtClean="0"/>
              <a:t> query within each cluster. &lt;click&gt;</a:t>
            </a:r>
          </a:p>
          <a:p>
            <a:endParaRPr lang="en-US" baseline="0" dirty="0" smtClean="0"/>
          </a:p>
          <a:p>
            <a:r>
              <a:rPr lang="en-US" baseline="0" dirty="0" smtClean="0"/>
              <a:t>Finally, filtering and aggregating the patches to form the output image. &lt;click&gt;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176090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 major challenges driving the design of our solution: (quantization some of the challenges)</a:t>
            </a:r>
          </a:p>
          <a:p>
            <a:r>
              <a:rPr lang="en-US" dirty="0" smtClean="0"/>
              <a:t>Reducing register</a:t>
            </a:r>
            <a:r>
              <a:rPr lang="en-US" baseline="0" dirty="0" smtClean="0"/>
              <a:t> pressure when dealing with high dimensional data.</a:t>
            </a:r>
          </a:p>
          <a:p>
            <a:r>
              <a:rPr lang="en-US" baseline="0" dirty="0" smtClean="0"/>
              <a:t>Maximizing memory locality, especially similar patches may be far apart.</a:t>
            </a:r>
          </a:p>
          <a:p>
            <a:r>
              <a:rPr lang="en-US" baseline="0" dirty="0" smtClean="0"/>
              <a:t>Minimizing thread divergence</a:t>
            </a:r>
          </a:p>
          <a:p>
            <a:r>
              <a:rPr lang="en-US" baseline="0" dirty="0" smtClean="0"/>
              <a:t>Kernel launch overhead</a:t>
            </a:r>
          </a:p>
          <a:p>
            <a:r>
              <a:rPr lang="en-US" baseline="0" dirty="0" smtClean="0"/>
              <a:t>And memory footprint.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366972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in Oscar!</a:t>
            </a:r>
          </a:p>
          <a:p>
            <a:r>
              <a:rPr lang="en-US" dirty="0" smtClean="0"/>
              <a:t>( made some</a:t>
            </a:r>
            <a:r>
              <a:rPr lang="en-US" baseline="0" dirty="0" smtClean="0"/>
              <a:t> joke from Samsung)</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2337951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t>
            </a:r>
            <a:r>
              <a:rPr lang="en-US" baseline="0" dirty="0" smtClean="0"/>
              <a:t>we are going to dive into each stage of the pipeline and discuss how we solve those challenges. Let’s start with clustering.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3721022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Clustering is done on the per tile basis. This allows us to design an algorithm that is more parallelizable.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One</a:t>
            </a:r>
            <a:r>
              <a:rPr lang="en-US" dirty="0" smtClean="0"/>
              <a:t> might think that we would have problem at the tile boundary, because there are also very similar patches on the other side of the tile.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However,</a:t>
            </a:r>
            <a:r>
              <a:rPr lang="en-US" dirty="0" smtClean="0"/>
              <a:t> </a:t>
            </a:r>
            <a:r>
              <a:rPr lang="en-US" dirty="0"/>
              <a:t>b</a:t>
            </a:r>
            <a:r>
              <a:rPr lang="en-US" baseline="0" dirty="0" smtClean="0"/>
              <a:t>ecause patches are overlapping, each pixel will receive multiple estimation at the tile border.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example, this green patch at the corner of the tile, each pixel within the overlapping region will also receive the estimation from the blue patch that belongs</a:t>
            </a:r>
            <a:r>
              <a:rPr lang="en-US" dirty="0" smtClean="0"/>
              <a:t> to the adjacent tile.</a:t>
            </a:r>
            <a:r>
              <a:rPr lang="en-US" baseline="0" dirty="0" smtClean="0"/>
              <a:t> Each pixel within the blue patch itself is benefit from the self-similarity structure within its own tile.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Jointly, this allows</a:t>
            </a:r>
            <a:r>
              <a:rPr lang="en-US" dirty="0" smtClean="0"/>
              <a:t> pixels at the tile boundary exploit self-similarity structure from the other side of the border.</a:t>
            </a:r>
            <a:endParaRPr lang="en-US" baseline="0"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212987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We construct 1D array </a:t>
            </a:r>
            <a:r>
              <a:rPr lang="en-US" dirty="0"/>
              <a:t>points to the center of each </a:t>
            </a:r>
            <a:r>
              <a:rPr lang="en-US" dirty="0" smtClean="0"/>
              <a:t>patch</a:t>
            </a:r>
            <a:r>
              <a:rPr lang="en-US" baseline="0" dirty="0" smtClean="0"/>
              <a:t>. (sliding window and pop-up the point).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30450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Then we perform hierarchical  2-mean clustering, which can be efficiently implemented on GPU, until the cluster size falls under certain threshold.</a:t>
            </a:r>
          </a:p>
          <a:p>
            <a:pPr lvl="0"/>
            <a:r>
              <a:rPr lang="en-US" baseline="0" dirty="0" smtClean="0"/>
              <a:t>Direct implementation of the clustering algorithm is not very efficient. Inherently, clustering is an irregular and diverging task in both memory and instruction.</a:t>
            </a:r>
          </a:p>
          <a:p>
            <a:pPr lvl="0"/>
            <a:r>
              <a:rPr lang="en-US" baseline="0" dirty="0" smtClean="0"/>
              <a:t>We utilize </a:t>
            </a:r>
            <a:r>
              <a:rPr lang="en-US" baseline="0" dirty="0" err="1" smtClean="0"/>
              <a:t>shfl</a:t>
            </a:r>
            <a:r>
              <a:rPr lang="en-US" baseline="0" dirty="0" smtClean="0"/>
              <a:t> instructions, which allows us to exchange data between threads within a warp without using shared memory.</a:t>
            </a:r>
          </a:p>
          <a:p>
            <a:pPr lvl="0"/>
            <a:endParaRPr lang="en-US" baseline="0" dirty="0" smtClean="0"/>
          </a:p>
          <a:p>
            <a:pPr marL="171450" lvl="0" indent="-171450">
              <a:buFontTx/>
              <a:buChar char="-"/>
            </a:pPr>
            <a:endParaRPr lang="en-US" baseline="0" dirty="0" smtClean="0"/>
          </a:p>
          <a:p>
            <a:pPr lvl="0"/>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262190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For example, a prefix sum of an array can be performed this way. &lt;click&gt; (explain a bit more what prefix sum is)</a:t>
            </a:r>
          </a:p>
          <a:p>
            <a:pPr lvl="0"/>
            <a:endParaRPr lang="en-US" baseline="0" dirty="0" smtClean="0"/>
          </a:p>
          <a:p>
            <a:pPr lvl="0"/>
            <a:r>
              <a:rPr lang="en-US" baseline="0" dirty="0" smtClean="0"/>
              <a:t>The benefit of doing warp-wide operation includes:</a:t>
            </a:r>
          </a:p>
          <a:p>
            <a:pPr lvl="0"/>
            <a:r>
              <a:rPr lang="en-US" baseline="0" dirty="0" smtClean="0"/>
              <a:t>reducing register use</a:t>
            </a:r>
          </a:p>
          <a:p>
            <a:pPr lvl="0"/>
            <a:r>
              <a:rPr lang="en-US" baseline="0" dirty="0" smtClean="0"/>
              <a:t>better parallelism</a:t>
            </a:r>
          </a:p>
          <a:p>
            <a:pPr lvl="0"/>
            <a:r>
              <a:rPr lang="en-US" baseline="0" dirty="0" smtClean="0"/>
              <a:t>minimize thread and memory divergence</a:t>
            </a:r>
          </a:p>
          <a:p>
            <a:pPr lvl="0"/>
            <a:endParaRPr lang="en-US" baseline="0" dirty="0" smtClean="0"/>
          </a:p>
          <a:p>
            <a:pPr lvl="0"/>
            <a:r>
              <a:rPr lang="en-US" baseline="0" dirty="0" smtClean="0"/>
              <a:t>We use this technique throughout our pipeline and is major factor of speedup.</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2602029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For example, </a:t>
            </a:r>
            <a:r>
              <a:rPr lang="en-US" baseline="0" smtClean="0"/>
              <a:t>a prefix sum </a:t>
            </a:r>
            <a:r>
              <a:rPr lang="en-US" baseline="0" dirty="0" smtClean="0"/>
              <a:t>of an array can be performed this way.</a:t>
            </a:r>
          </a:p>
          <a:p>
            <a:pPr lvl="0"/>
            <a:endParaRPr lang="en-US" baseline="0" dirty="0" smtClean="0"/>
          </a:p>
          <a:p>
            <a:pPr lvl="0"/>
            <a:r>
              <a:rPr lang="en-US" baseline="0" dirty="0" smtClean="0"/>
              <a:t>The benefit of doing warp-wide operation includes:</a:t>
            </a:r>
          </a:p>
          <a:p>
            <a:pPr lvl="0"/>
            <a:r>
              <a:rPr lang="en-US" baseline="0" dirty="0" smtClean="0"/>
              <a:t>reducing register use</a:t>
            </a:r>
          </a:p>
          <a:p>
            <a:pPr lvl="0"/>
            <a:r>
              <a:rPr lang="en-US" baseline="0" dirty="0" smtClean="0"/>
              <a:t>better parallelism</a:t>
            </a:r>
          </a:p>
          <a:p>
            <a:pPr lvl="0"/>
            <a:r>
              <a:rPr lang="en-US" baseline="0" dirty="0" smtClean="0"/>
              <a:t>minimize thread and memory divergence</a:t>
            </a:r>
          </a:p>
          <a:p>
            <a:pPr lvl="0"/>
            <a:endParaRPr lang="en-US" baseline="0" dirty="0" smtClean="0"/>
          </a:p>
          <a:p>
            <a:pPr lvl="0"/>
            <a:r>
              <a:rPr lang="en-US" baseline="0" dirty="0" smtClean="0"/>
              <a:t>We use this technique throughput our pipeline and is major factor of speedup.</a:t>
            </a:r>
          </a:p>
          <a:p>
            <a:pPr lvl="1"/>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260202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For example, a prefix sum of an array can be performed this way.</a:t>
            </a:r>
          </a:p>
          <a:p>
            <a:pPr lvl="0"/>
            <a:endParaRPr lang="en-US" baseline="0" dirty="0" smtClean="0"/>
          </a:p>
          <a:p>
            <a:pPr lvl="0"/>
            <a:r>
              <a:rPr lang="en-US" baseline="0" dirty="0" smtClean="0"/>
              <a:t>The benefit of doing warp-wide operation includes:</a:t>
            </a:r>
          </a:p>
          <a:p>
            <a:pPr lvl="0"/>
            <a:r>
              <a:rPr lang="en-US" baseline="0" dirty="0" smtClean="0"/>
              <a:t>reducing register use</a:t>
            </a:r>
          </a:p>
          <a:p>
            <a:pPr lvl="0"/>
            <a:r>
              <a:rPr lang="en-US" baseline="0" dirty="0" smtClean="0"/>
              <a:t>better parallelism</a:t>
            </a:r>
          </a:p>
          <a:p>
            <a:pPr lvl="0"/>
            <a:r>
              <a:rPr lang="en-US" baseline="0" dirty="0" smtClean="0"/>
              <a:t>minimize thread and memory divergence</a:t>
            </a:r>
          </a:p>
          <a:p>
            <a:pPr lvl="0"/>
            <a:endParaRPr lang="en-US" baseline="0" dirty="0" smtClean="0"/>
          </a:p>
          <a:p>
            <a:pPr lvl="0"/>
            <a:r>
              <a:rPr lang="en-US" baseline="0" dirty="0" smtClean="0"/>
              <a:t>We use this technique throughput our pipeline and is major factor of speedup.</a:t>
            </a:r>
          </a:p>
          <a:p>
            <a:pPr lvl="1"/>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260202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For example, a prefix sum of an array can be performed this way.</a:t>
            </a:r>
          </a:p>
          <a:p>
            <a:pPr lvl="0"/>
            <a:endParaRPr lang="en-US" baseline="0" dirty="0" smtClean="0"/>
          </a:p>
          <a:p>
            <a:pPr lvl="0"/>
            <a:r>
              <a:rPr lang="en-US" baseline="0" dirty="0" smtClean="0"/>
              <a:t>The benefit of doing warp-wide operation includes:</a:t>
            </a:r>
          </a:p>
          <a:p>
            <a:pPr lvl="0"/>
            <a:r>
              <a:rPr lang="en-US" baseline="0" dirty="0" smtClean="0"/>
              <a:t>reducing register use</a:t>
            </a:r>
          </a:p>
          <a:p>
            <a:pPr lvl="0"/>
            <a:r>
              <a:rPr lang="en-US" baseline="0" dirty="0" smtClean="0"/>
              <a:t>better parallelism</a:t>
            </a:r>
          </a:p>
          <a:p>
            <a:pPr lvl="0"/>
            <a:r>
              <a:rPr lang="en-US" baseline="0" dirty="0" smtClean="0"/>
              <a:t>minimize thread and memory divergence</a:t>
            </a:r>
          </a:p>
          <a:p>
            <a:pPr lvl="0"/>
            <a:endParaRPr lang="en-US" baseline="0" dirty="0" smtClean="0"/>
          </a:p>
          <a:p>
            <a:pPr lvl="0"/>
            <a:r>
              <a:rPr lang="en-US" baseline="0" dirty="0" smtClean="0"/>
              <a:t>We use this technique throughput our pipeline and is major factor of speedup.</a:t>
            </a:r>
          </a:p>
          <a:p>
            <a:pPr lvl="1"/>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2602029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For example, a prefix sum of an array can be performed this way.</a:t>
            </a:r>
          </a:p>
          <a:p>
            <a:pPr lvl="0"/>
            <a:endParaRPr lang="en-US" baseline="0" dirty="0" smtClean="0"/>
          </a:p>
          <a:p>
            <a:pPr lvl="0"/>
            <a:r>
              <a:rPr lang="en-US" baseline="0" dirty="0" smtClean="0"/>
              <a:t>The benefit of doing warp-wide operation includes:</a:t>
            </a:r>
          </a:p>
          <a:p>
            <a:pPr lvl="0"/>
            <a:r>
              <a:rPr lang="en-US" baseline="0" dirty="0" smtClean="0"/>
              <a:t>reducing register use</a:t>
            </a:r>
          </a:p>
          <a:p>
            <a:pPr lvl="0"/>
            <a:r>
              <a:rPr lang="en-US" baseline="0" dirty="0" smtClean="0"/>
              <a:t>better parallelism</a:t>
            </a:r>
          </a:p>
          <a:p>
            <a:pPr lvl="0"/>
            <a:r>
              <a:rPr lang="en-US" baseline="0" dirty="0" smtClean="0"/>
              <a:t>minimize thread and memory divergence</a:t>
            </a:r>
          </a:p>
          <a:p>
            <a:pPr lvl="0"/>
            <a:endParaRPr lang="en-US" baseline="0" dirty="0" smtClean="0"/>
          </a:p>
          <a:p>
            <a:pPr lvl="0"/>
            <a:r>
              <a:rPr lang="en-US" baseline="0" dirty="0" smtClean="0"/>
              <a:t>We use this technique throughput our pipeline and is major factor of speedup.</a:t>
            </a:r>
          </a:p>
          <a:p>
            <a:pPr lvl="1"/>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2602029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For example, a prefix sum of an array can be performed this way.</a:t>
            </a:r>
          </a:p>
          <a:p>
            <a:pPr lvl="0"/>
            <a:endParaRPr lang="en-US" baseline="0" dirty="0" smtClean="0"/>
          </a:p>
          <a:p>
            <a:pPr lvl="0"/>
            <a:r>
              <a:rPr lang="en-US" baseline="0" dirty="0" smtClean="0"/>
              <a:t>The benefit of doing warp-wide operation includes:</a:t>
            </a:r>
          </a:p>
          <a:p>
            <a:pPr lvl="0"/>
            <a:r>
              <a:rPr lang="en-US" baseline="0" dirty="0" smtClean="0"/>
              <a:t>reducing register use</a:t>
            </a:r>
          </a:p>
          <a:p>
            <a:pPr lvl="0"/>
            <a:r>
              <a:rPr lang="en-US" baseline="0" dirty="0" smtClean="0"/>
              <a:t>better parallelism</a:t>
            </a:r>
          </a:p>
          <a:p>
            <a:pPr lvl="0"/>
            <a:r>
              <a:rPr lang="en-US" baseline="0" dirty="0" smtClean="0"/>
              <a:t>minimize thread and memory divergence</a:t>
            </a:r>
          </a:p>
          <a:p>
            <a:pPr lvl="0"/>
            <a:endParaRPr lang="en-US" baseline="0" dirty="0" smtClean="0"/>
          </a:p>
          <a:p>
            <a:pPr lvl="0"/>
            <a:r>
              <a:rPr lang="en-US" baseline="0" dirty="0" smtClean="0"/>
              <a:t>We use this technique throughout our pipeline and is major factor of speedup.</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260202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mobile camera is usually</a:t>
            </a:r>
            <a:r>
              <a:rPr lang="en-US" baseline="0" dirty="0" smtClean="0"/>
              <a:t> </a:t>
            </a:r>
            <a:r>
              <a:rPr lang="en-US" dirty="0" smtClean="0"/>
              <a:t>not that great. The lens is not as well constructed as normal camera because of the cost. The aperture is very small. And the sensor is even much smaller. Physically, a mobile camera cannot gather light as good as a normal camera.</a:t>
            </a:r>
            <a:r>
              <a:rPr lang="en-US" dirty="0"/>
              <a:t> </a:t>
            </a:r>
            <a:r>
              <a:rPr lang="en-US" dirty="0" smtClean="0"/>
              <a:t>The image itself can be very noisy. (mentioned</a:t>
            </a:r>
            <a:r>
              <a:rPr lang="en-US" baseline="0" dirty="0" smtClean="0"/>
              <a:t> I added noise)</a:t>
            </a:r>
            <a:endParaRPr lang="en-US" dirty="0" smtClean="0"/>
          </a:p>
          <a:p>
            <a:endParaRPr lang="en-US" dirty="0" smtClean="0"/>
          </a:p>
          <a:p>
            <a:r>
              <a:rPr lang="en-US" baseline="0" dirty="0" smtClean="0"/>
              <a:t>To solve this problem, using the properties of </a:t>
            </a:r>
            <a:r>
              <a:rPr lang="en-US" dirty="0" smtClean="0"/>
              <a:t>self-similarity and </a:t>
            </a:r>
            <a:r>
              <a:rPr lang="en-US" dirty="0"/>
              <a:t>c</a:t>
            </a:r>
            <a:r>
              <a:rPr lang="en-US" baseline="0" dirty="0" smtClean="0"/>
              <a:t>ollaborative filtering, for example, BM3D and Nonlocal Mean, is the most effective way to remove the noise.</a:t>
            </a:r>
          </a:p>
          <a:p>
            <a:endParaRPr lang="en-US" baseline="0" dirty="0" smtClean="0"/>
          </a:p>
          <a:p>
            <a:r>
              <a:rPr lang="en-US" dirty="0" smtClean="0"/>
              <a:t>How do self-similarity and collaborative filtering remove the noise?</a:t>
            </a:r>
          </a:p>
          <a:p>
            <a:r>
              <a:rPr lang="en-US" baseline="0" dirty="0" smtClean="0"/>
              <a:t>First,</a:t>
            </a:r>
            <a:r>
              <a:rPr lang="en-US" dirty="0" smtClean="0"/>
              <a:t> we have to understand what self-similarity structure is.</a:t>
            </a:r>
            <a:endParaRPr lang="en-US" baseline="0" dirty="0" smtClean="0"/>
          </a:p>
          <a:p>
            <a:r>
              <a:rPr lang="en-US" baseline="0" dirty="0" smtClean="0"/>
              <a:t>Let’s look at Bradley Cooper’s eye closely.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1526247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For example, a prefix sum of an array can be performed this way.</a:t>
            </a:r>
          </a:p>
          <a:p>
            <a:endParaRPr lang="en-US" dirty="0" smtClean="0"/>
          </a:p>
          <a:p>
            <a:pPr lvl="0"/>
            <a:r>
              <a:rPr lang="en-US" baseline="0" dirty="0" smtClean="0"/>
              <a:t>The benefit of doing warp-wide operation includes:</a:t>
            </a:r>
          </a:p>
          <a:p>
            <a:pPr lvl="0"/>
            <a:r>
              <a:rPr lang="en-US" baseline="0" dirty="0" smtClean="0"/>
              <a:t>reducing register use</a:t>
            </a:r>
          </a:p>
          <a:p>
            <a:pPr lvl="0"/>
            <a:r>
              <a:rPr lang="en-US" baseline="0" dirty="0" smtClean="0"/>
              <a:t>better parallelism</a:t>
            </a:r>
          </a:p>
          <a:p>
            <a:pPr lvl="0"/>
            <a:r>
              <a:rPr lang="en-US" baseline="0" dirty="0" smtClean="0"/>
              <a:t>minimize thread and memory divergence</a:t>
            </a:r>
          </a:p>
          <a:p>
            <a:pPr lvl="0"/>
            <a:endParaRPr lang="en-US" baseline="0" dirty="0" smtClean="0"/>
          </a:p>
          <a:p>
            <a:pPr lvl="0"/>
            <a:r>
              <a:rPr lang="en-US" baseline="0" dirty="0" smtClean="0"/>
              <a:t>We use this technique throughout our pipeline and is major factor of speedup.</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260202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our 1D array. Now it is arranged into multiple clusters.</a:t>
            </a:r>
          </a:p>
          <a:p>
            <a:r>
              <a:rPr lang="en-US" baseline="0" dirty="0" smtClean="0"/>
              <a:t>Because all the reference patches are within the cluster, we can perform </a:t>
            </a:r>
            <a:r>
              <a:rPr lang="en-US" baseline="0" dirty="0" err="1" smtClean="0"/>
              <a:t>kNN</a:t>
            </a:r>
            <a:r>
              <a:rPr lang="en-US" baseline="0" dirty="0" smtClean="0"/>
              <a:t> search directly for each individual cluster,</a:t>
            </a:r>
            <a:r>
              <a:rPr lang="en-US" dirty="0"/>
              <a:t> which is essentially the second stage of </a:t>
            </a:r>
            <a:r>
              <a:rPr lang="en-US" dirty="0" smtClean="0"/>
              <a:t>pipeline.</a:t>
            </a:r>
            <a:endParaRPr lang="en-US" baseline="0" dirty="0" smtClean="0"/>
          </a:p>
          <a:p>
            <a:r>
              <a:rPr lang="en-US" baseline="0" dirty="0" smtClean="0"/>
              <a:t>(split up the cluster with bracket say </a:t>
            </a:r>
            <a:r>
              <a:rPr lang="en-US" baseline="0" dirty="0" err="1" smtClean="0"/>
              <a:t>kNN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3719915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ready to explain the query step. As mentioned earlier, we conduct </a:t>
            </a:r>
            <a:r>
              <a:rPr lang="en-US" dirty="0" err="1" smtClean="0"/>
              <a:t>kNN</a:t>
            </a:r>
            <a:r>
              <a:rPr lang="en-US" dirty="0" smtClean="0"/>
              <a:t> search for each cluster.</a:t>
            </a:r>
          </a:p>
          <a:p>
            <a:r>
              <a:rPr lang="en-US" dirty="0" smtClean="0"/>
              <a:t>The essential part of </a:t>
            </a:r>
            <a:r>
              <a:rPr lang="en-US" dirty="0" err="1" smtClean="0"/>
              <a:t>kNN</a:t>
            </a:r>
            <a:r>
              <a:rPr lang="en-US" dirty="0" smtClean="0"/>
              <a:t> query is</a:t>
            </a:r>
            <a:r>
              <a:rPr lang="en-US" baseline="0" dirty="0" smtClean="0"/>
              <a:t> the</a:t>
            </a:r>
            <a:r>
              <a:rPr lang="en-US" dirty="0" smtClean="0"/>
              <a:t> computation</a:t>
            </a:r>
            <a:r>
              <a:rPr lang="en-US" baseline="0" dirty="0" smtClean="0"/>
              <a:t> of</a:t>
            </a:r>
            <a:r>
              <a:rPr lang="en-US" dirty="0" smtClean="0"/>
              <a:t> pair-wise distances</a:t>
            </a:r>
            <a:r>
              <a:rPr lang="en-US" baseline="0" dirty="0" smtClean="0"/>
              <a:t> between patches in order to</a:t>
            </a:r>
            <a:r>
              <a:rPr lang="en-US" dirty="0" smtClean="0"/>
              <a:t> find the best k candidates. Let’s see how to do it efficiently.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974018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ready to explain the query step. As mentioned earlier, we conduct </a:t>
            </a:r>
            <a:r>
              <a:rPr lang="en-US" dirty="0" err="1" smtClean="0"/>
              <a:t>kNN</a:t>
            </a:r>
            <a:r>
              <a:rPr lang="en-US" dirty="0" smtClean="0"/>
              <a:t> search for each cluster.</a:t>
            </a:r>
          </a:p>
          <a:p>
            <a:r>
              <a:rPr lang="en-US" dirty="0" smtClean="0"/>
              <a:t>The essential part of </a:t>
            </a:r>
            <a:r>
              <a:rPr lang="en-US" dirty="0" err="1" smtClean="0"/>
              <a:t>kNN</a:t>
            </a:r>
            <a:r>
              <a:rPr lang="en-US" dirty="0" smtClean="0"/>
              <a:t> query is</a:t>
            </a:r>
            <a:r>
              <a:rPr lang="en-US" baseline="0" dirty="0" smtClean="0"/>
              <a:t> the</a:t>
            </a:r>
            <a:r>
              <a:rPr lang="en-US" dirty="0" smtClean="0"/>
              <a:t> computation</a:t>
            </a:r>
            <a:r>
              <a:rPr lang="en-US" baseline="0" dirty="0" smtClean="0"/>
              <a:t> of</a:t>
            </a:r>
            <a:r>
              <a:rPr lang="en-US" dirty="0" smtClean="0"/>
              <a:t> pair-wise distances</a:t>
            </a:r>
            <a:r>
              <a:rPr lang="en-US" baseline="0" dirty="0" smtClean="0"/>
              <a:t> between patches in order to</a:t>
            </a:r>
            <a:r>
              <a:rPr lang="en-US" dirty="0" smtClean="0"/>
              <a:t> find the best k candidates. Let’s see how to do it efficiently.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974018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save computation, we construct a distance table for each cluster.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(explain what does distance table mean here, e.g. Specifically, we compute distance for every patch within a cluster with every other patch in this cluster.)</a:t>
            </a:r>
          </a:p>
          <a:p>
            <a:r>
              <a:rPr lang="en-US" baseline="0" dirty="0" smtClean="0"/>
              <a:t>Because distance function is communicative, only half of the entries needs to be computed.</a:t>
            </a:r>
          </a:p>
          <a:p>
            <a:r>
              <a:rPr lang="en-US" baseline="0" dirty="0" smtClean="0"/>
              <a:t>With this table, we can essentially find the final k candidates, which is equivalent of finding the smallest k entries for each row. &lt;click&gt;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3478611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save computation, we construct a distance table for each cluster.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(explain what does distance table mean here, e.g. Specifically, we compute distance for every patch within a cluster with every other patch in this cluster.)</a:t>
            </a:r>
          </a:p>
          <a:p>
            <a:r>
              <a:rPr lang="en-US" baseline="0" dirty="0" smtClean="0"/>
              <a:t>Because distance function is communicative, only half of the entries needs to be computed.</a:t>
            </a:r>
          </a:p>
          <a:p>
            <a:r>
              <a:rPr lang="en-US" baseline="0" dirty="0" smtClean="0"/>
              <a:t>With this table, we can essentially find the final k candidates, which is equivalent of finding the smallest k entries for each row. &lt;click&gt;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3478611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save computation, we construct a distance table for each cluster.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(explain what does distance table mean here, e.g. Specifically, we compute distance for every patch within a cluster with every other patch in this cluster.)</a:t>
            </a:r>
          </a:p>
          <a:p>
            <a:r>
              <a:rPr lang="en-US" baseline="0" dirty="0" smtClean="0"/>
              <a:t>Because distance function is communicative, only half of the entries needs to be computed.</a:t>
            </a:r>
          </a:p>
          <a:p>
            <a:r>
              <a:rPr lang="en-US" baseline="0" dirty="0" smtClean="0"/>
              <a:t>With this table, we can essentially find the final k candidates, which is equivalent of finding the smallest k entries for each row. &lt;click&gt;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36</a:t>
            </a:fld>
            <a:endParaRPr lang="en-US" dirty="0"/>
          </a:p>
        </p:txBody>
      </p:sp>
    </p:spTree>
    <p:extLst>
      <p:ext uri="{BB962C8B-B14F-4D97-AF65-F5344CB8AC3E}">
        <p14:creationId xmlns:p14="http://schemas.microsoft.com/office/powerpoint/2010/main" val="3478611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Let’s look at one of the row in the distance table closely.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 (explain what the distance table a bit)</a:t>
            </a:r>
            <a:endParaRPr lang="en-US" dirty="0" smtClean="0"/>
          </a:p>
          <a:p>
            <a:endParaRPr lang="en-US" baseline="0" dirty="0" smtClean="0"/>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37</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a:t>
            </a:r>
            <a:endParaRPr lang="en-US" dirty="0" smtClean="0"/>
          </a:p>
          <a:p>
            <a:endParaRPr lang="en-US" baseline="0" dirty="0" smtClean="0"/>
          </a:p>
          <a:p>
            <a:r>
              <a:rPr lang="en-US" baseline="0" dirty="0" smtClean="0"/>
              <a:t>Let’s look at one of the row in the distance table closely.</a:t>
            </a:r>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 (put the arrow)</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38</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a:t>
            </a:r>
            <a:endParaRPr lang="en-US" dirty="0" smtClean="0"/>
          </a:p>
          <a:p>
            <a:endParaRPr lang="en-US" baseline="0" dirty="0" smtClean="0"/>
          </a:p>
          <a:p>
            <a:r>
              <a:rPr lang="en-US" baseline="0" dirty="0" smtClean="0"/>
              <a:t>Let’s look at one of the row in the distance table closely.</a:t>
            </a:r>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39</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baseline="0" dirty="0" smtClean="0">
                <a:solidFill>
                  <a:schemeClr val="tx1"/>
                </a:solidFill>
                <a:effectLst/>
                <a:latin typeface="Trebuchet MS" pitchFamily="34" charset="0"/>
                <a:ea typeface="+mn-ea"/>
                <a:cs typeface="+mn-cs"/>
              </a:rPr>
              <a:t>Take the red square as the reference patch, there are a lot of the patches that also look very similar. We can see this kind of repeated texture pattern everywhere. This is called self-similarity structure. Sel</a:t>
            </a:r>
            <a:r>
              <a:rPr lang="en-US" dirty="0" smtClean="0"/>
              <a:t>f-similarity is one of the most important properties in image processing.</a:t>
            </a:r>
            <a:endParaRPr lang="en-US" sz="1100" b="0" baseline="0" dirty="0" smtClean="0">
              <a:solidFill>
                <a:schemeClr val="tx1"/>
              </a:solidFill>
              <a:effectLst/>
              <a:latin typeface="Trebuchet MS"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952990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a:t>
            </a:r>
            <a:endParaRPr lang="en-US" dirty="0" smtClean="0"/>
          </a:p>
          <a:p>
            <a:endParaRPr lang="en-US" baseline="0" dirty="0" smtClean="0"/>
          </a:p>
          <a:p>
            <a:r>
              <a:rPr lang="en-US" baseline="0" dirty="0" smtClean="0"/>
              <a:t>Let’s look at one of the row in the distance table closely.</a:t>
            </a:r>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40</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a:t>
            </a:r>
            <a:endParaRPr lang="en-US" dirty="0" smtClean="0"/>
          </a:p>
          <a:p>
            <a:endParaRPr lang="en-US" baseline="0" dirty="0" smtClean="0"/>
          </a:p>
          <a:p>
            <a:r>
              <a:rPr lang="en-US" baseline="0" dirty="0" smtClean="0"/>
              <a:t>Let’s look at one of the row in the distance table closely.</a:t>
            </a:r>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41</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a:t>
            </a:r>
            <a:endParaRPr lang="en-US" dirty="0" smtClean="0"/>
          </a:p>
          <a:p>
            <a:endParaRPr lang="en-US" baseline="0" dirty="0" smtClean="0"/>
          </a:p>
          <a:p>
            <a:r>
              <a:rPr lang="en-US" baseline="0" dirty="0" smtClean="0"/>
              <a:t>Let’s look at one of the row in the distance table closely.</a:t>
            </a:r>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42</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a:t>
            </a:r>
            <a:endParaRPr lang="en-US" dirty="0" smtClean="0"/>
          </a:p>
          <a:p>
            <a:endParaRPr lang="en-US" baseline="0" dirty="0" smtClean="0"/>
          </a:p>
          <a:p>
            <a:r>
              <a:rPr lang="en-US" baseline="0" dirty="0" smtClean="0"/>
              <a:t>Let’s look at one of the row in the distance table closely.</a:t>
            </a:r>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Instead</a:t>
            </a:r>
            <a:r>
              <a:rPr lang="en-US" baseline="0" dirty="0" smtClean="0"/>
              <a:t> of sorting each row, w</a:t>
            </a:r>
            <a:r>
              <a:rPr lang="en-US" dirty="0" smtClean="0"/>
              <a:t>e found the most efficient</a:t>
            </a:r>
            <a:r>
              <a:rPr lang="en-US" baseline="0" dirty="0" smtClean="0"/>
              <a:t> way to find the smallest k entries is voting.</a:t>
            </a:r>
            <a:endParaRPr lang="en-US" dirty="0" smtClean="0"/>
          </a:p>
          <a:p>
            <a:endParaRPr lang="en-US" baseline="0" dirty="0" smtClean="0"/>
          </a:p>
          <a:p>
            <a:r>
              <a:rPr lang="en-US" baseline="0" dirty="0" smtClean="0"/>
              <a:t>Let’s look at one of the row in the distance table closely.</a:t>
            </a:r>
          </a:p>
          <a:p>
            <a:r>
              <a:rPr lang="en-US" baseline="0" dirty="0" smtClean="0"/>
              <a:t>We let the whole entry compare against one constant value, if it is smaller than or equal to the this value, the result is 1, otherwise 0.</a:t>
            </a:r>
          </a:p>
          <a:p>
            <a:r>
              <a:rPr lang="en-US" baseline="0" dirty="0" smtClean="0"/>
              <a:t>By counting the number of 1s, we know how many entries satisfy this condition. If the number of 1s is equal to k, then we are done!</a:t>
            </a:r>
          </a:p>
          <a:p>
            <a:endParaRPr lang="en-US" baseline="0" dirty="0" smtClean="0"/>
          </a:p>
          <a:p>
            <a:r>
              <a:rPr lang="en-US" baseline="0" dirty="0" smtClean="0"/>
              <a:t>How do we decide the constant values we want to try? All you need to do is to try out every possible entry in the same row. That will give you the answer.</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44</a:t>
            </a:fld>
            <a:endParaRPr lang="en-US" dirty="0"/>
          </a:p>
        </p:txBody>
      </p:sp>
    </p:spTree>
    <p:extLst>
      <p:ext uri="{BB962C8B-B14F-4D97-AF65-F5344CB8AC3E}">
        <p14:creationId xmlns:p14="http://schemas.microsoft.com/office/powerpoint/2010/main" val="2311006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byproduct of the voting is binary coding of the </a:t>
            </a:r>
            <a:r>
              <a:rPr lang="en-US" dirty="0" err="1"/>
              <a:t>kNN</a:t>
            </a:r>
            <a:r>
              <a:rPr lang="en-US" dirty="0"/>
              <a:t> candidates for each patch</a:t>
            </a:r>
            <a:r>
              <a:rPr lang="en-US" baseline="0" dirty="0" smtClean="0"/>
              <a:t>. We can use it to represent our candidate list concisely.</a:t>
            </a:r>
          </a:p>
          <a:p>
            <a:r>
              <a:rPr lang="en-US" baseline="0" dirty="0" smtClean="0"/>
              <a:t>Now, each patch will have an associated bits to represent the candidates. Once we have the candidate lists, we can efficiently perform filtering for each cluster. (explain a bit with one more slide about filtering and aggregation)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45</a:t>
            </a:fld>
            <a:endParaRPr lang="en-US" dirty="0"/>
          </a:p>
        </p:txBody>
      </p:sp>
    </p:spTree>
    <p:extLst>
      <p:ext uri="{BB962C8B-B14F-4D97-AF65-F5344CB8AC3E}">
        <p14:creationId xmlns:p14="http://schemas.microsoft.com/office/powerpoint/2010/main" val="2088294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Fundamentally,</a:t>
            </a:r>
            <a:r>
              <a:rPr lang="en-US" baseline="0" dirty="0" smtClean="0"/>
              <a:t> the difference between conventional filtering approach and ours is that we reuse nearest candidates to filter clusters jointly.</a:t>
            </a:r>
          </a:p>
          <a:p>
            <a:endParaRPr lang="en-US" baseline="0" dirty="0" smtClean="0"/>
          </a:p>
          <a:p>
            <a:r>
              <a:rPr lang="en-US" baseline="0" dirty="0" smtClean="0"/>
              <a:t>For example, traditional sliding window approach would search similar patches for each reference patch, filter and then discard that candidate information. Repeat.</a:t>
            </a:r>
          </a:p>
          <a:p>
            <a:r>
              <a:rPr lang="en-US" baseline="0" dirty="0" smtClean="0"/>
              <a:t>However, you would notice that, in fact, a lot of same candidate patches s are repeatedly used.</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Therefore, we make the process more efficient by searching candidates and then filter for each cluster at once.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46</a:t>
            </a:fld>
            <a:endParaRPr lang="en-US" dirty="0"/>
          </a:p>
        </p:txBody>
      </p:sp>
    </p:spTree>
    <p:extLst>
      <p:ext uri="{BB962C8B-B14F-4D97-AF65-F5344CB8AC3E}">
        <p14:creationId xmlns:p14="http://schemas.microsoft.com/office/powerpoint/2010/main" val="12206152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recap</a:t>
            </a:r>
            <a:r>
              <a:rPr lang="en-US" baseline="0" dirty="0" smtClean="0"/>
              <a:t> the techniques of our solution:</a:t>
            </a:r>
          </a:p>
          <a:p>
            <a:pPr marL="171450" indent="-171450">
              <a:buFontTx/>
              <a:buChar char="-"/>
            </a:pPr>
            <a:r>
              <a:rPr lang="en-US" baseline="0" dirty="0" smtClean="0"/>
              <a:t>We clustered a 1D array of each tile with hierarchical 2-mean clustering.</a:t>
            </a:r>
          </a:p>
          <a:p>
            <a:pPr marL="171450" indent="-171450">
              <a:buFontTx/>
              <a:buChar char="-"/>
            </a:pPr>
            <a:r>
              <a:rPr lang="en-US" baseline="0" dirty="0" smtClean="0"/>
              <a:t>To make such implementation very efficient, warp-wide operators are used. &lt;click&gt;</a:t>
            </a:r>
          </a:p>
          <a:p>
            <a:pPr marL="171450" indent="-171450">
              <a:buFontTx/>
              <a:buChar char="-"/>
            </a:pPr>
            <a:r>
              <a:rPr lang="en-US" baseline="0" dirty="0" smtClean="0"/>
              <a:t>Once the array is clustered, we conduct </a:t>
            </a:r>
            <a:r>
              <a:rPr lang="en-US" baseline="0" dirty="0" err="1" smtClean="0"/>
              <a:t>kNN</a:t>
            </a:r>
            <a:r>
              <a:rPr lang="en-US" baseline="0" dirty="0" smtClean="0"/>
              <a:t> search within each cluster.</a:t>
            </a:r>
          </a:p>
          <a:p>
            <a:pPr marL="171450" indent="-171450">
              <a:buFontTx/>
              <a:buChar char="-"/>
            </a:pPr>
            <a:r>
              <a:rPr lang="en-US" baseline="0" dirty="0" smtClean="0"/>
              <a:t>To save computation, we </a:t>
            </a:r>
            <a:r>
              <a:rPr lang="en-US" baseline="0" dirty="0" err="1" smtClean="0"/>
              <a:t>precomputed</a:t>
            </a:r>
            <a:r>
              <a:rPr lang="en-US" baseline="0" dirty="0" smtClean="0"/>
              <a:t> the distance table and used voting.</a:t>
            </a:r>
          </a:p>
          <a:p>
            <a:pPr marL="171450" indent="-171450">
              <a:buFontTx/>
              <a:buChar char="-"/>
            </a:pPr>
            <a:r>
              <a:rPr lang="en-US" baseline="0" dirty="0" smtClean="0"/>
              <a:t>The byproduct of the voting result is compact binary coding that can represent candidate lists. &lt;click&gt; </a:t>
            </a:r>
          </a:p>
          <a:p>
            <a:pPr marL="171450" indent="-171450">
              <a:buFontTx/>
              <a:buChar char="-"/>
            </a:pPr>
            <a:r>
              <a:rPr lang="en-US" baseline="0" dirty="0" smtClean="0"/>
              <a:t>Finally, we performed desired  filtering and aggregation within each cluster.</a:t>
            </a:r>
          </a:p>
          <a:p>
            <a:pPr marL="171450" indent="-171450">
              <a:buFontTx/>
              <a:buChar char="-"/>
            </a:pPr>
            <a:endParaRPr lang="en-US" baseline="0" dirty="0" smtClean="0"/>
          </a:p>
          <a:p>
            <a:pPr marL="0" indent="0">
              <a:buFontTx/>
              <a:buNone/>
            </a:pPr>
            <a:r>
              <a:rPr lang="en-US" baseline="0" dirty="0" smtClean="0"/>
              <a:t>We transformed the algorithm from highly irregular to highly parallelizable. Please read our paper for further detail.</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47</a:t>
            </a:fld>
            <a:endParaRPr lang="en-US" dirty="0"/>
          </a:p>
        </p:txBody>
      </p:sp>
    </p:spTree>
    <p:extLst>
      <p:ext uri="{BB962C8B-B14F-4D97-AF65-F5344CB8AC3E}">
        <p14:creationId xmlns:p14="http://schemas.microsoft.com/office/powerpoint/2010/main" val="2840639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explained</a:t>
            </a:r>
            <a:r>
              <a:rPr lang="en-US" baseline="0" dirty="0" smtClean="0"/>
              <a:t> our pipeline. Let’s see the results.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48</a:t>
            </a:fld>
            <a:endParaRPr lang="en-US" dirty="0"/>
          </a:p>
        </p:txBody>
      </p:sp>
    </p:spTree>
    <p:extLst>
      <p:ext uri="{BB962C8B-B14F-4D97-AF65-F5344CB8AC3E}">
        <p14:creationId xmlns:p14="http://schemas.microsoft.com/office/powerpoint/2010/main" val="2702595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Here we show the percent of patches match the exact </a:t>
            </a:r>
            <a:r>
              <a:rPr lang="en-US" dirty="0" err="1" smtClean="0"/>
              <a:t>kNN</a:t>
            </a:r>
            <a:r>
              <a:rPr lang="en-US" dirty="0" smtClean="0"/>
              <a:t> result. 100% would indicate</a:t>
            </a:r>
            <a:r>
              <a:rPr lang="en-US" baseline="0" dirty="0" smtClean="0"/>
              <a:t> an exact search.  </a:t>
            </a:r>
            <a:r>
              <a:rPr lang="en-US" dirty="0" smtClean="0"/>
              <a:t>The higher the bar, the better. (ratio instead of percent)</a:t>
            </a:r>
          </a:p>
          <a:p>
            <a:pPr>
              <a:defRPr/>
            </a:pPr>
            <a:endParaRPr lang="en-US" dirty="0" smtClean="0"/>
          </a:p>
          <a:p>
            <a:pPr>
              <a:defRPr/>
            </a:pPr>
            <a:r>
              <a:rPr lang="en-US" dirty="0" smtClean="0"/>
              <a:t>For fair comparison, we split images into tiles, and ask each algorithm to perform nearest neighborhood search on the per tile basis. It gives all the algorithms o</a:t>
            </a:r>
            <a:r>
              <a:rPr lang="en-US" baseline="0" dirty="0" smtClean="0"/>
              <a:t> have the same </a:t>
            </a:r>
            <a:r>
              <a:rPr lang="en-US" dirty="0" smtClean="0"/>
              <a:t>data to be searched.</a:t>
            </a:r>
          </a:p>
          <a:p>
            <a:pPr>
              <a:defRPr/>
            </a:pPr>
            <a:endParaRPr lang="en-US" dirty="0"/>
          </a:p>
          <a:p>
            <a:pPr>
              <a:defRPr/>
            </a:pPr>
            <a:r>
              <a:rPr lang="en-US" dirty="0" smtClean="0"/>
              <a:t>On </a:t>
            </a:r>
            <a:r>
              <a:rPr lang="en-US" dirty="0"/>
              <a:t>average we are competitive to other </a:t>
            </a:r>
            <a:r>
              <a:rPr lang="en-US" dirty="0" smtClean="0"/>
              <a:t>methods</a:t>
            </a:r>
            <a:r>
              <a:rPr lang="en-US" baseline="0" dirty="0" smtClean="0"/>
              <a:t>. Our algorithm returns 40% of correct candidates comparing with exhaustive search.</a:t>
            </a:r>
            <a:endParaRPr lang="en-US" baseline="0" dirty="0"/>
          </a:p>
          <a:p>
            <a:pPr>
              <a:defRPr/>
            </a:pPr>
            <a:r>
              <a:rPr lang="en-US" baseline="0" dirty="0" smtClean="0"/>
              <a:t>W</a:t>
            </a:r>
            <a:r>
              <a:rPr lang="en-US" dirty="0" smtClean="0"/>
              <a:t>hile Random Ball Cover is much</a:t>
            </a:r>
            <a:r>
              <a:rPr lang="en-US" baseline="0" dirty="0" smtClean="0"/>
              <a:t> </a:t>
            </a:r>
            <a:r>
              <a:rPr lang="en-US" dirty="0" smtClean="0"/>
              <a:t>more precise,</a:t>
            </a:r>
            <a:r>
              <a:rPr lang="en-US" baseline="0" dirty="0" smtClean="0"/>
              <a:t> in our experiments</a:t>
            </a:r>
            <a:r>
              <a:rPr lang="en-US" dirty="0" smtClean="0"/>
              <a:t> </a:t>
            </a:r>
            <a:r>
              <a:rPr lang="en-US" dirty="0"/>
              <a:t>its accuracy drops </a:t>
            </a:r>
            <a:r>
              <a:rPr lang="en-US" dirty="0" smtClean="0"/>
              <a:t>significantly with increase </a:t>
            </a:r>
            <a:r>
              <a:rPr lang="en-US" dirty="0"/>
              <a:t>of tile </a:t>
            </a:r>
            <a:r>
              <a:rPr lang="en-US" dirty="0" smtClean="0"/>
              <a:t>size</a:t>
            </a:r>
            <a:r>
              <a:rPr lang="en-US" baseline="0" dirty="0" smtClean="0"/>
              <a:t> </a:t>
            </a:r>
            <a:r>
              <a:rPr lang="en-US" baseline="0" dirty="0" err="1" smtClean="0"/>
              <a:t>wherea</a:t>
            </a:r>
            <a:r>
              <a:rPr lang="en-US" baseline="0" dirty="0" smtClean="0"/>
              <a:t> ours preserve the accuracy.</a:t>
            </a:r>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49</a:t>
            </a:fld>
            <a:endParaRPr lang="en-US" dirty="0"/>
          </a:p>
        </p:txBody>
      </p:sp>
    </p:spTree>
    <p:extLst>
      <p:ext uri="{BB962C8B-B14F-4D97-AF65-F5344CB8AC3E}">
        <p14:creationId xmlns:p14="http://schemas.microsoft.com/office/powerpoint/2010/main" val="137057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Jointly, these similar patches give us an estimate how the reference patch </a:t>
            </a:r>
            <a:r>
              <a:rPr lang="en-US" baseline="0" dirty="0" smtClean="0"/>
              <a:t>suppose to look like.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2952990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Here we show the ratio of sum of L2 distances between each approximated search algorithm and exact search. Therefore, the ratio is greater or equal to 1. The lower the bar, the closer to the ground truth. (make the </a:t>
            </a:r>
            <a:r>
              <a:rPr lang="en-US" baseline="0" dirty="0" err="1" smtClean="0"/>
              <a:t>Dann</a:t>
            </a:r>
            <a:r>
              <a:rPr lang="en-US" baseline="0" dirty="0" smtClean="0"/>
              <a:t> / </a:t>
            </a:r>
            <a:r>
              <a:rPr lang="en-US" baseline="0" dirty="0" err="1" smtClean="0"/>
              <a:t>Dknn</a:t>
            </a:r>
            <a:r>
              <a:rPr lang="en-US" baseline="0" dirty="0" smtClean="0"/>
              <a:t> more understandable)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Our method is quite competitive, about 30% worse than the exact search.</a:t>
            </a:r>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 that our</a:t>
            </a:r>
            <a:r>
              <a:rPr lang="en-US" baseline="0" dirty="0" smtClean="0"/>
              <a:t> method is performing better than K-means in both cases.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because we only performs hierarchical </a:t>
            </a:r>
            <a:r>
              <a:rPr lang="en-US" dirty="0" smtClean="0"/>
              <a:t>binary clustering.</a:t>
            </a:r>
            <a:r>
              <a:rPr lang="en-US" baseline="0" dirty="0" smtClean="0"/>
              <a:t> </a:t>
            </a:r>
            <a:r>
              <a:rPr lang="en-US" dirty="0" smtClean="0"/>
              <a:t>It gives us better separation between background and foreground,</a:t>
            </a:r>
            <a:r>
              <a:rPr lang="en-US" baseline="0" dirty="0" smtClean="0"/>
              <a:t> and reduce the influence of outliers.</a:t>
            </a:r>
            <a:r>
              <a:rPr lang="en-US" dirty="0" smtClean="0"/>
              <a:t> </a:t>
            </a:r>
            <a:r>
              <a:rPr lang="en-US" baseline="0" dirty="0" smtClean="0"/>
              <a:t>&lt;click&gt;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50</a:t>
            </a:fld>
            <a:endParaRPr lang="en-US" dirty="0"/>
          </a:p>
        </p:txBody>
      </p:sp>
    </p:spTree>
    <p:extLst>
      <p:ext uri="{BB962C8B-B14F-4D97-AF65-F5344CB8AC3E}">
        <p14:creationId xmlns:p14="http://schemas.microsoft.com/office/powerpoint/2010/main" val="13705737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 our proposed</a:t>
            </a:r>
            <a:r>
              <a:rPr lang="en-US" baseline="0" dirty="0" smtClean="0"/>
              <a:t> algorithm maintains high image quality in both nonlocal mean (the higher of the bar, the better of the quality),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BM3D. Especially BM3D, our method out performs </a:t>
            </a:r>
            <a:r>
              <a:rPr lang="en-US" dirty="0" smtClean="0"/>
              <a:t>Random Ball Cover </a:t>
            </a:r>
            <a:r>
              <a:rPr lang="en-US" baseline="0" dirty="0" smtClean="0"/>
              <a:t>and is almost as good as exhaustive search.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because Nonlocal Mean uses weighted average </a:t>
            </a:r>
            <a:r>
              <a:rPr lang="en-US" baseline="0" dirty="0" err="1" smtClean="0"/>
              <a:t>w.r.t</a:t>
            </a:r>
            <a:r>
              <a:rPr lang="en-US" baseline="0" dirty="0" smtClean="0"/>
              <a:t>. the L2 distance between reference and candidate patches, which reflects the accuracy of search.</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 the other hand, BM3D does not require very good matches because it uses frequency analysis (for examples, DCT and </a:t>
            </a:r>
            <a:r>
              <a:rPr lang="en-US" baseline="0" dirty="0" err="1" smtClean="0"/>
              <a:t>Haar</a:t>
            </a:r>
            <a:r>
              <a:rPr lang="en-US" baseline="0" dirty="0" smtClean="0"/>
              <a:t>) that de-correlates noise from the signal better.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fact, exact match would create match noise-to-noise scenario which lower the performance.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also explains that why </a:t>
            </a:r>
            <a:r>
              <a:rPr lang="en-US" dirty="0" smtClean="0"/>
              <a:t>Random Ball Cover </a:t>
            </a:r>
            <a:r>
              <a:rPr lang="en-US" baseline="0" dirty="0" smtClean="0"/>
              <a:t>can perform better in Nonlocal Mean and worse in BM3D.</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51</a:t>
            </a:fld>
            <a:endParaRPr lang="en-US" dirty="0"/>
          </a:p>
        </p:txBody>
      </p:sp>
    </p:spTree>
    <p:extLst>
      <p:ext uri="{BB962C8B-B14F-4D97-AF65-F5344CB8AC3E}">
        <p14:creationId xmlns:p14="http://schemas.microsoft.com/office/powerpoint/2010/main" val="2973996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 our proposed</a:t>
            </a:r>
            <a:r>
              <a:rPr lang="en-US" baseline="0" dirty="0" smtClean="0"/>
              <a:t> algorithm maintains high image quality in both nonlocal mean (the higher of the bar, the better of the quality),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BM3D. Especially BM3D, our method out performs </a:t>
            </a:r>
            <a:r>
              <a:rPr lang="en-US" dirty="0" smtClean="0"/>
              <a:t>Random Ball Cover </a:t>
            </a:r>
            <a:r>
              <a:rPr lang="en-US" baseline="0" dirty="0" smtClean="0"/>
              <a:t>and is almost as good as exhaustive search.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because Nonlocal Mean uses weighted average </a:t>
            </a:r>
            <a:r>
              <a:rPr lang="en-US" baseline="0" dirty="0" err="1" smtClean="0"/>
              <a:t>w.r.t</a:t>
            </a:r>
            <a:r>
              <a:rPr lang="en-US" baseline="0" dirty="0" smtClean="0"/>
              <a:t>. the L2 distance between reference and candidate patches, which reflects the accuracy of search.</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 the other hand, BM3D does not require very good matches because it uses frequency analysis (for examples, DCT and </a:t>
            </a:r>
            <a:r>
              <a:rPr lang="en-US" baseline="0" dirty="0" err="1" smtClean="0"/>
              <a:t>Haar</a:t>
            </a:r>
            <a:r>
              <a:rPr lang="en-US" baseline="0" dirty="0" smtClean="0"/>
              <a:t>) that de-correlates noise from the signal better.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fact, exact match would create match noise-to-noise scenario which lower the performance.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also explains that why </a:t>
            </a:r>
            <a:r>
              <a:rPr lang="en-US" dirty="0" smtClean="0"/>
              <a:t>Random Ball Cover </a:t>
            </a:r>
            <a:r>
              <a:rPr lang="en-US" baseline="0" dirty="0" smtClean="0"/>
              <a:t>can perform better in Nonlocal Mean and worse in BM3D.</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52</a:t>
            </a:fld>
            <a:endParaRPr lang="en-US" dirty="0"/>
          </a:p>
        </p:txBody>
      </p:sp>
    </p:spTree>
    <p:extLst>
      <p:ext uri="{BB962C8B-B14F-4D97-AF65-F5344CB8AC3E}">
        <p14:creationId xmlns:p14="http://schemas.microsoft.com/office/powerpoint/2010/main" val="29739960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compared our run-time against algorithms</a:t>
            </a:r>
            <a:r>
              <a:rPr lang="en-US" baseline="0" dirty="0" smtClean="0"/>
              <a:t> on CPU. For each algorithm we have tried to find the best parameters for performance and quality.</a:t>
            </a:r>
          </a:p>
          <a:p>
            <a:r>
              <a:rPr lang="en-US" baseline="0" dirty="0" smtClean="0"/>
              <a:t>Our solution is still orders of magnitude faster. (quantify how much faster)</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53</a:t>
            </a:fld>
            <a:endParaRPr lang="en-US" dirty="0"/>
          </a:p>
        </p:txBody>
      </p:sp>
    </p:spTree>
    <p:extLst>
      <p:ext uri="{BB962C8B-B14F-4D97-AF65-F5344CB8AC3E}">
        <p14:creationId xmlns:p14="http://schemas.microsoft.com/office/powerpoint/2010/main" val="2973996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 with</a:t>
            </a:r>
            <a:r>
              <a:rPr lang="en-US" baseline="0" dirty="0" smtClean="0"/>
              <a:t> recent work on GPU, our solution is much faster in both construction and query.</a:t>
            </a:r>
          </a:p>
          <a:p>
            <a:r>
              <a:rPr lang="en-US" baseline="0" dirty="0" smtClean="0"/>
              <a:t>Note that both </a:t>
            </a:r>
            <a:r>
              <a:rPr lang="en-US" baseline="0" dirty="0" err="1" smtClean="0"/>
              <a:t>kNN</a:t>
            </a:r>
            <a:r>
              <a:rPr lang="en-US" baseline="0" dirty="0" smtClean="0"/>
              <a:t>-Garcia and Random Ball Cover methods take much longer time in clustering even thought query can be executed very fast. We can achieve almost the same or better image quality in much shorter period. (quantify how much faster)</a:t>
            </a:r>
          </a:p>
          <a:p>
            <a:endParaRPr lang="en-US" baseline="0" dirty="0" smtClean="0"/>
          </a:p>
          <a:p>
            <a:r>
              <a:rPr lang="en-US" baseline="0" dirty="0" smtClean="0"/>
              <a:t>We also optimized window search with warp-wide operation mentioned earlier. This demonstrates how much speed-up you can get with this technique.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54</a:t>
            </a:fld>
            <a:endParaRPr lang="en-US" dirty="0"/>
          </a:p>
        </p:txBody>
      </p:sp>
    </p:spTree>
    <p:extLst>
      <p:ext uri="{BB962C8B-B14F-4D97-AF65-F5344CB8AC3E}">
        <p14:creationId xmlns:p14="http://schemas.microsoft.com/office/powerpoint/2010/main" val="29739960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also have ported our algorithm to Core –i7 Nehalem and </a:t>
            </a:r>
            <a:r>
              <a:rPr lang="en-US" baseline="0" dirty="0" err="1" smtClean="0"/>
              <a:t>Tegra</a:t>
            </a:r>
            <a:r>
              <a:rPr lang="en-US" baseline="0" dirty="0" smtClean="0"/>
              <a:t> K1. Note that our algorithm on </a:t>
            </a:r>
            <a:r>
              <a:rPr lang="en-US" baseline="0" dirty="0" err="1" smtClean="0"/>
              <a:t>Tegra</a:t>
            </a:r>
            <a:r>
              <a:rPr lang="en-US" baseline="0" dirty="0" smtClean="0"/>
              <a:t> K1 has much better </a:t>
            </a:r>
            <a:r>
              <a:rPr lang="en-US" baseline="0" dirty="0" err="1" smtClean="0"/>
              <a:t>Perf</a:t>
            </a:r>
            <a:r>
              <a:rPr lang="en-US" baseline="0" dirty="0" smtClean="0"/>
              <a:t>/Watt against desktop class processors.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55</a:t>
            </a:fld>
            <a:endParaRPr lang="en-US" dirty="0"/>
          </a:p>
        </p:txBody>
      </p:sp>
    </p:spTree>
    <p:extLst>
      <p:ext uri="{BB962C8B-B14F-4D97-AF65-F5344CB8AC3E}">
        <p14:creationId xmlns:p14="http://schemas.microsoft.com/office/powerpoint/2010/main" val="32501157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extended</a:t>
            </a:r>
            <a:r>
              <a:rPr lang="en-US" baseline="0" dirty="0" smtClean="0"/>
              <a:t> our work to </a:t>
            </a:r>
            <a:r>
              <a:rPr lang="en-US" dirty="0" smtClean="0"/>
              <a:t>spatial-temporal</a:t>
            </a:r>
            <a:r>
              <a:rPr lang="en-US" baseline="0" dirty="0" smtClean="0"/>
              <a:t> filtering. For example, we can support burst </a:t>
            </a:r>
            <a:r>
              <a:rPr lang="en-US" baseline="0" dirty="0" err="1" smtClean="0"/>
              <a:t>denoising</a:t>
            </a:r>
            <a:r>
              <a:rPr lang="en-US" baseline="0" dirty="0" smtClean="0"/>
              <a:t> using multiple frames in a stack.</a:t>
            </a:r>
          </a:p>
          <a:p>
            <a:r>
              <a:rPr lang="en-US" baseline="0" dirty="0" smtClean="0"/>
              <a:t>Here is the first frame of the stack with 16 images corrupted by the noise with sigma=20.</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56</a:t>
            </a:fld>
            <a:endParaRPr lang="en-US" dirty="0"/>
          </a:p>
        </p:txBody>
      </p:sp>
    </p:spTree>
    <p:extLst>
      <p:ext uri="{BB962C8B-B14F-4D97-AF65-F5344CB8AC3E}">
        <p14:creationId xmlns:p14="http://schemas.microsoft.com/office/powerpoint/2010/main" val="579063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closely,</a:t>
            </a:r>
            <a:r>
              <a:rPr lang="en-US" baseline="0" dirty="0" smtClean="0"/>
              <a:t> we can see a lot of noise. &lt;click </a:t>
            </a:r>
            <a:r>
              <a:rPr lang="en-US" baseline="0" smtClean="0"/>
              <a:t>and click&gt;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57</a:t>
            </a:fld>
            <a:endParaRPr lang="en-US" dirty="0"/>
          </a:p>
        </p:txBody>
      </p:sp>
    </p:spTree>
    <p:extLst>
      <p:ext uri="{BB962C8B-B14F-4D97-AF65-F5344CB8AC3E}">
        <p14:creationId xmlns:p14="http://schemas.microsoft.com/office/powerpoint/2010/main" val="5790630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result from </a:t>
            </a:r>
            <a:r>
              <a:rPr lang="en-US" dirty="0" smtClean="0"/>
              <a:t>Gaussian</a:t>
            </a:r>
            <a:r>
              <a:rPr lang="en-US" baseline="0" dirty="0" smtClean="0"/>
              <a:t> KD-Trees is 31.01dB. It takes 11 seconds to compute. &lt;click&gt;</a:t>
            </a:r>
          </a:p>
          <a:p>
            <a:r>
              <a:rPr lang="en-US" dirty="0" smtClean="0"/>
              <a:t>Our</a:t>
            </a:r>
            <a:r>
              <a:rPr lang="en-US" baseline="0" dirty="0" smtClean="0"/>
              <a:t> approach is almost 1dB higher, and it also takes much less time, about 0.02 second.</a:t>
            </a:r>
          </a:p>
          <a:p>
            <a:r>
              <a:rPr lang="en-US" baseline="0" dirty="0" smtClean="0"/>
              <a:t>As you can see the structure of the window is clearly visible in our case. &lt;click and click&gt;</a:t>
            </a:r>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58</a:t>
            </a:fld>
            <a:endParaRPr lang="en-US" dirty="0"/>
          </a:p>
        </p:txBody>
      </p:sp>
    </p:spTree>
    <p:extLst>
      <p:ext uri="{BB962C8B-B14F-4D97-AF65-F5344CB8AC3E}">
        <p14:creationId xmlns:p14="http://schemas.microsoft.com/office/powerpoint/2010/main" val="579063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take all the 16 images into account, Gaussian KD-Trees performs slightly better but takes much longer time. &lt;click&gt;</a:t>
            </a:r>
          </a:p>
          <a:p>
            <a:r>
              <a:rPr lang="en-US" dirty="0" smtClean="0"/>
              <a:t>While </a:t>
            </a:r>
            <a:r>
              <a:rPr lang="en-US" baseline="0" dirty="0" smtClean="0"/>
              <a:t>our noise reduction performs almost 3dB better and only takes half of a second.</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59</a:t>
            </a:fld>
            <a:endParaRPr lang="en-US" dirty="0"/>
          </a:p>
        </p:txBody>
      </p:sp>
    </p:spTree>
    <p:extLst>
      <p:ext uri="{BB962C8B-B14F-4D97-AF65-F5344CB8AC3E}">
        <p14:creationId xmlns:p14="http://schemas.microsoft.com/office/powerpoint/2010/main" val="57906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aspect</a:t>
            </a:r>
            <a:r>
              <a:rPr lang="en-US" baseline="0" dirty="0" smtClean="0"/>
              <a:t> is collaborative filtering</a:t>
            </a:r>
            <a:r>
              <a:rPr lang="en-US" dirty="0" smtClean="0"/>
              <a:t>. What does it mean? Let’s look at the</a:t>
            </a:r>
            <a:r>
              <a:rPr lang="en-US" baseline="0" dirty="0" smtClean="0"/>
              <a:t> center pixel of the red patch. There are lots of patches potentially overlapping this pixel. </a:t>
            </a:r>
            <a:r>
              <a:rPr lang="en-US" dirty="0" smtClean="0"/>
              <a:t>Collectively, each overlapping patch contributes filtered result to this pixel</a:t>
            </a:r>
            <a:r>
              <a:rPr lang="en-US" baseline="0" dirty="0" smtClean="0"/>
              <a:t>. Averaging these results gives you reliable reconstruction. </a:t>
            </a:r>
            <a:r>
              <a:rPr lang="en-US" dirty="0" smtClean="0"/>
              <a:t>Because each filtered patch also passes the information to other overlapping pixels, it is a collaborative process and where collaborative filtering comes from.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1392693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shows the ground truth of the signal. We can see how close of our reconstruction is against the ground truth.</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60</a:t>
            </a:fld>
            <a:endParaRPr lang="en-US" dirty="0"/>
          </a:p>
        </p:txBody>
      </p:sp>
    </p:spTree>
    <p:extLst>
      <p:ext uri="{BB962C8B-B14F-4D97-AF65-F5344CB8AC3E}">
        <p14:creationId xmlns:p14="http://schemas.microsoft.com/office/powerpoint/2010/main" val="579063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Our method can also apply to path tracing and filtered sparse sampled indirect illumination. We generates sparse indirect illumination with 4spp (sample-per-pixel), and direct illumination separately. Then we perform </a:t>
            </a:r>
            <a:r>
              <a:rPr lang="en-US" baseline="0" dirty="0" err="1" smtClean="0"/>
              <a:t>kNN</a:t>
            </a:r>
            <a:r>
              <a:rPr lang="en-US" baseline="0" dirty="0" smtClean="0"/>
              <a:t> query on the direct illumination, which is  clean, and use that information to filter noisy indirect illumination.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61</a:t>
            </a:fld>
            <a:endParaRPr lang="en-US" dirty="0"/>
          </a:p>
        </p:txBody>
      </p:sp>
    </p:spTree>
    <p:extLst>
      <p:ext uri="{BB962C8B-B14F-4D97-AF65-F5344CB8AC3E}">
        <p14:creationId xmlns:p14="http://schemas.microsoft.com/office/powerpoint/2010/main" val="32795561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aseline="0" dirty="0" smtClean="0"/>
              <a:t>Combining clean direct and filtered indirect illumination we get the final reconstruction. Here is our result reconstructing from 4spp.</a:t>
            </a:r>
          </a:p>
          <a:p>
            <a:pPr lvl="1"/>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62</a:t>
            </a:fld>
            <a:endParaRPr lang="en-US" dirty="0"/>
          </a:p>
        </p:txBody>
      </p:sp>
    </p:spTree>
    <p:extLst>
      <p:ext uri="{BB962C8B-B14F-4D97-AF65-F5344CB8AC3E}">
        <p14:creationId xmlns:p14="http://schemas.microsoft.com/office/powerpoint/2010/main" val="3279556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aseline="0" dirty="0" smtClean="0"/>
              <a:t>Our method is comparable to 512spp but much faster.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63</a:t>
            </a:fld>
            <a:endParaRPr lang="en-US" dirty="0"/>
          </a:p>
        </p:txBody>
      </p:sp>
    </p:spTree>
    <p:extLst>
      <p:ext uri="{BB962C8B-B14F-4D97-AF65-F5344CB8AC3E}">
        <p14:creationId xmlns:p14="http://schemas.microsoft.com/office/powerpoint/2010/main" val="32795561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We also applied our method to geometry</a:t>
            </a:r>
            <a:r>
              <a:rPr lang="en-US" baseline="0" dirty="0" smtClean="0"/>
              <a:t> noise reduction. We can achieve this via applying nonlocal mean on the detail layer of </a:t>
            </a:r>
            <a:r>
              <a:rPr lang="en-US" baseline="0" dirty="0" err="1" smtClean="0"/>
              <a:t>Laplacian</a:t>
            </a:r>
            <a:r>
              <a:rPr lang="en-US" baseline="0" dirty="0" smtClean="0"/>
              <a:t> smoothing.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64</a:t>
            </a:fld>
            <a:endParaRPr lang="en-US" dirty="0"/>
          </a:p>
        </p:txBody>
      </p:sp>
    </p:spTree>
    <p:extLst>
      <p:ext uri="{BB962C8B-B14F-4D97-AF65-F5344CB8AC3E}">
        <p14:creationId xmlns:p14="http://schemas.microsoft.com/office/powerpoint/2010/main" val="3301892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Here is our reconstruction result. </a:t>
            </a:r>
            <a:r>
              <a:rPr lang="en-US" baseline="0" dirty="0" smtClean="0"/>
              <a:t>&lt;click and click&gt;</a:t>
            </a:r>
            <a:endParaRPr lang="en-US"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65</a:t>
            </a:fld>
            <a:endParaRPr lang="en-US" dirty="0"/>
          </a:p>
        </p:txBody>
      </p:sp>
    </p:spTree>
    <p:extLst>
      <p:ext uri="{BB962C8B-B14F-4D97-AF65-F5344CB8AC3E}">
        <p14:creationId xmlns:p14="http://schemas.microsoft.com/office/powerpoint/2010/main" val="33018926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Our result is almost identical to exhaustive search.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66</a:t>
            </a:fld>
            <a:endParaRPr lang="en-US" dirty="0"/>
          </a:p>
        </p:txBody>
      </p:sp>
    </p:spTree>
    <p:extLst>
      <p:ext uri="{BB962C8B-B14F-4D97-AF65-F5344CB8AC3E}">
        <p14:creationId xmlns:p14="http://schemas.microsoft.com/office/powerpoint/2010/main" val="33018926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 why and</a:t>
            </a:r>
            <a:r>
              <a:rPr lang="en-US" baseline="0" dirty="0" smtClean="0"/>
              <a:t> how good we are</a:t>
            </a:r>
            <a:r>
              <a:rPr lang="en-US" dirty="0" smtClean="0"/>
              <a:t>)</a:t>
            </a:r>
          </a:p>
          <a:p>
            <a:r>
              <a:rPr lang="en-US" dirty="0" smtClean="0"/>
              <a:t>In conclusion, we propose a GPU-friendly approximated-nearest-neighbor algorithm that produces high-quality results for any type of collaborative filter.</a:t>
            </a:r>
          </a:p>
          <a:p>
            <a:r>
              <a:rPr lang="en-US" dirty="0" smtClean="0"/>
              <a:t>We evaluate our ANN search against state-of-the-art algorithms in several application domains.</a:t>
            </a:r>
          </a:p>
          <a:p>
            <a:pPr lvl="0"/>
            <a:r>
              <a:rPr lang="en-US" dirty="0" smtClean="0"/>
              <a:t>Our method is orders of magnitudes faster, yet provides similar or higher-quality results than the previous work.</a:t>
            </a:r>
          </a:p>
          <a:p>
            <a:pPr lvl="0"/>
            <a:r>
              <a:rPr lang="en-US" dirty="0" smtClean="0"/>
              <a:t>In the future, we would like to explore</a:t>
            </a:r>
            <a:r>
              <a:rPr lang="en-US" baseline="0" dirty="0" smtClean="0"/>
              <a:t> other applications such as: </a:t>
            </a:r>
            <a:r>
              <a:rPr lang="en-US" dirty="0" smtClean="0"/>
              <a:t>video processing, super resolution, etc.</a:t>
            </a:r>
          </a:p>
          <a:p>
            <a:pPr lvl="0"/>
            <a:endParaRPr lang="en-US" dirty="0" smtClean="0"/>
          </a:p>
          <a:p>
            <a:pPr lvl="0"/>
            <a:r>
              <a:rPr lang="en-US" dirty="0" smtClean="0"/>
              <a:t>Thank you</a:t>
            </a:r>
            <a:r>
              <a:rPr lang="en-US" baseline="0" dirty="0" smtClean="0"/>
              <a:t> for your attention.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67</a:t>
            </a:fld>
            <a:endParaRPr lang="en-US" dirty="0"/>
          </a:p>
        </p:txBody>
      </p:sp>
    </p:spTree>
    <p:extLst>
      <p:ext uri="{BB962C8B-B14F-4D97-AF65-F5344CB8AC3E}">
        <p14:creationId xmlns:p14="http://schemas.microsoft.com/office/powerpoint/2010/main" val="19992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Doing</a:t>
            </a:r>
            <a:r>
              <a:rPr lang="en-US" baseline="0" dirty="0" smtClean="0"/>
              <a:t> the process for every single pixel generates a noise free image. </a:t>
            </a:r>
            <a:r>
              <a:rPr lang="en-US" dirty="0"/>
              <a:t>Now I hope you have understood two important concepts: self-similarity and collaborative filtering. This is the foundation why we can make our algorithm fast and remain effective</a:t>
            </a:r>
            <a:r>
              <a:rPr lang="en-US" dirty="0" smtClean="0"/>
              <a:t>.</a:t>
            </a:r>
            <a:endParaRPr lang="en-US" dirty="0"/>
          </a:p>
          <a:p>
            <a:endParaRPr lang="en-US" baseline="0" dirty="0" smtClean="0"/>
          </a:p>
          <a:p>
            <a:r>
              <a:rPr lang="en-US" baseline="0" dirty="0" smtClean="0"/>
              <a:t>That being said, collaborative filtering is extremely computational intensive, especially searching for similar patches.</a:t>
            </a:r>
          </a:p>
          <a:p>
            <a:endParaRPr lang="en-US" baseline="0" dirty="0" smtClean="0"/>
          </a:p>
          <a:p>
            <a:r>
              <a:rPr lang="en-US" baseline="0" dirty="0" smtClean="0"/>
              <a:t>On NLM, nearest neighborhood search contributes to more than 80% of time. Solving nearest neighborhood problem allows collaborative filtering to be applied </a:t>
            </a:r>
            <a:r>
              <a:rPr lang="en-US" dirty="0" smtClean="0"/>
              <a:t>on </a:t>
            </a:r>
            <a:r>
              <a:rPr lang="en-US" baseline="0" dirty="0" smtClean="0"/>
              <a:t>many performance critical applications.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139269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Doing</a:t>
            </a:r>
            <a:r>
              <a:rPr lang="en-US" baseline="0" dirty="0" smtClean="0"/>
              <a:t> the process for every single pixel generates a noise free image. </a:t>
            </a:r>
            <a:r>
              <a:rPr lang="en-US" dirty="0"/>
              <a:t>Now I hope you have understood two important concepts: self-similarity and collaborative filtering. This is the foundation why we can make our algorithm fast and remain effective</a:t>
            </a:r>
            <a:r>
              <a:rPr lang="en-US" dirty="0" smtClean="0"/>
              <a:t>. Of course,</a:t>
            </a:r>
            <a:r>
              <a:rPr lang="en-US" baseline="0" dirty="0" smtClean="0"/>
              <a:t> collaborative filtering can also apply to many other applications which we will show later.</a:t>
            </a:r>
            <a:endParaRPr lang="en-US" dirty="0" smtClean="0"/>
          </a:p>
          <a:p>
            <a:endParaRPr lang="en-US" baseline="0" dirty="0" smtClean="0"/>
          </a:p>
          <a:p>
            <a:r>
              <a:rPr lang="en-US" baseline="0" dirty="0" smtClean="0"/>
              <a:t>That being said, collaborative filtering is extremely computational intensive, especially searching for similar patches.</a:t>
            </a:r>
          </a:p>
          <a:p>
            <a:endParaRPr lang="en-US" baseline="0" dirty="0" smtClean="0"/>
          </a:p>
          <a:p>
            <a:r>
              <a:rPr lang="en-US" baseline="0" dirty="0" smtClean="0"/>
              <a:t>On NLM, nearest neighborhood search contributes to more than 80% of time. Solving nearest neighborhood problem allows collaborative filtering </a:t>
            </a:r>
            <a:r>
              <a:rPr lang="en-US" dirty="0"/>
              <a:t>to be applied on </a:t>
            </a:r>
            <a:r>
              <a:rPr lang="en-US" baseline="0" dirty="0" smtClean="0"/>
              <a:t>many performance critical applications.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1392693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nearest neighborhood search algorithms have been proposed:</a:t>
            </a:r>
            <a:r>
              <a:rPr lang="en-US" baseline="0" dirty="0" smtClean="0"/>
              <a:t> either exact or approximated search.</a:t>
            </a:r>
          </a:p>
          <a:p>
            <a:r>
              <a:rPr lang="en-US" baseline="0" dirty="0" smtClean="0"/>
              <a:t>For instance, the FLANN library consists many efficient ANN algorithms on both CPU and GPU that have been widely used for benchmark.</a:t>
            </a:r>
          </a:p>
          <a:p>
            <a:r>
              <a:rPr lang="en-US" dirty="0" smtClean="0"/>
              <a:t>Here we are going to show the 3 recent works on the GPU that are the most related to us.</a:t>
            </a:r>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4062006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4" descr="\\netapp-hqmktg\creative\PRESENTATIONS\2013_PRESENTATIONS\2103_Apr_Corp_Template\comp_v05b_sma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0972800" cy="6172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14" descr="\\netapp-hqmktg\creative\PRESENTATIONS\2013_PRESENTATIONS\2013_Apr_Corp_Template\Blur.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Grp="1" noChangeArrowheads="1"/>
          </p:cNvSpPr>
          <p:nvPr>
            <p:ph type="ctrTitle"/>
          </p:nvPr>
        </p:nvSpPr>
        <p:spPr>
          <a:xfrm>
            <a:off x="1392862" y="5137528"/>
            <a:ext cx="9018311" cy="452432"/>
          </a:xfrm>
        </p:spPr>
        <p:txBody>
          <a:bodyPr anchor="b"/>
          <a:lstStyle>
            <a:lvl1pPr algn="l">
              <a:defRPr sz="2600" b="0" cap="all" baseline="0">
                <a:solidFill>
                  <a:schemeClr val="tx2"/>
                </a:solidFill>
                <a:effectLst>
                  <a:glow rad="101600">
                    <a:schemeClr val="bg1">
                      <a:alpha val="40000"/>
                    </a:schemeClr>
                  </a:glow>
                </a:effectLst>
                <a:latin typeface="Trebuchet MS" pitchFamily="34" charset="0"/>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1392862" y="5470944"/>
            <a:ext cx="9018311" cy="400110"/>
          </a:xfrm>
        </p:spPr>
        <p:txBody>
          <a:bodyPr wrap="square" anchor="t">
            <a:spAutoFit/>
          </a:bodyPr>
          <a:lstStyle>
            <a:lvl1pPr marL="0" indent="0" algn="l">
              <a:buFontTx/>
              <a:buNone/>
              <a:defRPr sz="2000" b="0">
                <a:solidFill>
                  <a:schemeClr val="tx2"/>
                </a:solidFill>
                <a:latin typeface="Trebuchet MS" pitchFamily="34" charset="0"/>
              </a:defRPr>
            </a:lvl1pPr>
          </a:lstStyle>
          <a:p>
            <a:r>
              <a:rPr lang="en-US" dirty="0" smtClean="0"/>
              <a:t>Click to edit Master subtitle style</a:t>
            </a:r>
            <a:endParaRPr lang="en-US" dirty="0"/>
          </a:p>
        </p:txBody>
      </p:sp>
      <p:pic>
        <p:nvPicPr>
          <p:cNvPr id="12" name="Picture 15" descr="\\netapp-hqmktg\creative\ASSETS\Logos\Corporate\Logo_Horizontal\White Type 2D (dark backs)\NVLogoH_2D_WT.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45075" y="4322333"/>
            <a:ext cx="3799704" cy="81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0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590931"/>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buFontTx/>
              <a:buBlip>
                <a:blip r:embed="rId2"/>
              </a:buBlip>
              <a:defRPr>
                <a:solidFill>
                  <a:schemeClr val="tx1"/>
                </a:solidFill>
              </a:defRPr>
            </a:lvl1pPr>
            <a:lvl2pPr>
              <a:buSzPct val="100000"/>
              <a:buFontTx/>
              <a:buBlip>
                <a:blip r:embed="rId2"/>
              </a:buBlip>
              <a:defRPr>
                <a:solidFill>
                  <a:schemeClr val="tx1"/>
                </a:solidFill>
              </a:defRPr>
            </a:lvl2pPr>
            <a:lvl3pPr>
              <a:buSzPct val="100000"/>
              <a:buFontTx/>
              <a:buBlip>
                <a:blip r:embed="rId2"/>
              </a:buBlip>
              <a:defRPr sz="1800">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590931"/>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49275" y="1439863"/>
            <a:ext cx="4945063" cy="4252912"/>
          </a:xfrm>
        </p:spPr>
        <p:txBody>
          <a:bodyPr/>
          <a:lstStyle>
            <a:lvl1pPr>
              <a:buSzPct val="100000"/>
              <a:buFontTx/>
              <a:buBlip>
                <a:blip r:embed="rId2"/>
              </a:buBlip>
              <a:defRPr sz="2400">
                <a:solidFill>
                  <a:schemeClr val="tx1"/>
                </a:solidFill>
              </a:defRPr>
            </a:lvl1pPr>
            <a:lvl2pPr>
              <a:buSzPct val="100000"/>
              <a:buFontTx/>
              <a:buBlip>
                <a:blip r:embed="rId2"/>
              </a:buBlip>
              <a:defRPr sz="2000">
                <a:solidFill>
                  <a:schemeClr val="tx1"/>
                </a:solidFill>
              </a:defRPr>
            </a:lvl2pPr>
            <a:lvl3pPr>
              <a:buSzPct val="100000"/>
              <a:buFontTx/>
              <a:buBlip>
                <a:blip r:embed="rId2"/>
              </a:buBlip>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646738" y="1439863"/>
            <a:ext cx="4945062" cy="4252912"/>
          </a:xfrm>
        </p:spPr>
        <p:txBody>
          <a:bodyPr/>
          <a:lstStyle>
            <a:lvl1pPr>
              <a:buSzPct val="100000"/>
              <a:buFontTx/>
              <a:buBlip>
                <a:blip r:embed="rId2"/>
              </a:buBlip>
              <a:defRPr sz="2400">
                <a:solidFill>
                  <a:schemeClr val="tx1"/>
                </a:solidFill>
              </a:defRPr>
            </a:lvl1pPr>
            <a:lvl2pPr>
              <a:buSzPct val="100000"/>
              <a:buFontTx/>
              <a:buBlip>
                <a:blip r:embed="rId2"/>
              </a:buBlip>
              <a:defRPr sz="2000" b="1">
                <a:solidFill>
                  <a:schemeClr val="tx1"/>
                </a:solidFill>
              </a:defRPr>
            </a:lvl2pPr>
            <a:lvl3pPr>
              <a:buSzPct val="100000"/>
              <a:buFontTx/>
              <a:buBlip>
                <a:blip r:embed="rId2"/>
              </a:buBlip>
              <a:defRPr sz="1800" b="1">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09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ottom Highlight">
    <p:spTree>
      <p:nvGrpSpPr>
        <p:cNvPr id="1" name=""/>
        <p:cNvGrpSpPr/>
        <p:nvPr/>
      </p:nvGrpSpPr>
      <p:grpSpPr>
        <a:xfrm>
          <a:off x="0" y="0"/>
          <a:ext cx="0" cy="0"/>
          <a:chOff x="0" y="0"/>
          <a:chExt cx="0" cy="0"/>
        </a:xfrm>
      </p:grpSpPr>
      <p:grpSp>
        <p:nvGrpSpPr>
          <p:cNvPr id="3" name="Group 2"/>
          <p:cNvGrpSpPr/>
          <p:nvPr userDrawn="1"/>
        </p:nvGrpSpPr>
        <p:grpSpPr>
          <a:xfrm flipV="1">
            <a:off x="0" y="0"/>
            <a:ext cx="10972800" cy="6172200"/>
            <a:chOff x="0" y="0"/>
            <a:chExt cx="10972800" cy="6172200"/>
          </a:xfrm>
        </p:grpSpPr>
        <p:pic>
          <p:nvPicPr>
            <p:cNvPr id="4" name="Picture 2" descr="\\netapp-hqmktg\creative\PRESENTATIONS\2013_PRESENTATIONS\2013_01_Jan_CES\Background_Concepts\Hex_Texture_top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0972800" cy="61722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884238" y="5151344"/>
            <a:ext cx="9204325" cy="590931"/>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op Highlight">
    <p:spTree>
      <p:nvGrpSpPr>
        <p:cNvPr id="1" name=""/>
        <p:cNvGrpSpPr/>
        <p:nvPr/>
      </p:nvGrpSpPr>
      <p:grpSpPr>
        <a:xfrm>
          <a:off x="0" y="0"/>
          <a:ext cx="0" cy="0"/>
          <a:chOff x="0" y="0"/>
          <a:chExt cx="0" cy="0"/>
        </a:xfrm>
      </p:grpSpPr>
      <p:grpSp>
        <p:nvGrpSpPr>
          <p:cNvPr id="3" name="Group 2"/>
          <p:cNvGrpSpPr/>
          <p:nvPr userDrawn="1"/>
        </p:nvGrpSpPr>
        <p:grpSpPr>
          <a:xfrm>
            <a:off x="0" y="0"/>
            <a:ext cx="10972800" cy="6172200"/>
            <a:chOff x="0" y="0"/>
            <a:chExt cx="10972800" cy="6172200"/>
          </a:xfrm>
        </p:grpSpPr>
        <p:pic>
          <p:nvPicPr>
            <p:cNvPr id="4" name="Picture 2" descr="\\netapp-hqmktg\creative\PRESENTATIONS\2013_PRESENTATIONS\2013_01_Jan_CES\Background_Concepts\Hex_Texture_top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0972800" cy="61722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884238" y="247650"/>
            <a:ext cx="9204325" cy="590931"/>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entered Title">
    <p:spTree>
      <p:nvGrpSpPr>
        <p:cNvPr id="1" name=""/>
        <p:cNvGrpSpPr/>
        <p:nvPr/>
      </p:nvGrpSpPr>
      <p:grpSpPr>
        <a:xfrm>
          <a:off x="0" y="0"/>
          <a:ext cx="0" cy="0"/>
          <a:chOff x="0" y="0"/>
          <a:chExt cx="0" cy="0"/>
        </a:xfrm>
      </p:grpSpPr>
      <p:sp>
        <p:nvSpPr>
          <p:cNvPr id="2" name="Title 1"/>
          <p:cNvSpPr>
            <a:spLocks noGrp="1"/>
          </p:cNvSpPr>
          <p:nvPr>
            <p:ph type="title"/>
          </p:nvPr>
        </p:nvSpPr>
        <p:spPr>
          <a:xfrm>
            <a:off x="884237" y="247650"/>
            <a:ext cx="9204325" cy="590931"/>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54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ft Highlight">
    <p:spTree>
      <p:nvGrpSpPr>
        <p:cNvPr id="1" name=""/>
        <p:cNvGrpSpPr/>
        <p:nvPr/>
      </p:nvGrpSpPr>
      <p:grpSpPr>
        <a:xfrm>
          <a:off x="0" y="0"/>
          <a:ext cx="0" cy="0"/>
          <a:chOff x="0" y="0"/>
          <a:chExt cx="0" cy="0"/>
        </a:xfrm>
      </p:grpSpPr>
      <p:grpSp>
        <p:nvGrpSpPr>
          <p:cNvPr id="2" name="Group 1"/>
          <p:cNvGrpSpPr/>
          <p:nvPr userDrawn="1"/>
        </p:nvGrpSpPr>
        <p:grpSpPr>
          <a:xfrm>
            <a:off x="0" y="0"/>
            <a:ext cx="10972800" cy="6172200"/>
            <a:chOff x="0" y="0"/>
            <a:chExt cx="10972800" cy="6172200"/>
          </a:xfrm>
        </p:grpSpPr>
        <p:pic>
          <p:nvPicPr>
            <p:cNvPr id="3" name="Picture 2" descr="\\netapp-hqmktg\creative\PRESENTATIONS\2013_PRESENTATIONS\2013_01_Jan_CES\Background_Concepts\Hex_Texture_left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0972800" cy="6172200"/>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Right Highlight">
    <p:spTree>
      <p:nvGrpSpPr>
        <p:cNvPr id="1" name=""/>
        <p:cNvGrpSpPr/>
        <p:nvPr/>
      </p:nvGrpSpPr>
      <p:grpSpPr>
        <a:xfrm>
          <a:off x="0" y="0"/>
          <a:ext cx="0" cy="0"/>
          <a:chOff x="0" y="0"/>
          <a:chExt cx="0" cy="0"/>
        </a:xfrm>
      </p:grpSpPr>
      <p:grpSp>
        <p:nvGrpSpPr>
          <p:cNvPr id="2" name="Group 1"/>
          <p:cNvGrpSpPr/>
          <p:nvPr userDrawn="1"/>
        </p:nvGrpSpPr>
        <p:grpSpPr>
          <a:xfrm flipH="1">
            <a:off x="0" y="0"/>
            <a:ext cx="10972800" cy="6172200"/>
            <a:chOff x="0" y="0"/>
            <a:chExt cx="10972800" cy="6172200"/>
          </a:xfrm>
        </p:grpSpPr>
        <p:pic>
          <p:nvPicPr>
            <p:cNvPr id="3" name="Picture 2" descr="\\netapp-hqmktg\creative\PRESENTATIONS\2013_PRESENTATIONS\2013_01_Jan_CES\Background_Concepts\Hex_Texture_left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0972800" cy="6172200"/>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147019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0" y="0"/>
            <a:ext cx="10972800" cy="6172200"/>
            <a:chOff x="0" y="0"/>
            <a:chExt cx="10972800" cy="6172200"/>
          </a:xfrm>
        </p:grpSpPr>
        <p:pic>
          <p:nvPicPr>
            <p:cNvPr id="7" name="Picture 2" descr="\\netapp-hqmktg\creative\PRESENTATIONS\2013_PRESENTATIONS\2013_01_Jan_CES\Background_Concepts\Hex_Texture_center2.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0972800" cy="61722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551"/>
              <a:endParaRPr lang="en-US" dirty="0">
                <a:solidFill>
                  <a:srgbClr val="FFFFFF"/>
                </a:solidFill>
              </a:endParaRPr>
            </a:p>
          </p:txBody>
        </p:sp>
      </p:grpSp>
      <p:sp>
        <p:nvSpPr>
          <p:cNvPr id="1026" name="Rectangle 2"/>
          <p:cNvSpPr>
            <a:spLocks noGrp="1" noChangeArrowheads="1"/>
          </p:cNvSpPr>
          <p:nvPr>
            <p:ph type="title"/>
          </p:nvPr>
        </p:nvSpPr>
        <p:spPr bwMode="auto">
          <a:xfrm>
            <a:off x="549275" y="247650"/>
            <a:ext cx="10055972" cy="59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49275" y="1439863"/>
            <a:ext cx="10042525" cy="4252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9" name="Picture 2" descr="\\Hqmktg01\creative\ASSETS\Logos\Corporate\Logo_Horizontal\White Type 2D (dark backs)\NVLogoH_2D_WT._300x52.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9916887" y="5855860"/>
            <a:ext cx="827087" cy="15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342900" indent="-342900" algn="l" rtl="0" fontAlgn="base">
        <a:spcBef>
          <a:spcPct val="20000"/>
        </a:spcBef>
        <a:spcAft>
          <a:spcPct val="0"/>
        </a:spcAft>
        <a:buSzPct val="100000"/>
        <a:buBlip>
          <a:blip r:embed="rId12"/>
        </a:buBlip>
        <a:defRPr sz="2400" b="0">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12"/>
        </a:buBlip>
        <a:defRPr sz="2000" b="0">
          <a:solidFill>
            <a:schemeClr val="tx1"/>
          </a:solidFill>
          <a:latin typeface="Trebuchet MS" pitchFamily="34" charset="0"/>
        </a:defRPr>
      </a:lvl2pPr>
      <a:lvl3pPr marL="1371600" indent="-282575" algn="l" rtl="0" fontAlgn="base">
        <a:spcBef>
          <a:spcPct val="20000"/>
        </a:spcBef>
        <a:spcAft>
          <a:spcPct val="0"/>
        </a:spcAft>
        <a:buSzPct val="100000"/>
        <a:buBlip>
          <a:blip r:embed="rId12"/>
        </a:buBlip>
        <a:defRPr sz="18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hart" Target="../charts/char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chart" Target="../charts/char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chart" Target="../charts/char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chart" Target="../charts/char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chart" Target="../charts/char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chart" Target="../charts/char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2.emf"/></Relationships>
</file>

<file path=ppt/slides/_rels/slide5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1.emf"/></Relationships>
</file>

<file path=ppt/slides/_rels/slide62.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5.emf"/></Relationships>
</file>

<file path=ppt/slides/_rels/slide66.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hyperlink" Target="http://bit.ly/fast-an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92862" y="5130860"/>
            <a:ext cx="9018311" cy="459100"/>
          </a:xfrm>
        </p:spPr>
        <p:txBody>
          <a:bodyPr/>
          <a:lstStyle/>
          <a:p>
            <a:r>
              <a:rPr lang="en-US" dirty="0" smtClean="0"/>
              <a:t>FASTANN FOR HIGH QUALITY COLLABORATIVE FILTERING</a:t>
            </a:r>
            <a:endParaRPr lang="en-US" dirty="0"/>
          </a:p>
        </p:txBody>
      </p:sp>
      <p:sp>
        <p:nvSpPr>
          <p:cNvPr id="2" name="Subtitle 1"/>
          <p:cNvSpPr>
            <a:spLocks noGrp="1"/>
          </p:cNvSpPr>
          <p:nvPr>
            <p:ph type="subTitle" idx="1"/>
          </p:nvPr>
        </p:nvSpPr>
        <p:spPr/>
        <p:txBody>
          <a:bodyPr/>
          <a:lstStyle/>
          <a:p>
            <a:r>
              <a:rPr lang="en-US" dirty="0" smtClean="0"/>
              <a:t>Yun-Ta Tsai, Markus Steinberger, </a:t>
            </a:r>
            <a:r>
              <a:rPr lang="en-US" dirty="0" err="1" smtClean="0"/>
              <a:t>Dawid</a:t>
            </a:r>
            <a:r>
              <a:rPr lang="en-US" dirty="0" smtClean="0"/>
              <a:t> </a:t>
            </a:r>
            <a:r>
              <a:rPr lang="en-US" dirty="0" err="1" smtClean="0"/>
              <a:t>Pająk</a:t>
            </a:r>
            <a:r>
              <a:rPr lang="en-US" dirty="0" smtClean="0"/>
              <a:t>, Kari </a:t>
            </a:r>
            <a:r>
              <a:rPr lang="en-US" dirty="0" err="1" smtClean="0"/>
              <a:t>Pulli</a:t>
            </a:r>
            <a:endParaRPr lang="en-US" dirty="0" smtClean="0"/>
          </a:p>
        </p:txBody>
      </p:sp>
    </p:spTree>
    <p:extLst>
      <p:ext uri="{BB962C8B-B14F-4D97-AF65-F5344CB8AC3E}">
        <p14:creationId xmlns:p14="http://schemas.microsoft.com/office/powerpoint/2010/main" val="195827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Oval 184"/>
          <p:cNvSpPr/>
          <p:nvPr/>
        </p:nvSpPr>
        <p:spPr>
          <a:xfrm>
            <a:off x="3868668" y="1970433"/>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4969988" y="2400153"/>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p:nvSpPr>
        <p:spPr>
          <a:xfrm>
            <a:off x="5720937" y="3472089"/>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4982813" y="3186614"/>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p:nvSpPr>
        <p:spPr>
          <a:xfrm>
            <a:off x="4040304" y="3616334"/>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5929958" y="2892986"/>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4899858" y="1717168"/>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6891703" y="3008041"/>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6562344" y="2313885"/>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p:nvSpPr>
        <p:spPr>
          <a:xfrm>
            <a:off x="6057799" y="1794878"/>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4433788" y="2638011"/>
            <a:ext cx="218937" cy="21893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aphicFrame>
        <p:nvGraphicFramePr>
          <p:cNvPr id="202" name="Table 201"/>
          <p:cNvGraphicFramePr>
            <a:graphicFrameLocks noGrp="1"/>
          </p:cNvGraphicFramePr>
          <p:nvPr>
            <p:extLst>
              <p:ext uri="{D42A27DB-BD31-4B8C-83A1-F6EECF244321}">
                <p14:modId xmlns:p14="http://schemas.microsoft.com/office/powerpoint/2010/main" val="2882590384"/>
              </p:ext>
            </p:extLst>
          </p:nvPr>
        </p:nvGraphicFramePr>
        <p:xfrm>
          <a:off x="5124164" y="1742385"/>
          <a:ext cx="3950796" cy="370840"/>
        </p:xfrm>
        <a:graphic>
          <a:graphicData uri="http://schemas.openxmlformats.org/drawingml/2006/table">
            <a:tbl>
              <a:tblPr>
                <a:tableStyleId>{5C22544A-7EE6-4342-B048-85BDC9FD1C3A}</a:tableStyleId>
              </a:tblPr>
              <a:tblGrid>
                <a:gridCol w="658466"/>
                <a:gridCol w="658466"/>
                <a:gridCol w="658466"/>
                <a:gridCol w="658466"/>
                <a:gridCol w="658466"/>
                <a:gridCol w="658466"/>
              </a:tblGrid>
              <a:tr h="370840">
                <a:tc>
                  <a:txBody>
                    <a:bodyPr/>
                    <a:lstStyle/>
                    <a:p>
                      <a:r>
                        <a:rPr lang="en-US" dirty="0" smtClean="0">
                          <a:solidFill>
                            <a:schemeClr val="tx1"/>
                          </a:solidFill>
                        </a:rPr>
                        <a:t>0.13</a:t>
                      </a:r>
                      <a:endParaRPr lang="en-US" dirty="0">
                        <a:solidFill>
                          <a:schemeClr val="tx1"/>
                        </a:solidFill>
                      </a:endParaRPr>
                    </a:p>
                  </a:txBody>
                  <a:tcPr>
                    <a:noFill/>
                  </a:tcPr>
                </a:tc>
                <a:tc>
                  <a:txBody>
                    <a:bodyPr/>
                    <a:lstStyle/>
                    <a:p>
                      <a:r>
                        <a:rPr lang="en-US" dirty="0" smtClean="0">
                          <a:solidFill>
                            <a:schemeClr val="tx1"/>
                          </a:solidFill>
                        </a:rPr>
                        <a:t>1.43</a:t>
                      </a:r>
                      <a:endParaRPr lang="en-US" dirty="0">
                        <a:solidFill>
                          <a:schemeClr val="tx1"/>
                        </a:solidFill>
                      </a:endParaRPr>
                    </a:p>
                  </a:txBody>
                  <a:tcPr>
                    <a:noFill/>
                  </a:tcPr>
                </a:tc>
                <a:tc>
                  <a:txBody>
                    <a:bodyPr/>
                    <a:lstStyle/>
                    <a:p>
                      <a:r>
                        <a:rPr lang="en-US" dirty="0" smtClean="0">
                          <a:solidFill>
                            <a:schemeClr val="tx1"/>
                          </a:solidFill>
                        </a:rPr>
                        <a:t>0.98</a:t>
                      </a:r>
                      <a:endParaRPr lang="en-US" dirty="0">
                        <a:solidFill>
                          <a:schemeClr val="tx1"/>
                        </a:solidFill>
                      </a:endParaRPr>
                    </a:p>
                  </a:txBody>
                  <a:tcPr>
                    <a:noFill/>
                  </a:tcPr>
                </a:tc>
                <a:tc>
                  <a:txBody>
                    <a:bodyPr/>
                    <a:lstStyle/>
                    <a:p>
                      <a:r>
                        <a:rPr lang="en-US" dirty="0" smtClean="0">
                          <a:solidFill>
                            <a:schemeClr val="tx1"/>
                          </a:solidFill>
                        </a:rPr>
                        <a:t>1.33</a:t>
                      </a:r>
                      <a:endParaRPr lang="en-US" dirty="0">
                        <a:solidFill>
                          <a:schemeClr val="tx1"/>
                        </a:solidFill>
                      </a:endParaRPr>
                    </a:p>
                  </a:txBody>
                  <a:tcPr>
                    <a:noFill/>
                  </a:tcPr>
                </a:tc>
                <a:tc>
                  <a:txBody>
                    <a:bodyPr/>
                    <a:lstStyle/>
                    <a:p>
                      <a:r>
                        <a:rPr lang="en-US" dirty="0" smtClean="0">
                          <a:solidFill>
                            <a:schemeClr val="tx1"/>
                          </a:solidFill>
                        </a:rPr>
                        <a:t>1.21</a:t>
                      </a:r>
                      <a:endParaRPr lang="en-US" dirty="0">
                        <a:solidFill>
                          <a:schemeClr val="tx1"/>
                        </a:solidFill>
                      </a:endParaRPr>
                    </a:p>
                  </a:txBody>
                  <a:tcPr>
                    <a:noFill/>
                  </a:tcPr>
                </a:tc>
                <a:tc>
                  <a:txBody>
                    <a:bodyPr/>
                    <a:lstStyle/>
                    <a:p>
                      <a:r>
                        <a:rPr lang="en-US" dirty="0" smtClean="0">
                          <a:solidFill>
                            <a:schemeClr val="tx1"/>
                          </a:solidFill>
                        </a:rPr>
                        <a:t>2.33</a:t>
                      </a:r>
                      <a:endParaRPr lang="en-US" dirty="0">
                        <a:solidFill>
                          <a:schemeClr val="tx1"/>
                        </a:solidFill>
                      </a:endParaRPr>
                    </a:p>
                  </a:txBody>
                  <a:tcPr>
                    <a:noFill/>
                  </a:tcPr>
                </a:tc>
              </a:tr>
            </a:tbl>
          </a:graphicData>
        </a:graphic>
      </p:graphicFrame>
      <p:graphicFrame>
        <p:nvGraphicFramePr>
          <p:cNvPr id="203" name="Table 202"/>
          <p:cNvGraphicFramePr>
            <a:graphicFrameLocks noGrp="1"/>
          </p:cNvGraphicFramePr>
          <p:nvPr>
            <p:extLst>
              <p:ext uri="{D42A27DB-BD31-4B8C-83A1-F6EECF244321}">
                <p14:modId xmlns:p14="http://schemas.microsoft.com/office/powerpoint/2010/main" val="3070126783"/>
              </p:ext>
            </p:extLst>
          </p:nvPr>
        </p:nvGraphicFramePr>
        <p:xfrm>
          <a:off x="5115978" y="2234137"/>
          <a:ext cx="3950796" cy="370840"/>
        </p:xfrm>
        <a:graphic>
          <a:graphicData uri="http://schemas.openxmlformats.org/drawingml/2006/table">
            <a:tbl>
              <a:tblPr>
                <a:tableStyleId>{5C22544A-7EE6-4342-B048-85BDC9FD1C3A}</a:tableStyleId>
              </a:tblPr>
              <a:tblGrid>
                <a:gridCol w="658466"/>
                <a:gridCol w="658466"/>
                <a:gridCol w="658466"/>
                <a:gridCol w="658466"/>
                <a:gridCol w="658466"/>
                <a:gridCol w="658466"/>
              </a:tblGrid>
              <a:tr h="370840">
                <a:tc>
                  <a:txBody>
                    <a:bodyPr/>
                    <a:lstStyle/>
                    <a:p>
                      <a:r>
                        <a:rPr lang="en-US" dirty="0" smtClean="0">
                          <a:solidFill>
                            <a:schemeClr val="tx1"/>
                          </a:solidFill>
                        </a:rPr>
                        <a:t>1.22</a:t>
                      </a:r>
                      <a:endParaRPr lang="en-US" dirty="0">
                        <a:solidFill>
                          <a:schemeClr val="tx1"/>
                        </a:solidFill>
                      </a:endParaRPr>
                    </a:p>
                  </a:txBody>
                  <a:tcPr>
                    <a:noFill/>
                  </a:tcPr>
                </a:tc>
                <a:tc>
                  <a:txBody>
                    <a:bodyPr/>
                    <a:lstStyle/>
                    <a:p>
                      <a:r>
                        <a:rPr lang="en-US" dirty="0" smtClean="0">
                          <a:solidFill>
                            <a:schemeClr val="tx1"/>
                          </a:solidFill>
                        </a:rPr>
                        <a:t>0.31</a:t>
                      </a:r>
                      <a:endParaRPr lang="en-US" dirty="0">
                        <a:solidFill>
                          <a:schemeClr val="tx1"/>
                        </a:solidFill>
                      </a:endParaRPr>
                    </a:p>
                  </a:txBody>
                  <a:tcPr>
                    <a:noFill/>
                  </a:tcPr>
                </a:tc>
                <a:tc>
                  <a:txBody>
                    <a:bodyPr/>
                    <a:lstStyle/>
                    <a:p>
                      <a:r>
                        <a:rPr lang="en-US" dirty="0" smtClean="0">
                          <a:solidFill>
                            <a:schemeClr val="tx1"/>
                          </a:solidFill>
                        </a:rPr>
                        <a:t>0.45</a:t>
                      </a:r>
                      <a:endParaRPr lang="en-US" dirty="0">
                        <a:solidFill>
                          <a:schemeClr val="tx1"/>
                        </a:solidFill>
                      </a:endParaRPr>
                    </a:p>
                  </a:txBody>
                  <a:tcPr>
                    <a:noFill/>
                  </a:tcPr>
                </a:tc>
                <a:tc>
                  <a:txBody>
                    <a:bodyPr/>
                    <a:lstStyle/>
                    <a:p>
                      <a:r>
                        <a:rPr lang="en-US" dirty="0" smtClean="0">
                          <a:solidFill>
                            <a:schemeClr val="tx1"/>
                          </a:solidFill>
                        </a:rPr>
                        <a:t>2.01</a:t>
                      </a:r>
                      <a:endParaRPr lang="en-US" dirty="0">
                        <a:solidFill>
                          <a:schemeClr val="tx1"/>
                        </a:solidFill>
                      </a:endParaRPr>
                    </a:p>
                  </a:txBody>
                  <a:tcPr>
                    <a:noFill/>
                  </a:tcPr>
                </a:tc>
                <a:tc>
                  <a:txBody>
                    <a:bodyPr/>
                    <a:lstStyle/>
                    <a:p>
                      <a:r>
                        <a:rPr lang="en-US" dirty="0" smtClean="0">
                          <a:solidFill>
                            <a:schemeClr val="tx1"/>
                          </a:solidFill>
                        </a:rPr>
                        <a:t>1.75</a:t>
                      </a:r>
                      <a:endParaRPr lang="en-US" dirty="0">
                        <a:solidFill>
                          <a:schemeClr val="tx1"/>
                        </a:solidFill>
                      </a:endParaRPr>
                    </a:p>
                  </a:txBody>
                  <a:tcPr>
                    <a:noFill/>
                  </a:tcPr>
                </a:tc>
                <a:tc>
                  <a:txBody>
                    <a:bodyPr/>
                    <a:lstStyle/>
                    <a:p>
                      <a:r>
                        <a:rPr lang="en-US" dirty="0" smtClean="0">
                          <a:solidFill>
                            <a:schemeClr val="tx1"/>
                          </a:solidFill>
                        </a:rPr>
                        <a:t>0.48</a:t>
                      </a:r>
                      <a:endParaRPr lang="en-US" dirty="0">
                        <a:solidFill>
                          <a:schemeClr val="tx1"/>
                        </a:solidFill>
                      </a:endParaRPr>
                    </a:p>
                  </a:txBody>
                  <a:tcPr>
                    <a:noFill/>
                  </a:tcPr>
                </a:tc>
              </a:tr>
            </a:tbl>
          </a:graphicData>
        </a:graphic>
      </p:graphicFrame>
      <p:graphicFrame>
        <p:nvGraphicFramePr>
          <p:cNvPr id="204" name="Table 203"/>
          <p:cNvGraphicFramePr>
            <a:graphicFrameLocks noGrp="1"/>
          </p:cNvGraphicFramePr>
          <p:nvPr>
            <p:extLst>
              <p:ext uri="{D42A27DB-BD31-4B8C-83A1-F6EECF244321}">
                <p14:modId xmlns:p14="http://schemas.microsoft.com/office/powerpoint/2010/main" val="526811386"/>
              </p:ext>
            </p:extLst>
          </p:nvPr>
        </p:nvGraphicFramePr>
        <p:xfrm>
          <a:off x="5122390" y="2725889"/>
          <a:ext cx="3950796" cy="370840"/>
        </p:xfrm>
        <a:graphic>
          <a:graphicData uri="http://schemas.openxmlformats.org/drawingml/2006/table">
            <a:tbl>
              <a:tblPr>
                <a:tableStyleId>{5C22544A-7EE6-4342-B048-85BDC9FD1C3A}</a:tableStyleId>
              </a:tblPr>
              <a:tblGrid>
                <a:gridCol w="658466"/>
                <a:gridCol w="658466"/>
                <a:gridCol w="658466"/>
                <a:gridCol w="658466"/>
                <a:gridCol w="658466"/>
                <a:gridCol w="658466"/>
              </a:tblGrid>
              <a:tr h="370840">
                <a:tc>
                  <a:txBody>
                    <a:bodyPr/>
                    <a:lstStyle/>
                    <a:p>
                      <a:r>
                        <a:rPr lang="en-US" dirty="0" smtClean="0">
                          <a:solidFill>
                            <a:schemeClr val="tx1"/>
                          </a:solidFill>
                        </a:rPr>
                        <a:t>2.11</a:t>
                      </a:r>
                      <a:endParaRPr lang="en-US" dirty="0">
                        <a:solidFill>
                          <a:schemeClr val="tx1"/>
                        </a:solidFill>
                      </a:endParaRPr>
                    </a:p>
                  </a:txBody>
                  <a:tcPr>
                    <a:noFill/>
                  </a:tcPr>
                </a:tc>
                <a:tc>
                  <a:txBody>
                    <a:bodyPr/>
                    <a:lstStyle/>
                    <a:p>
                      <a:r>
                        <a:rPr lang="en-US" dirty="0" smtClean="0">
                          <a:solidFill>
                            <a:schemeClr val="tx1"/>
                          </a:solidFill>
                        </a:rPr>
                        <a:t>1.12</a:t>
                      </a:r>
                      <a:endParaRPr lang="en-US" dirty="0">
                        <a:solidFill>
                          <a:schemeClr val="tx1"/>
                        </a:solidFill>
                      </a:endParaRPr>
                    </a:p>
                  </a:txBody>
                  <a:tcPr>
                    <a:noFill/>
                  </a:tcPr>
                </a:tc>
                <a:tc>
                  <a:txBody>
                    <a:bodyPr/>
                    <a:lstStyle/>
                    <a:p>
                      <a:r>
                        <a:rPr lang="en-US" dirty="0" smtClean="0">
                          <a:solidFill>
                            <a:schemeClr val="tx1"/>
                          </a:solidFill>
                        </a:rPr>
                        <a:t>0.92</a:t>
                      </a:r>
                      <a:endParaRPr lang="en-US" dirty="0">
                        <a:solidFill>
                          <a:schemeClr val="tx1"/>
                        </a:solidFill>
                      </a:endParaRPr>
                    </a:p>
                  </a:txBody>
                  <a:tcPr>
                    <a:noFill/>
                  </a:tcPr>
                </a:tc>
                <a:tc>
                  <a:txBody>
                    <a:bodyPr/>
                    <a:lstStyle/>
                    <a:p>
                      <a:r>
                        <a:rPr lang="en-US" dirty="0" smtClean="0">
                          <a:solidFill>
                            <a:schemeClr val="tx1"/>
                          </a:solidFill>
                        </a:rPr>
                        <a:t>3.16</a:t>
                      </a:r>
                      <a:endParaRPr lang="en-US" dirty="0">
                        <a:solidFill>
                          <a:schemeClr val="tx1"/>
                        </a:solidFill>
                      </a:endParaRPr>
                    </a:p>
                  </a:txBody>
                  <a:tcPr>
                    <a:noFill/>
                  </a:tcPr>
                </a:tc>
                <a:tc>
                  <a:txBody>
                    <a:bodyPr/>
                    <a:lstStyle/>
                    <a:p>
                      <a:r>
                        <a:rPr lang="en-US" dirty="0" smtClean="0">
                          <a:solidFill>
                            <a:schemeClr val="tx1"/>
                          </a:solidFill>
                        </a:rPr>
                        <a:t>0.33</a:t>
                      </a:r>
                      <a:endParaRPr lang="en-US" dirty="0">
                        <a:solidFill>
                          <a:schemeClr val="tx1"/>
                        </a:solidFill>
                      </a:endParaRPr>
                    </a:p>
                  </a:txBody>
                  <a:tcPr>
                    <a:noFill/>
                  </a:tcPr>
                </a:tc>
                <a:tc>
                  <a:txBody>
                    <a:bodyPr/>
                    <a:lstStyle/>
                    <a:p>
                      <a:r>
                        <a:rPr lang="en-US" dirty="0" smtClean="0">
                          <a:solidFill>
                            <a:schemeClr val="tx1"/>
                          </a:solidFill>
                        </a:rPr>
                        <a:t>0.21</a:t>
                      </a:r>
                      <a:endParaRPr lang="en-US" dirty="0">
                        <a:solidFill>
                          <a:schemeClr val="tx1"/>
                        </a:solidFill>
                      </a:endParaRPr>
                    </a:p>
                  </a:txBody>
                  <a:tcPr>
                    <a:noFill/>
                  </a:tcPr>
                </a:tc>
              </a:tr>
            </a:tbl>
          </a:graphicData>
        </a:graphic>
      </p:graphicFrame>
      <p:sp>
        <p:nvSpPr>
          <p:cNvPr id="207" name="Oval 206"/>
          <p:cNvSpPr/>
          <p:nvPr/>
        </p:nvSpPr>
        <p:spPr>
          <a:xfrm>
            <a:off x="2060601" y="3899692"/>
            <a:ext cx="218937" cy="21893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08" name="Oval 207"/>
          <p:cNvSpPr/>
          <p:nvPr/>
        </p:nvSpPr>
        <p:spPr>
          <a:xfrm>
            <a:off x="3505880" y="3272073"/>
            <a:ext cx="218937" cy="21893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aphicFrame>
        <p:nvGraphicFramePr>
          <p:cNvPr id="209" name="Table 208"/>
          <p:cNvGraphicFramePr>
            <a:graphicFrameLocks noGrp="1"/>
          </p:cNvGraphicFramePr>
          <p:nvPr>
            <p:extLst>
              <p:ext uri="{D42A27DB-BD31-4B8C-83A1-F6EECF244321}">
                <p14:modId xmlns:p14="http://schemas.microsoft.com/office/powerpoint/2010/main" val="3140768519"/>
              </p:ext>
            </p:extLst>
          </p:nvPr>
        </p:nvGraphicFramePr>
        <p:xfrm>
          <a:off x="5130576" y="1748827"/>
          <a:ext cx="3950796" cy="370840"/>
        </p:xfrm>
        <a:graphic>
          <a:graphicData uri="http://schemas.openxmlformats.org/drawingml/2006/table">
            <a:tbl>
              <a:tblPr>
                <a:tableStyleId>{5C22544A-7EE6-4342-B048-85BDC9FD1C3A}</a:tableStyleId>
              </a:tblPr>
              <a:tblGrid>
                <a:gridCol w="658466"/>
                <a:gridCol w="658466"/>
                <a:gridCol w="658466"/>
                <a:gridCol w="658466"/>
                <a:gridCol w="658466"/>
                <a:gridCol w="658466"/>
              </a:tblGrid>
              <a:tr h="370840">
                <a:tc>
                  <a:txBody>
                    <a:bodyPr/>
                    <a:lstStyle/>
                    <a:p>
                      <a:r>
                        <a:rPr lang="en-US" dirty="0" smtClean="0">
                          <a:solidFill>
                            <a:schemeClr val="tx1"/>
                          </a:solidFill>
                        </a:rPr>
                        <a:t>0.13</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0.98</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1.21</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1.33</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1.43</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2.33</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r>
            </a:tbl>
          </a:graphicData>
        </a:graphic>
      </p:graphicFrame>
      <p:graphicFrame>
        <p:nvGraphicFramePr>
          <p:cNvPr id="210" name="Table 209"/>
          <p:cNvGraphicFramePr>
            <a:graphicFrameLocks noGrp="1"/>
          </p:cNvGraphicFramePr>
          <p:nvPr>
            <p:extLst>
              <p:ext uri="{D42A27DB-BD31-4B8C-83A1-F6EECF244321}">
                <p14:modId xmlns:p14="http://schemas.microsoft.com/office/powerpoint/2010/main" val="3525537654"/>
              </p:ext>
            </p:extLst>
          </p:nvPr>
        </p:nvGraphicFramePr>
        <p:xfrm>
          <a:off x="5122390" y="2240579"/>
          <a:ext cx="3950796" cy="370840"/>
        </p:xfrm>
        <a:graphic>
          <a:graphicData uri="http://schemas.openxmlformats.org/drawingml/2006/table">
            <a:tbl>
              <a:tblPr>
                <a:tableStyleId>{5C22544A-7EE6-4342-B048-85BDC9FD1C3A}</a:tableStyleId>
              </a:tblPr>
              <a:tblGrid>
                <a:gridCol w="658466"/>
                <a:gridCol w="658466"/>
                <a:gridCol w="658466"/>
                <a:gridCol w="658466"/>
                <a:gridCol w="658466"/>
                <a:gridCol w="658466"/>
              </a:tblGrid>
              <a:tr h="370840">
                <a:tc>
                  <a:txBody>
                    <a:bodyPr/>
                    <a:lstStyle/>
                    <a:p>
                      <a:r>
                        <a:rPr lang="en-US" dirty="0" smtClean="0">
                          <a:solidFill>
                            <a:schemeClr val="tx1"/>
                          </a:solidFill>
                        </a:rPr>
                        <a:t>0.31</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0.45</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0.48</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1.22</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1.75</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2.01</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r>
            </a:tbl>
          </a:graphicData>
        </a:graphic>
      </p:graphicFrame>
      <p:graphicFrame>
        <p:nvGraphicFramePr>
          <p:cNvPr id="211" name="Table 210"/>
          <p:cNvGraphicFramePr>
            <a:graphicFrameLocks noGrp="1"/>
          </p:cNvGraphicFramePr>
          <p:nvPr>
            <p:extLst>
              <p:ext uri="{D42A27DB-BD31-4B8C-83A1-F6EECF244321}">
                <p14:modId xmlns:p14="http://schemas.microsoft.com/office/powerpoint/2010/main" val="1227120311"/>
              </p:ext>
            </p:extLst>
          </p:nvPr>
        </p:nvGraphicFramePr>
        <p:xfrm>
          <a:off x="5128802" y="2717736"/>
          <a:ext cx="3950796" cy="370840"/>
        </p:xfrm>
        <a:graphic>
          <a:graphicData uri="http://schemas.openxmlformats.org/drawingml/2006/table">
            <a:tbl>
              <a:tblPr>
                <a:tableStyleId>{5C22544A-7EE6-4342-B048-85BDC9FD1C3A}</a:tableStyleId>
              </a:tblPr>
              <a:tblGrid>
                <a:gridCol w="658466"/>
                <a:gridCol w="658466"/>
                <a:gridCol w="658466"/>
                <a:gridCol w="658466"/>
                <a:gridCol w="658466"/>
                <a:gridCol w="658466"/>
              </a:tblGrid>
              <a:tr h="370840">
                <a:tc>
                  <a:txBody>
                    <a:bodyPr/>
                    <a:lstStyle/>
                    <a:p>
                      <a:r>
                        <a:rPr lang="en-US" dirty="0" smtClean="0">
                          <a:solidFill>
                            <a:schemeClr val="tx1"/>
                          </a:solidFill>
                        </a:rPr>
                        <a:t>0.21</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0.33</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0.92</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1.12</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2.11</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c>
                  <a:txBody>
                    <a:bodyPr/>
                    <a:lstStyle/>
                    <a:p>
                      <a:r>
                        <a:rPr lang="en-US" dirty="0" smtClean="0">
                          <a:solidFill>
                            <a:schemeClr val="tx1"/>
                          </a:solidFill>
                        </a:rPr>
                        <a:t>3.16</a:t>
                      </a:r>
                      <a:endParaRPr lang="en-US" dirty="0">
                        <a:solidFill>
                          <a:schemeClr val="tx1"/>
                        </a:solidFill>
                      </a:endParaRPr>
                    </a:p>
                  </a:txBody>
                  <a:tcPr>
                    <a:lnL w="12700" cap="flat" cmpd="sng" algn="ctr">
                      <a:solidFill>
                        <a:srgbClr val="76B900"/>
                      </a:solidFill>
                      <a:prstDash val="solid"/>
                      <a:round/>
                      <a:headEnd type="none" w="med" len="med"/>
                      <a:tailEnd type="none" w="med" len="med"/>
                    </a:lnL>
                    <a:lnR w="12700" cap="flat" cmpd="sng" algn="ctr">
                      <a:solidFill>
                        <a:srgbClr val="76B900"/>
                      </a:solidFill>
                      <a:prstDash val="solid"/>
                      <a:round/>
                      <a:headEnd type="none" w="med" len="med"/>
                      <a:tailEnd type="none" w="med" len="med"/>
                    </a:lnR>
                    <a:lnT w="12700" cap="flat" cmpd="sng" algn="ctr">
                      <a:solidFill>
                        <a:srgbClr val="76B900"/>
                      </a:solidFill>
                      <a:prstDash val="solid"/>
                      <a:round/>
                      <a:headEnd type="none" w="med" len="med"/>
                      <a:tailEnd type="none" w="med" len="med"/>
                    </a:lnT>
                    <a:lnB w="12700" cap="flat" cmpd="sng" algn="ctr">
                      <a:solidFill>
                        <a:srgbClr val="76B900"/>
                      </a:solidFill>
                      <a:prstDash val="solid"/>
                      <a:round/>
                      <a:headEnd type="none" w="med" len="med"/>
                      <a:tailEnd type="none" w="med" len="med"/>
                    </a:lnB>
                    <a:noFill/>
                  </a:tcPr>
                </a:tc>
              </a:tr>
            </a:tbl>
          </a:graphicData>
        </a:graphic>
      </p:graphicFrame>
      <p:sp>
        <p:nvSpPr>
          <p:cNvPr id="212" name="TextBox 211"/>
          <p:cNvSpPr txBox="1"/>
          <p:nvPr/>
        </p:nvSpPr>
        <p:spPr>
          <a:xfrm>
            <a:off x="6540249" y="4495508"/>
            <a:ext cx="2579778" cy="369332"/>
          </a:xfrm>
          <a:prstGeom prst="rect">
            <a:avLst/>
          </a:prstGeom>
          <a:noFill/>
        </p:spPr>
        <p:txBody>
          <a:bodyPr wrap="none" rtlCol="0">
            <a:spAutoFit/>
          </a:bodyPr>
          <a:lstStyle/>
          <a:p>
            <a:r>
              <a:rPr lang="en-US" dirty="0" smtClean="0"/>
              <a:t>Garcia et al. ICIP 2010</a:t>
            </a:r>
            <a:endParaRPr lang="en-US" dirty="0"/>
          </a:p>
        </p:txBody>
      </p:sp>
      <p:sp>
        <p:nvSpPr>
          <p:cNvPr id="2" name="TextBox 1"/>
          <p:cNvSpPr txBox="1"/>
          <p:nvPr/>
        </p:nvSpPr>
        <p:spPr>
          <a:xfrm>
            <a:off x="5111194" y="1270130"/>
            <a:ext cx="1694544" cy="369332"/>
          </a:xfrm>
          <a:prstGeom prst="rect">
            <a:avLst/>
          </a:prstGeom>
          <a:noFill/>
        </p:spPr>
        <p:txBody>
          <a:bodyPr wrap="none" rtlCol="0">
            <a:spAutoFit/>
          </a:bodyPr>
          <a:lstStyle/>
          <a:p>
            <a:r>
              <a:rPr lang="en-US" dirty="0" smtClean="0"/>
              <a:t>Distance Table</a:t>
            </a:r>
            <a:endParaRPr lang="en-US" dirty="0"/>
          </a:p>
        </p:txBody>
      </p:sp>
      <p:sp>
        <p:nvSpPr>
          <p:cNvPr id="23" name="TextBox 22"/>
          <p:cNvSpPr txBox="1"/>
          <p:nvPr/>
        </p:nvSpPr>
        <p:spPr>
          <a:xfrm>
            <a:off x="5116660" y="1275572"/>
            <a:ext cx="2553967" cy="369332"/>
          </a:xfrm>
          <a:prstGeom prst="rect">
            <a:avLst/>
          </a:prstGeom>
          <a:noFill/>
        </p:spPr>
        <p:txBody>
          <a:bodyPr wrap="none" rtlCol="0">
            <a:spAutoFit/>
          </a:bodyPr>
          <a:lstStyle/>
          <a:p>
            <a:r>
              <a:rPr lang="en-US" dirty="0" smtClean="0"/>
              <a:t>Distance Table (sorted)</a:t>
            </a:r>
            <a:endParaRPr lang="en-US" dirty="0"/>
          </a:p>
        </p:txBody>
      </p:sp>
    </p:spTree>
    <p:extLst>
      <p:ext uri="{BB962C8B-B14F-4D97-AF65-F5344CB8AC3E}">
        <p14:creationId xmlns:p14="http://schemas.microsoft.com/office/powerpoint/2010/main" val="333549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fade">
                                      <p:cBhvr>
                                        <p:cTn id="13" dur="500"/>
                                        <p:tgtEl>
                                          <p:spTgt spid="18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fade">
                                      <p:cBhvr>
                                        <p:cTn id="19" dur="500"/>
                                        <p:tgtEl>
                                          <p:spTgt spid="19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0"/>
                                        </p:tgtEl>
                                        <p:attrNameLst>
                                          <p:attrName>style.visibility</p:attrName>
                                        </p:attrNameLst>
                                      </p:cBhvr>
                                      <p:to>
                                        <p:strVal val="visible"/>
                                      </p:to>
                                    </p:set>
                                    <p:animEffect transition="in" filter="fade">
                                      <p:cBhvr>
                                        <p:cTn id="28" dur="500"/>
                                        <p:tgtEl>
                                          <p:spTgt spid="19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fade">
                                      <p:cBhvr>
                                        <p:cTn id="31" dur="500"/>
                                        <p:tgtEl>
                                          <p:spTgt spid="19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3"/>
                                        </p:tgtEl>
                                        <p:attrNameLst>
                                          <p:attrName>style.visibility</p:attrName>
                                        </p:attrNameLst>
                                      </p:cBhvr>
                                      <p:to>
                                        <p:strVal val="visible"/>
                                      </p:to>
                                    </p:set>
                                    <p:animEffect transition="in" filter="fade">
                                      <p:cBhvr>
                                        <p:cTn id="34" dur="500"/>
                                        <p:tgtEl>
                                          <p:spTgt spid="19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2"/>
                                        </p:tgtEl>
                                        <p:attrNameLst>
                                          <p:attrName>style.visibility</p:attrName>
                                        </p:attrNameLst>
                                      </p:cBhvr>
                                      <p:to>
                                        <p:strVal val="visible"/>
                                      </p:to>
                                    </p:set>
                                    <p:animEffect transition="in" filter="fade">
                                      <p:cBhvr>
                                        <p:cTn id="37" dur="500"/>
                                        <p:tgtEl>
                                          <p:spTgt spid="19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0"/>
                                        </p:tgtEl>
                                        <p:attrNameLst>
                                          <p:attrName>style.visibility</p:attrName>
                                        </p:attrNameLst>
                                      </p:cBhvr>
                                      <p:to>
                                        <p:strVal val="visible"/>
                                      </p:to>
                                    </p:set>
                                    <p:animEffect transition="in" filter="fade">
                                      <p:cBhvr>
                                        <p:cTn id="41" dur="500"/>
                                        <p:tgtEl>
                                          <p:spTgt spid="200"/>
                                        </p:tgtEl>
                                      </p:cBhvr>
                                    </p:animEffect>
                                  </p:childTnLst>
                                </p:cTn>
                              </p:par>
                            </p:childTnLst>
                          </p:cTn>
                        </p:par>
                        <p:par>
                          <p:cTn id="42" fill="hold">
                            <p:stCondLst>
                              <p:cond delay="1000"/>
                            </p:stCondLst>
                            <p:childTnLst>
                              <p:par>
                                <p:cTn id="43" presetID="0" presetClass="path" presetSubtype="0" accel="50000" decel="50000" fill="hold" grpId="1" nodeType="afterEffect">
                                  <p:stCondLst>
                                    <p:cond delay="0"/>
                                  </p:stCondLst>
                                  <p:childTnLst>
                                    <p:animMotion origin="layout" path="M 0 0 L -0.26724 0 " pathEditMode="relative" ptsTypes="AA">
                                      <p:cBhvr>
                                        <p:cTn id="44" dur="2000" fill="hold"/>
                                        <p:tgtEl>
                                          <p:spTgt spid="185"/>
                                        </p:tgtEl>
                                        <p:attrNameLst>
                                          <p:attrName>ppt_x</p:attrName>
                                          <p:attrName>ppt_y</p:attrName>
                                        </p:attrNameLst>
                                      </p:cBhvr>
                                    </p:animMotion>
                                  </p:childTnLst>
                                </p:cTn>
                              </p:par>
                              <p:par>
                                <p:cTn id="45" presetID="0" presetClass="path" presetSubtype="0" accel="50000" decel="50000" fill="hold" grpId="1" nodeType="withEffect">
                                  <p:stCondLst>
                                    <p:cond delay="0"/>
                                  </p:stCondLst>
                                  <p:childTnLst>
                                    <p:animMotion origin="layout" path="M 0 0 L -0.26724 0 " pathEditMode="relative" ptsTypes="AA">
                                      <p:cBhvr>
                                        <p:cTn id="46" dur="2000" fill="hold"/>
                                        <p:tgtEl>
                                          <p:spTgt spid="186"/>
                                        </p:tgtEl>
                                        <p:attrNameLst>
                                          <p:attrName>ppt_x</p:attrName>
                                          <p:attrName>ppt_y</p:attrName>
                                        </p:attrNameLst>
                                      </p:cBhvr>
                                    </p:animMotion>
                                  </p:childTnLst>
                                </p:cTn>
                              </p:par>
                              <p:par>
                                <p:cTn id="47" presetID="0" presetClass="path" presetSubtype="0" accel="50000" decel="50000" fill="hold" grpId="1" nodeType="withEffect">
                                  <p:stCondLst>
                                    <p:cond delay="0"/>
                                  </p:stCondLst>
                                  <p:childTnLst>
                                    <p:animMotion origin="layout" path="M 0 0 L -0.26724 0 " pathEditMode="relative" ptsTypes="AA">
                                      <p:cBhvr>
                                        <p:cTn id="48" dur="2000" fill="hold"/>
                                        <p:tgtEl>
                                          <p:spTgt spid="187"/>
                                        </p:tgtEl>
                                        <p:attrNameLst>
                                          <p:attrName>ppt_x</p:attrName>
                                          <p:attrName>ppt_y</p:attrName>
                                        </p:attrNameLst>
                                      </p:cBhvr>
                                    </p:animMotion>
                                  </p:childTnLst>
                                </p:cTn>
                              </p:par>
                              <p:par>
                                <p:cTn id="49" presetID="0" presetClass="path" presetSubtype="0" accel="50000" decel="50000" fill="hold" grpId="1" nodeType="withEffect">
                                  <p:stCondLst>
                                    <p:cond delay="0"/>
                                  </p:stCondLst>
                                  <p:childTnLst>
                                    <p:animMotion origin="layout" path="M 0 0 L -0.26724 0 " pathEditMode="relative" ptsTypes="AA">
                                      <p:cBhvr>
                                        <p:cTn id="50" dur="2000" fill="hold"/>
                                        <p:tgtEl>
                                          <p:spTgt spid="188"/>
                                        </p:tgtEl>
                                        <p:attrNameLst>
                                          <p:attrName>ppt_x</p:attrName>
                                          <p:attrName>ppt_y</p:attrName>
                                        </p:attrNameLst>
                                      </p:cBhvr>
                                    </p:animMotion>
                                  </p:childTnLst>
                                </p:cTn>
                              </p:par>
                              <p:par>
                                <p:cTn id="51" presetID="0" presetClass="path" presetSubtype="0" accel="50000" decel="50000" fill="hold" grpId="1" nodeType="withEffect">
                                  <p:stCondLst>
                                    <p:cond delay="0"/>
                                  </p:stCondLst>
                                  <p:childTnLst>
                                    <p:animMotion origin="layout" path="M 0 0 L -0.26724 0 " pathEditMode="relative" ptsTypes="AA">
                                      <p:cBhvr>
                                        <p:cTn id="52" dur="2000" fill="hold"/>
                                        <p:tgtEl>
                                          <p:spTgt spid="189"/>
                                        </p:tgtEl>
                                        <p:attrNameLst>
                                          <p:attrName>ppt_x</p:attrName>
                                          <p:attrName>ppt_y</p:attrName>
                                        </p:attrNameLst>
                                      </p:cBhvr>
                                    </p:animMotion>
                                  </p:childTnLst>
                                </p:cTn>
                              </p:par>
                              <p:par>
                                <p:cTn id="53" presetID="0" presetClass="path" presetSubtype="0" accel="50000" decel="50000" fill="hold" grpId="1" nodeType="withEffect">
                                  <p:stCondLst>
                                    <p:cond delay="0"/>
                                  </p:stCondLst>
                                  <p:childTnLst>
                                    <p:animMotion origin="layout" path="M 0 0 L -0.26724 0 " pathEditMode="relative" ptsTypes="AA">
                                      <p:cBhvr>
                                        <p:cTn id="54" dur="2000" fill="hold"/>
                                        <p:tgtEl>
                                          <p:spTgt spid="190"/>
                                        </p:tgtEl>
                                        <p:attrNameLst>
                                          <p:attrName>ppt_x</p:attrName>
                                          <p:attrName>ppt_y</p:attrName>
                                        </p:attrNameLst>
                                      </p:cBhvr>
                                    </p:animMotion>
                                  </p:childTnLst>
                                </p:cTn>
                              </p:par>
                              <p:par>
                                <p:cTn id="55" presetID="0" presetClass="path" presetSubtype="0" accel="50000" decel="50000" fill="hold" grpId="1" nodeType="withEffect">
                                  <p:stCondLst>
                                    <p:cond delay="0"/>
                                  </p:stCondLst>
                                  <p:childTnLst>
                                    <p:animMotion origin="layout" path="M 0 0 L -0.26724 0 " pathEditMode="relative" ptsTypes="AA">
                                      <p:cBhvr>
                                        <p:cTn id="56" dur="2000" fill="hold"/>
                                        <p:tgtEl>
                                          <p:spTgt spid="191"/>
                                        </p:tgtEl>
                                        <p:attrNameLst>
                                          <p:attrName>ppt_x</p:attrName>
                                          <p:attrName>ppt_y</p:attrName>
                                        </p:attrNameLst>
                                      </p:cBhvr>
                                    </p:animMotion>
                                  </p:childTnLst>
                                </p:cTn>
                              </p:par>
                              <p:par>
                                <p:cTn id="57" presetID="0" presetClass="path" presetSubtype="0" accel="50000" decel="50000" fill="hold" grpId="1" nodeType="withEffect">
                                  <p:stCondLst>
                                    <p:cond delay="0"/>
                                  </p:stCondLst>
                                  <p:childTnLst>
                                    <p:animMotion origin="layout" path="M 0 0 L -0.26724 0 " pathEditMode="relative" ptsTypes="AA">
                                      <p:cBhvr>
                                        <p:cTn id="58" dur="2000" fill="hold"/>
                                        <p:tgtEl>
                                          <p:spTgt spid="192"/>
                                        </p:tgtEl>
                                        <p:attrNameLst>
                                          <p:attrName>ppt_x</p:attrName>
                                          <p:attrName>ppt_y</p:attrName>
                                        </p:attrNameLst>
                                      </p:cBhvr>
                                    </p:animMotion>
                                  </p:childTnLst>
                                </p:cTn>
                              </p:par>
                              <p:par>
                                <p:cTn id="59" presetID="0" presetClass="path" presetSubtype="0" accel="50000" decel="50000" fill="hold" grpId="1" nodeType="withEffect">
                                  <p:stCondLst>
                                    <p:cond delay="0"/>
                                  </p:stCondLst>
                                  <p:childTnLst>
                                    <p:animMotion origin="layout" path="M 0 0 L -0.26724 0 " pathEditMode="relative" ptsTypes="AA">
                                      <p:cBhvr>
                                        <p:cTn id="60" dur="2000" fill="hold"/>
                                        <p:tgtEl>
                                          <p:spTgt spid="193"/>
                                        </p:tgtEl>
                                        <p:attrNameLst>
                                          <p:attrName>ppt_x</p:attrName>
                                          <p:attrName>ppt_y</p:attrName>
                                        </p:attrNameLst>
                                      </p:cBhvr>
                                    </p:animMotion>
                                  </p:childTnLst>
                                </p:cTn>
                              </p:par>
                              <p:par>
                                <p:cTn id="61" presetID="0" presetClass="path" presetSubtype="0" accel="50000" decel="50000" fill="hold" grpId="1" nodeType="withEffect">
                                  <p:stCondLst>
                                    <p:cond delay="0"/>
                                  </p:stCondLst>
                                  <p:childTnLst>
                                    <p:animMotion origin="layout" path="M 0 0 L -0.26724 0 " pathEditMode="relative" ptsTypes="AA">
                                      <p:cBhvr>
                                        <p:cTn id="62" dur="2000" fill="hold"/>
                                        <p:tgtEl>
                                          <p:spTgt spid="194"/>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0 0 L -0.26724 0 " pathEditMode="relative" ptsTypes="AA">
                                      <p:cBhvr>
                                        <p:cTn id="64" dur="2000" fill="hold"/>
                                        <p:tgtEl>
                                          <p:spTgt spid="200"/>
                                        </p:tgtEl>
                                        <p:attrNameLst>
                                          <p:attrName>ppt_x</p:attrName>
                                          <p:attrName>ppt_y</p:attrName>
                                        </p:attrNameLst>
                                      </p:cBhvr>
                                    </p:animMotion>
                                  </p:childTnLst>
                                </p:cTn>
                              </p:par>
                            </p:childTnLst>
                          </p:cTn>
                        </p:par>
                        <p:par>
                          <p:cTn id="65" fill="hold">
                            <p:stCondLst>
                              <p:cond delay="3000"/>
                            </p:stCondLst>
                            <p:childTnLst>
                              <p:par>
                                <p:cTn id="66" presetID="10" presetClass="entr" presetSubtype="0" fill="hold" grpId="0"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par>
                          <p:cTn id="69" fill="hold">
                            <p:stCondLst>
                              <p:cond delay="3500"/>
                            </p:stCondLst>
                            <p:childTnLst>
                              <p:par>
                                <p:cTn id="70" presetID="10" presetClass="entr" presetSubtype="0" fill="hold" nodeType="afterEffect">
                                  <p:stCondLst>
                                    <p:cond delay="0"/>
                                  </p:stCondLst>
                                  <p:childTnLst>
                                    <p:set>
                                      <p:cBhvr>
                                        <p:cTn id="71" dur="1" fill="hold">
                                          <p:stCondLst>
                                            <p:cond delay="0"/>
                                          </p:stCondLst>
                                        </p:cTn>
                                        <p:tgtEl>
                                          <p:spTgt spid="202"/>
                                        </p:tgtEl>
                                        <p:attrNameLst>
                                          <p:attrName>style.visibility</p:attrName>
                                        </p:attrNameLst>
                                      </p:cBhvr>
                                      <p:to>
                                        <p:strVal val="visible"/>
                                      </p:to>
                                    </p:set>
                                    <p:animEffect transition="in" filter="fade">
                                      <p:cBhvr>
                                        <p:cTn id="72" dur="500"/>
                                        <p:tgtEl>
                                          <p:spTgt spid="20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3"/>
                                        </p:tgtEl>
                                        <p:attrNameLst>
                                          <p:attrName>style.visibility</p:attrName>
                                        </p:attrNameLst>
                                      </p:cBhvr>
                                      <p:to>
                                        <p:strVal val="visible"/>
                                      </p:to>
                                    </p:set>
                                    <p:animEffect transition="in" filter="fade">
                                      <p:cBhvr>
                                        <p:cTn id="77" dur="500"/>
                                        <p:tgtEl>
                                          <p:spTgt spid="20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07"/>
                                        </p:tgtEl>
                                        <p:attrNameLst>
                                          <p:attrName>style.visibility</p:attrName>
                                        </p:attrNameLst>
                                      </p:cBhvr>
                                      <p:to>
                                        <p:strVal val="visible"/>
                                      </p:to>
                                    </p:set>
                                    <p:animEffect transition="in" filter="fade">
                                      <p:cBhvr>
                                        <p:cTn id="80" dur="500"/>
                                        <p:tgtEl>
                                          <p:spTgt spid="207"/>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500"/>
                                        <p:tgtEl>
                                          <p:spTgt spid="20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8"/>
                                        </p:tgtEl>
                                        <p:attrNameLst>
                                          <p:attrName>style.visibility</p:attrName>
                                        </p:attrNameLst>
                                      </p:cBhvr>
                                      <p:to>
                                        <p:strVal val="visible"/>
                                      </p:to>
                                    </p:set>
                                    <p:animEffect transition="in" filter="fade">
                                      <p:cBhvr>
                                        <p:cTn id="87" dur="500"/>
                                        <p:tgtEl>
                                          <p:spTgt spid="20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9"/>
                                        </p:tgtEl>
                                        <p:attrNameLst>
                                          <p:attrName>style.visibility</p:attrName>
                                        </p:attrNameLst>
                                      </p:cBhvr>
                                      <p:to>
                                        <p:strVal val="visible"/>
                                      </p:to>
                                    </p:set>
                                    <p:animEffect transition="in" filter="fade">
                                      <p:cBhvr>
                                        <p:cTn id="92" dur="500"/>
                                        <p:tgtEl>
                                          <p:spTgt spid="209"/>
                                        </p:tgtEl>
                                      </p:cBhvr>
                                    </p:animEffect>
                                  </p:childTnLst>
                                </p:cTn>
                              </p:par>
                              <p:par>
                                <p:cTn id="93" presetID="10" presetClass="entr" presetSubtype="0" fill="hold" nodeType="withEffect">
                                  <p:stCondLst>
                                    <p:cond delay="0"/>
                                  </p:stCondLst>
                                  <p:childTnLst>
                                    <p:set>
                                      <p:cBhvr>
                                        <p:cTn id="94" dur="1" fill="hold">
                                          <p:stCondLst>
                                            <p:cond delay="0"/>
                                          </p:stCondLst>
                                        </p:cTn>
                                        <p:tgtEl>
                                          <p:spTgt spid="210"/>
                                        </p:tgtEl>
                                        <p:attrNameLst>
                                          <p:attrName>style.visibility</p:attrName>
                                        </p:attrNameLst>
                                      </p:cBhvr>
                                      <p:to>
                                        <p:strVal val="visible"/>
                                      </p:to>
                                    </p:set>
                                    <p:animEffect transition="in" filter="fade">
                                      <p:cBhvr>
                                        <p:cTn id="95" dur="500"/>
                                        <p:tgtEl>
                                          <p:spTgt spid="210"/>
                                        </p:tgtEl>
                                      </p:cBhvr>
                                    </p:animEffect>
                                  </p:childTnLst>
                                </p:cTn>
                              </p:par>
                              <p:par>
                                <p:cTn id="96" presetID="10" presetClass="entr" presetSubtype="0" fill="hold" nodeType="withEffect">
                                  <p:stCondLst>
                                    <p:cond delay="0"/>
                                  </p:stCondLst>
                                  <p:childTnLst>
                                    <p:set>
                                      <p:cBhvr>
                                        <p:cTn id="97" dur="1" fill="hold">
                                          <p:stCondLst>
                                            <p:cond delay="0"/>
                                          </p:stCondLst>
                                        </p:cTn>
                                        <p:tgtEl>
                                          <p:spTgt spid="211"/>
                                        </p:tgtEl>
                                        <p:attrNameLst>
                                          <p:attrName>style.visibility</p:attrName>
                                        </p:attrNameLst>
                                      </p:cBhvr>
                                      <p:to>
                                        <p:strVal val="visible"/>
                                      </p:to>
                                    </p:set>
                                    <p:animEffect transition="in" filter="fade">
                                      <p:cBhvr>
                                        <p:cTn id="98" dur="500"/>
                                        <p:tgtEl>
                                          <p:spTgt spid="21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500"/>
                                        <p:tgtEl>
                                          <p:spTgt spid="23"/>
                                        </p:tgtEl>
                                      </p:cBhvr>
                                    </p:animEffect>
                                  </p:childTnLst>
                                </p:cTn>
                              </p:par>
                              <p:par>
                                <p:cTn id="102" presetID="10" presetClass="exit" presetSubtype="0" fill="hold" nodeType="withEffect">
                                  <p:stCondLst>
                                    <p:cond delay="0"/>
                                  </p:stCondLst>
                                  <p:childTnLst>
                                    <p:animEffect transition="out" filter="fade">
                                      <p:cBhvr>
                                        <p:cTn id="103" dur="500"/>
                                        <p:tgtEl>
                                          <p:spTgt spid="202"/>
                                        </p:tgtEl>
                                      </p:cBhvr>
                                    </p:animEffect>
                                    <p:set>
                                      <p:cBhvr>
                                        <p:cTn id="104" dur="1" fill="hold">
                                          <p:stCondLst>
                                            <p:cond delay="499"/>
                                          </p:stCondLst>
                                        </p:cTn>
                                        <p:tgtEl>
                                          <p:spTgt spid="20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203"/>
                                        </p:tgtEl>
                                      </p:cBhvr>
                                    </p:animEffect>
                                    <p:set>
                                      <p:cBhvr>
                                        <p:cTn id="107" dur="1" fill="hold">
                                          <p:stCondLst>
                                            <p:cond delay="499"/>
                                          </p:stCondLst>
                                        </p:cTn>
                                        <p:tgtEl>
                                          <p:spTgt spid="20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04"/>
                                        </p:tgtEl>
                                      </p:cBhvr>
                                    </p:animEffect>
                                    <p:set>
                                      <p:cBhvr>
                                        <p:cTn id="110" dur="1" fill="hold">
                                          <p:stCondLst>
                                            <p:cond delay="499"/>
                                          </p:stCondLst>
                                        </p:cTn>
                                        <p:tgtEl>
                                          <p:spTgt spid="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5" grpId="1" animBg="1"/>
      <p:bldP spid="186" grpId="0" animBg="1"/>
      <p:bldP spid="186" grpId="1" animBg="1"/>
      <p:bldP spid="187" grpId="0" animBg="1"/>
      <p:bldP spid="187" grpId="1" animBg="1"/>
      <p:bldP spid="188" grpId="0" animBg="1"/>
      <p:bldP spid="188" grpId="1" animBg="1"/>
      <p:bldP spid="189" grpId="0" animBg="1"/>
      <p:bldP spid="189" grpId="1" animBg="1"/>
      <p:bldP spid="190" grpId="0" animBg="1"/>
      <p:bldP spid="190" grpId="1" animBg="1"/>
      <p:bldP spid="191" grpId="0" animBg="1"/>
      <p:bldP spid="191" grpId="1" animBg="1"/>
      <p:bldP spid="192" grpId="0" animBg="1"/>
      <p:bldP spid="192" grpId="1" animBg="1"/>
      <p:bldP spid="193" grpId="0" animBg="1"/>
      <p:bldP spid="193" grpId="1" animBg="1"/>
      <p:bldP spid="194" grpId="0" animBg="1"/>
      <p:bldP spid="194" grpId="1" animBg="1"/>
      <p:bldP spid="200" grpId="0" animBg="1"/>
      <p:bldP spid="200" grpId="1" animBg="1"/>
      <p:bldP spid="207" grpId="0" animBg="1"/>
      <p:bldP spid="208" grpId="0" animBg="1"/>
      <p:bldP spid="212" grpId="0"/>
      <p:bldP spid="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22009" y="4874998"/>
            <a:ext cx="2840704" cy="369332"/>
          </a:xfrm>
          <a:prstGeom prst="rect">
            <a:avLst/>
          </a:prstGeom>
          <a:noFill/>
        </p:spPr>
        <p:txBody>
          <a:bodyPr wrap="none" rtlCol="0">
            <a:spAutoFit/>
          </a:bodyPr>
          <a:lstStyle/>
          <a:p>
            <a:r>
              <a:rPr lang="en-US" dirty="0" err="1" smtClean="0"/>
              <a:t>Cayton</a:t>
            </a:r>
            <a:r>
              <a:rPr lang="en-US" dirty="0" smtClean="0"/>
              <a:t> et al. ADMS 2010</a:t>
            </a:r>
            <a:endParaRPr lang="en-US" dirty="0"/>
          </a:p>
        </p:txBody>
      </p:sp>
      <p:sp>
        <p:nvSpPr>
          <p:cNvPr id="6" name="Oval 5"/>
          <p:cNvSpPr/>
          <p:nvPr/>
        </p:nvSpPr>
        <p:spPr>
          <a:xfrm>
            <a:off x="3806724" y="3411993"/>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294926" y="2557282"/>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039434" y="4089842"/>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688190" y="4052496"/>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424542" y="1781993"/>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460120" y="2649587"/>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04528" y="2714413"/>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553285" y="3742560"/>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56765" y="2070486"/>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858085" y="3229995"/>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354193" y="3543355"/>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18964" y="2659453"/>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921740" y="2052872"/>
            <a:ext cx="218937" cy="218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2043828" y="977588"/>
            <a:ext cx="3736856" cy="3736856"/>
          </a:xfrm>
          <a:prstGeom prst="ellipse">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167964" y="911253"/>
            <a:ext cx="2992749" cy="2992749"/>
          </a:xfrm>
          <a:prstGeom prst="ellipse">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809298" y="2554265"/>
            <a:ext cx="1999625" cy="1999625"/>
          </a:xfrm>
          <a:prstGeom prst="ellipse">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290142" y="2786086"/>
            <a:ext cx="2352297" cy="2352297"/>
          </a:xfrm>
          <a:prstGeom prst="ellipse">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824624" y="2743991"/>
            <a:ext cx="204383" cy="2043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557963" y="2294982"/>
            <a:ext cx="204383" cy="2043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692418" y="3495673"/>
            <a:ext cx="204383" cy="2043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374404" y="3870232"/>
            <a:ext cx="204383" cy="2043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016836" y="4395949"/>
            <a:ext cx="218937" cy="21893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28" name="Straight Arrow Connector 27"/>
          <p:cNvCxnSpPr>
            <a:endCxn id="25" idx="3"/>
          </p:cNvCxnSpPr>
          <p:nvPr/>
        </p:nvCxnSpPr>
        <p:spPr>
          <a:xfrm flipV="1">
            <a:off x="4335834" y="4044684"/>
            <a:ext cx="1068501" cy="3924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22" idx="4"/>
          </p:cNvCxnSpPr>
          <p:nvPr/>
        </p:nvCxnSpPr>
        <p:spPr>
          <a:xfrm flipH="1" flipV="1">
            <a:off x="3926816" y="2948374"/>
            <a:ext cx="175438" cy="1342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3" idx="3"/>
          </p:cNvCxnSpPr>
          <p:nvPr/>
        </p:nvCxnSpPr>
        <p:spPr>
          <a:xfrm flipV="1">
            <a:off x="4262841" y="2469434"/>
            <a:ext cx="2325053" cy="18509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24" idx="2"/>
          </p:cNvCxnSpPr>
          <p:nvPr/>
        </p:nvCxnSpPr>
        <p:spPr>
          <a:xfrm flipV="1">
            <a:off x="4365032" y="3597865"/>
            <a:ext cx="3327386" cy="9706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28443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par>
                          <p:cTn id="73" fill="hold">
                            <p:stCondLst>
                              <p:cond delay="1500"/>
                            </p:stCondLst>
                            <p:childTnLst>
                              <p:par>
                                <p:cTn id="74" presetID="6" presetClass="emph" presetSubtype="0" fill="hold" grpId="1" nodeType="afterEffect">
                                  <p:stCondLst>
                                    <p:cond delay="0"/>
                                  </p:stCondLst>
                                  <p:childTnLst>
                                    <p:animScale>
                                      <p:cBhvr>
                                        <p:cTn id="75" dur="1000" fill="hold"/>
                                        <p:tgtEl>
                                          <p:spTgt spid="3"/>
                                        </p:tgtEl>
                                      </p:cBhvr>
                                      <p:by x="50000" y="50000"/>
                                    </p:animScale>
                                  </p:childTnLst>
                                </p:cTn>
                              </p:par>
                              <p:par>
                                <p:cTn id="76" presetID="6" presetClass="emph" presetSubtype="0" fill="hold" grpId="1" nodeType="withEffect">
                                  <p:stCondLst>
                                    <p:cond delay="0"/>
                                  </p:stCondLst>
                                  <p:childTnLst>
                                    <p:animScale>
                                      <p:cBhvr>
                                        <p:cTn id="77" dur="1000" fill="hold"/>
                                        <p:tgtEl>
                                          <p:spTgt spid="21"/>
                                        </p:tgtEl>
                                      </p:cBhvr>
                                      <p:by x="50000" y="50000"/>
                                    </p:animScale>
                                  </p:childTnLst>
                                </p:cTn>
                              </p:par>
                              <p:par>
                                <p:cTn id="78" presetID="6" presetClass="emph" presetSubtype="0" fill="hold" grpId="1" nodeType="withEffect">
                                  <p:stCondLst>
                                    <p:cond delay="0"/>
                                  </p:stCondLst>
                                  <p:childTnLst>
                                    <p:animScale>
                                      <p:cBhvr>
                                        <p:cTn id="79" dur="1000" fill="hold"/>
                                        <p:tgtEl>
                                          <p:spTgt spid="20"/>
                                        </p:tgtEl>
                                      </p:cBhvr>
                                      <p:by x="50000" y="50000"/>
                                    </p:animScale>
                                  </p:childTnLst>
                                </p:cTn>
                              </p:par>
                              <p:par>
                                <p:cTn id="80" presetID="6" presetClass="emph" presetSubtype="0" fill="hold" grpId="1" nodeType="withEffect">
                                  <p:stCondLst>
                                    <p:cond delay="0"/>
                                  </p:stCondLst>
                                  <p:childTnLst>
                                    <p:animScale>
                                      <p:cBhvr>
                                        <p:cTn id="81" dur="1000" fill="hold"/>
                                        <p:tgtEl>
                                          <p:spTgt spid="19"/>
                                        </p:tgtEl>
                                      </p:cBhvr>
                                      <p:by x="50000" y="50000"/>
                                    </p:animScale>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par>
                                <p:cTn id="91" presetID="10"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par>
                                <p:cTn id="94" presetID="10" presetClass="entr" presetSubtype="0" fill="hold"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par>
                                <p:cTn id="97" presetID="10" presetClass="entr" presetSubtype="0"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par>
                          <p:cTn id="100" fill="hold">
                            <p:stCondLst>
                              <p:cond delay="1000"/>
                            </p:stCondLst>
                            <p:childTnLst>
                              <p:par>
                                <p:cTn id="101" presetID="10" presetClass="exit" presetSubtype="0" fill="hold" grpId="2" nodeType="afterEffect">
                                  <p:stCondLst>
                                    <p:cond delay="0"/>
                                  </p:stCondLst>
                                  <p:childTnLst>
                                    <p:animEffect transition="out" filter="fade">
                                      <p:cBhvr>
                                        <p:cTn id="102" dur="500"/>
                                        <p:tgtEl>
                                          <p:spTgt spid="3"/>
                                        </p:tgtEl>
                                      </p:cBhvr>
                                    </p:animEffect>
                                    <p:set>
                                      <p:cBhvr>
                                        <p:cTn id="103" dur="1" fill="hold">
                                          <p:stCondLst>
                                            <p:cond delay="499"/>
                                          </p:stCondLst>
                                        </p:cTn>
                                        <p:tgtEl>
                                          <p:spTgt spid="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0"/>
                                        </p:tgtEl>
                                      </p:cBhvr>
                                    </p:animEffect>
                                    <p:set>
                                      <p:cBhvr>
                                        <p:cTn id="106" dur="1" fill="hold">
                                          <p:stCondLst>
                                            <p:cond delay="499"/>
                                          </p:stCondLst>
                                        </p:cTn>
                                        <p:tgtEl>
                                          <p:spTgt spid="30"/>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33"/>
                                        </p:tgtEl>
                                      </p:cBhvr>
                                    </p:animEffect>
                                    <p:set>
                                      <p:cBhvr>
                                        <p:cTn id="112" dur="1" fill="hold">
                                          <p:stCondLst>
                                            <p:cond delay="499"/>
                                          </p:stCondLst>
                                        </p:cTn>
                                        <p:tgtEl>
                                          <p:spTgt spid="33"/>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36"/>
                                        </p:tgtEl>
                                      </p:cBhvr>
                                    </p:animEffect>
                                    <p:set>
                                      <p:cBhvr>
                                        <p:cTn id="115" dur="1" fill="hold">
                                          <p:stCondLst>
                                            <p:cond delay="499"/>
                                          </p:stCondLst>
                                        </p:cTn>
                                        <p:tgtEl>
                                          <p:spTgt spid="36"/>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P spid="3" grpId="1" animBg="1"/>
      <p:bldP spid="3" grpId="2" animBg="1"/>
      <p:bldP spid="19" grpId="0" animBg="1"/>
      <p:bldP spid="19" grpId="1" animBg="1"/>
      <p:bldP spid="19" grpId="2" animBg="1"/>
      <p:bldP spid="20" grpId="0" animBg="1"/>
      <p:bldP spid="20" grpId="1" animBg="1"/>
      <p:bldP spid="20" grpId="2" animBg="1"/>
      <p:bldP spid="21" grpId="0" animBg="1"/>
      <p:bldP spid="21" grpId="1" animBg="1"/>
      <p:bldP spid="22"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397000"/>
            <a:ext cx="10972800" cy="3354902"/>
          </a:xfrm>
          <a:prstGeom prst="rect">
            <a:avLst/>
          </a:prstGeom>
        </p:spPr>
      </p:pic>
      <p:sp>
        <p:nvSpPr>
          <p:cNvPr id="6" name="TextBox 5"/>
          <p:cNvSpPr txBox="1"/>
          <p:nvPr/>
        </p:nvSpPr>
        <p:spPr>
          <a:xfrm>
            <a:off x="7343181" y="5181510"/>
            <a:ext cx="3404911" cy="369332"/>
          </a:xfrm>
          <a:prstGeom prst="rect">
            <a:avLst/>
          </a:prstGeom>
          <a:noFill/>
        </p:spPr>
        <p:txBody>
          <a:bodyPr wrap="none" rtlCol="0">
            <a:spAutoFit/>
          </a:bodyPr>
          <a:lstStyle/>
          <a:p>
            <a:r>
              <a:rPr lang="en-US" smtClean="0"/>
              <a:t>Adams et </a:t>
            </a:r>
            <a:r>
              <a:rPr lang="en-US" dirty="0" smtClean="0"/>
              <a:t>al. SIGGRAPH 2009</a:t>
            </a:r>
            <a:endParaRPr lang="en-US" dirty="0"/>
          </a:p>
        </p:txBody>
      </p:sp>
      <p:sp>
        <p:nvSpPr>
          <p:cNvPr id="3" name="Rectangle 2"/>
          <p:cNvSpPr/>
          <p:nvPr/>
        </p:nvSpPr>
        <p:spPr>
          <a:xfrm>
            <a:off x="2563864" y="1917111"/>
            <a:ext cx="2612065" cy="2612065"/>
          </a:xfrm>
          <a:prstGeom prst="rect">
            <a:avLst/>
          </a:prstGeom>
          <a:noFill/>
          <a:ln w="38100" cmpd="sng">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00418" y="2024949"/>
            <a:ext cx="5634266" cy="2333114"/>
          </a:xfrm>
          <a:prstGeom prst="rect">
            <a:avLst/>
          </a:prstGeom>
          <a:noFill/>
          <a:ln w="38100" cmpd="sng">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10394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3" grpId="1"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4238" y="2786018"/>
            <a:ext cx="9204325" cy="600164"/>
          </a:xfrm>
        </p:spPr>
        <p:txBody>
          <a:bodyPr/>
          <a:lstStyle/>
          <a:p>
            <a:r>
              <a:rPr lang="en-US" dirty="0" smtClean="0"/>
              <a:t>Limitation</a:t>
            </a:r>
            <a:endParaRPr lang="en-US" dirty="0"/>
          </a:p>
        </p:txBody>
      </p:sp>
    </p:spTree>
    <p:extLst>
      <p:ext uri="{BB962C8B-B14F-4D97-AF65-F5344CB8AC3E}">
        <p14:creationId xmlns:p14="http://schemas.microsoft.com/office/powerpoint/2010/main" val="121471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1604" y="934131"/>
            <a:ext cx="1902290" cy="4495507"/>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b="-274"/>
          <a:stretch/>
        </p:blipFill>
        <p:spPr>
          <a:xfrm>
            <a:off x="2906783" y="1350951"/>
            <a:ext cx="2203216" cy="4049498"/>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rot="16200000">
            <a:off x="4290574" y="2508351"/>
            <a:ext cx="4592377" cy="1863224"/>
          </a:xfrm>
          <a:prstGeom prst="rect">
            <a:avLst/>
          </a:prstGeom>
        </p:spPr>
      </p:pic>
      <p:pic>
        <p:nvPicPr>
          <p:cNvPr id="10" name="Picture 9"/>
          <p:cNvPicPr>
            <a:picLocks noChangeAspect="1"/>
          </p:cNvPicPr>
          <p:nvPr/>
        </p:nvPicPr>
        <p:blipFill>
          <a:blip r:embed="rId6"/>
          <a:stretch>
            <a:fillRect/>
          </a:stretch>
        </p:blipFill>
        <p:spPr>
          <a:xfrm>
            <a:off x="7593108" y="2403908"/>
            <a:ext cx="2794000" cy="2006600"/>
          </a:xfrm>
          <a:prstGeom prst="rect">
            <a:avLst/>
          </a:prstGeom>
        </p:spPr>
      </p:pic>
    </p:spTree>
    <p:extLst>
      <p:ext uri="{BB962C8B-B14F-4D97-AF65-F5344CB8AC3E}">
        <p14:creationId xmlns:p14="http://schemas.microsoft.com/office/powerpoint/2010/main" val="216167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1604" y="934131"/>
            <a:ext cx="1902290" cy="4495507"/>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b="-274"/>
          <a:stretch/>
        </p:blipFill>
        <p:spPr>
          <a:xfrm>
            <a:off x="2906783" y="1350951"/>
            <a:ext cx="2203216" cy="4049498"/>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rot="16200000">
            <a:off x="4290574" y="2508351"/>
            <a:ext cx="4592377" cy="1863224"/>
          </a:xfrm>
          <a:prstGeom prst="rect">
            <a:avLst/>
          </a:prstGeom>
        </p:spPr>
      </p:pic>
      <p:pic>
        <p:nvPicPr>
          <p:cNvPr id="10" name="Picture 9"/>
          <p:cNvPicPr>
            <a:picLocks noChangeAspect="1"/>
          </p:cNvPicPr>
          <p:nvPr/>
        </p:nvPicPr>
        <p:blipFill>
          <a:blip r:embed="rId6"/>
          <a:stretch>
            <a:fillRect/>
          </a:stretch>
        </p:blipFill>
        <p:spPr>
          <a:xfrm>
            <a:off x="7593108" y="2403908"/>
            <a:ext cx="2794000" cy="2006600"/>
          </a:xfrm>
          <a:prstGeom prst="rect">
            <a:avLst/>
          </a:prstGeom>
        </p:spPr>
      </p:pic>
      <p:sp>
        <p:nvSpPr>
          <p:cNvPr id="6" name="Title 1"/>
          <p:cNvSpPr>
            <a:spLocks noGrp="1"/>
          </p:cNvSpPr>
          <p:nvPr>
            <p:ph type="title"/>
          </p:nvPr>
        </p:nvSpPr>
        <p:spPr>
          <a:xfrm>
            <a:off x="884238" y="247650"/>
            <a:ext cx="9204325" cy="600164"/>
          </a:xfrm>
        </p:spPr>
        <p:txBody>
          <a:bodyPr/>
          <a:lstStyle/>
          <a:p>
            <a:r>
              <a:rPr lang="en-US" dirty="0" smtClean="0"/>
              <a:t>Our solution</a:t>
            </a:r>
            <a:endParaRPr lang="en-US" dirty="0"/>
          </a:p>
        </p:txBody>
      </p:sp>
      <p:sp>
        <p:nvSpPr>
          <p:cNvPr id="3" name="Multiply 2"/>
          <p:cNvSpPr/>
          <p:nvPr/>
        </p:nvSpPr>
        <p:spPr>
          <a:xfrm>
            <a:off x="3332235" y="1521438"/>
            <a:ext cx="4325619" cy="3332077"/>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0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Efficient implementation on GPU</a:t>
            </a:r>
          </a:p>
          <a:p>
            <a:r>
              <a:rPr lang="en-US" dirty="0"/>
              <a:t>General solution for different </a:t>
            </a:r>
            <a:r>
              <a:rPr lang="en-US" dirty="0" smtClean="0"/>
              <a:t>filters</a:t>
            </a:r>
            <a:endParaRPr lang="en-US" dirty="0"/>
          </a:p>
          <a:p>
            <a:r>
              <a:rPr lang="en-US" dirty="0" smtClean="0"/>
              <a:t>High image quality</a:t>
            </a:r>
            <a:endParaRPr lang="en-US" dirty="0"/>
          </a:p>
          <a:p>
            <a:r>
              <a:rPr lang="en-US" dirty="0"/>
              <a:t>Applicable to different applications</a:t>
            </a:r>
          </a:p>
          <a:p>
            <a:endParaRPr lang="en-US" dirty="0"/>
          </a:p>
        </p:txBody>
      </p:sp>
      <p:pic>
        <p:nvPicPr>
          <p:cNvPr id="4" name="Picture 3"/>
          <p:cNvPicPr>
            <a:picLocks noChangeAspect="1"/>
          </p:cNvPicPr>
          <p:nvPr/>
        </p:nvPicPr>
        <p:blipFill>
          <a:blip r:embed="rId3"/>
          <a:stretch>
            <a:fillRect/>
          </a:stretch>
        </p:blipFill>
        <p:spPr>
          <a:xfrm>
            <a:off x="7442696" y="830803"/>
            <a:ext cx="2995424" cy="2019387"/>
          </a:xfrm>
          <a:prstGeom prst="rect">
            <a:avLst/>
          </a:prstGeom>
        </p:spPr>
      </p:pic>
      <p:pic>
        <p:nvPicPr>
          <p:cNvPr id="5" name="Picture 4"/>
          <p:cNvPicPr>
            <a:picLocks noChangeAspect="1"/>
          </p:cNvPicPr>
          <p:nvPr/>
        </p:nvPicPr>
        <p:blipFill>
          <a:blip r:embed="rId4"/>
          <a:stretch>
            <a:fillRect/>
          </a:stretch>
        </p:blipFill>
        <p:spPr>
          <a:xfrm>
            <a:off x="8003519" y="2872685"/>
            <a:ext cx="2434600" cy="1594546"/>
          </a:xfrm>
          <a:prstGeom prst="rect">
            <a:avLst/>
          </a:prstGeom>
          <a:ln>
            <a:noFill/>
          </a:ln>
          <a:effectLst>
            <a:softEdge rad="112500"/>
          </a:effectLst>
        </p:spPr>
      </p:pic>
      <p:sp>
        <p:nvSpPr>
          <p:cNvPr id="7" name="Title 6"/>
          <p:cNvSpPr>
            <a:spLocks noGrp="1"/>
          </p:cNvSpPr>
          <p:nvPr>
            <p:ph type="title"/>
          </p:nvPr>
        </p:nvSpPr>
        <p:spPr>
          <a:xfrm>
            <a:off x="884238" y="247650"/>
            <a:ext cx="9204325" cy="600164"/>
          </a:xfrm>
        </p:spPr>
        <p:txBody>
          <a:bodyPr/>
          <a:lstStyle/>
          <a:p>
            <a:r>
              <a:rPr lang="en-US" dirty="0" smtClean="0"/>
              <a:t>Our solution</a:t>
            </a:r>
            <a:endParaRPr lang="en-US" dirty="0"/>
          </a:p>
        </p:txBody>
      </p:sp>
      <p:pic>
        <p:nvPicPr>
          <p:cNvPr id="20" name="Picture 19" descr="burst.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9352" y="3249316"/>
            <a:ext cx="2381532" cy="2381532"/>
          </a:xfrm>
          <a:prstGeom prst="rect">
            <a:avLst/>
          </a:prstGeom>
          <a:noFill/>
          <a:ln>
            <a:noFill/>
          </a:ln>
          <a:effectLst>
            <a:reflection blurRad="6350" stA="52000" endA="300" endPos="35000" dir="5400000" sy="-100000" algn="bl" rotWithShape="0"/>
          </a:effectLst>
        </p:spPr>
      </p:pic>
      <p:pic>
        <p:nvPicPr>
          <p:cNvPr id="21" name="Picture 20" descr="gi.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88423" y="3256170"/>
            <a:ext cx="2382774" cy="2382774"/>
          </a:xfrm>
          <a:prstGeom prst="rect">
            <a:avLst/>
          </a:prstGeom>
          <a:noFill/>
          <a:ln>
            <a:noFill/>
          </a:ln>
          <a:effectLst>
            <a:reflection blurRad="6350" stA="52000" endA="300" endPos="35000" dir="5400000" sy="-100000" algn="bl" rotWithShape="0"/>
          </a:effectLst>
        </p:spPr>
      </p:pic>
      <p:pic>
        <p:nvPicPr>
          <p:cNvPr id="22" name="Picture 21" descr="geo.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08736" y="3256171"/>
            <a:ext cx="2382774" cy="2382774"/>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247113314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Our solution</a:t>
            </a:r>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9192" y="994241"/>
            <a:ext cx="6934416" cy="418371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39372772"/>
              </p:ext>
            </p:extLst>
          </p:nvPr>
        </p:nvGraphicFramePr>
        <p:xfrm>
          <a:off x="2011895" y="991602"/>
          <a:ext cx="6949010" cy="4188996"/>
        </p:xfrm>
        <a:graphic>
          <a:graphicData uri="http://schemas.openxmlformats.org/drawingml/2006/table">
            <a:tbl>
              <a:tblPr>
                <a:tableStyleId>{5C22544A-7EE6-4342-B048-85BDC9FD1C3A}</a:tableStyleId>
              </a:tblPr>
              <a:tblGrid>
                <a:gridCol w="1389802"/>
                <a:gridCol w="1389802"/>
                <a:gridCol w="1389802"/>
                <a:gridCol w="1389802"/>
                <a:gridCol w="1389802"/>
              </a:tblGrid>
              <a:tr h="1396332">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r>
              <a:tr h="1396332">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r>
              <a:tr h="1396332">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9249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Our solution</a:t>
            </a:r>
            <a:endParaRPr lang="en-US" dirty="0"/>
          </a:p>
        </p:txBody>
      </p:sp>
      <p:pic>
        <p:nvPicPr>
          <p:cNvPr id="4" name="Picture 3"/>
          <p:cNvPicPr>
            <a:picLocks noChangeAspect="1"/>
          </p:cNvPicPr>
          <p:nvPr/>
        </p:nvPicPr>
        <p:blipFill>
          <a:blip r:embed="rId3"/>
          <a:stretch>
            <a:fillRect/>
          </a:stretch>
        </p:blipFill>
        <p:spPr>
          <a:xfrm>
            <a:off x="7233116" y="1445905"/>
            <a:ext cx="3251200" cy="3251200"/>
          </a:xfrm>
          <a:prstGeom prst="rect">
            <a:avLst/>
          </a:prstGeom>
        </p:spPr>
      </p:pic>
      <p:sp>
        <p:nvSpPr>
          <p:cNvPr id="5" name="Rectangle 4"/>
          <p:cNvSpPr/>
          <p:nvPr/>
        </p:nvSpPr>
        <p:spPr>
          <a:xfrm>
            <a:off x="4413391" y="1444985"/>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solidFill>
              </a:rPr>
              <a:t>Clustering</a:t>
            </a:r>
            <a:endParaRPr lang="en-US" dirty="0">
              <a:solidFill>
                <a:srgbClr val="55EB29"/>
              </a:solidFill>
            </a:endParaRPr>
          </a:p>
        </p:txBody>
      </p:sp>
      <p:sp>
        <p:nvSpPr>
          <p:cNvPr id="7" name="Rectangle 6"/>
          <p:cNvSpPr/>
          <p:nvPr/>
        </p:nvSpPr>
        <p:spPr>
          <a:xfrm>
            <a:off x="4413391" y="2619091"/>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55EB29"/>
                </a:solidFill>
              </a:rPr>
              <a:t>kNN</a:t>
            </a:r>
            <a:r>
              <a:rPr lang="en-US" dirty="0" smtClean="0">
                <a:solidFill>
                  <a:srgbClr val="55EB29"/>
                </a:solidFill>
              </a:rPr>
              <a:t> Query</a:t>
            </a:r>
            <a:endParaRPr lang="en-US" dirty="0">
              <a:solidFill>
                <a:srgbClr val="55EB29"/>
              </a:solidFill>
            </a:endParaRPr>
          </a:p>
        </p:txBody>
      </p:sp>
      <p:sp>
        <p:nvSpPr>
          <p:cNvPr id="8" name="Rectangle 7"/>
          <p:cNvSpPr/>
          <p:nvPr/>
        </p:nvSpPr>
        <p:spPr>
          <a:xfrm>
            <a:off x="4413391" y="3793197"/>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solidFill>
              </a:rPr>
              <a:t>Filtering</a:t>
            </a:r>
            <a:endParaRPr lang="en-US" dirty="0">
              <a:solidFill>
                <a:srgbClr val="55EB29"/>
              </a:solidFill>
            </a:endParaRPr>
          </a:p>
        </p:txBody>
      </p:sp>
      <p:pic>
        <p:nvPicPr>
          <p:cNvPr id="9" name="Picture 8"/>
          <p:cNvPicPr>
            <a:picLocks noChangeAspect="1"/>
          </p:cNvPicPr>
          <p:nvPr/>
        </p:nvPicPr>
        <p:blipFill>
          <a:blip r:embed="rId4"/>
          <a:stretch>
            <a:fillRect/>
          </a:stretch>
        </p:blipFill>
        <p:spPr>
          <a:xfrm>
            <a:off x="473886" y="1460500"/>
            <a:ext cx="3251200" cy="3251200"/>
          </a:xfrm>
          <a:prstGeom prst="rect">
            <a:avLst/>
          </a:prstGeom>
        </p:spPr>
      </p:pic>
      <p:cxnSp>
        <p:nvCxnSpPr>
          <p:cNvPr id="11" name="Elbow Connector 10"/>
          <p:cNvCxnSpPr>
            <a:stCxn id="9" idx="2"/>
            <a:endCxn id="5" idx="0"/>
          </p:cNvCxnSpPr>
          <p:nvPr/>
        </p:nvCxnSpPr>
        <p:spPr>
          <a:xfrm rot="5400000" flipH="1" flipV="1">
            <a:off x="2159585" y="1384885"/>
            <a:ext cx="3266715" cy="3386915"/>
          </a:xfrm>
          <a:prstGeom prst="bentConnector5">
            <a:avLst>
              <a:gd name="adj1" fmla="val -6998"/>
              <a:gd name="adj2" fmla="val 58158"/>
              <a:gd name="adj3" fmla="val 106998"/>
            </a:avLst>
          </a:prstGeom>
          <a:ln>
            <a:solidFill>
              <a:srgbClr val="55EB29"/>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5" idx="2"/>
            <a:endCxn id="7" idx="0"/>
          </p:cNvCxnSpPr>
          <p:nvPr/>
        </p:nvCxnSpPr>
        <p:spPr>
          <a:xfrm>
            <a:off x="5486401" y="2349925"/>
            <a:ext cx="0" cy="269166"/>
          </a:xfrm>
          <a:prstGeom prst="line">
            <a:avLst/>
          </a:prstGeom>
          <a:ln>
            <a:solidFill>
              <a:srgbClr val="55EB29"/>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7" idx="2"/>
            <a:endCxn id="8" idx="0"/>
          </p:cNvCxnSpPr>
          <p:nvPr/>
        </p:nvCxnSpPr>
        <p:spPr>
          <a:xfrm>
            <a:off x="5486401" y="3524031"/>
            <a:ext cx="0" cy="269166"/>
          </a:xfrm>
          <a:prstGeom prst="line">
            <a:avLst/>
          </a:prstGeom>
          <a:ln>
            <a:solidFill>
              <a:srgbClr val="55EB29"/>
            </a:solidFill>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8" idx="2"/>
            <a:endCxn id="4" idx="0"/>
          </p:cNvCxnSpPr>
          <p:nvPr/>
        </p:nvCxnSpPr>
        <p:spPr>
          <a:xfrm rot="5400000" flipH="1" flipV="1">
            <a:off x="5546442" y="1385863"/>
            <a:ext cx="3252232" cy="3372315"/>
          </a:xfrm>
          <a:prstGeom prst="bentConnector5">
            <a:avLst>
              <a:gd name="adj1" fmla="val -7029"/>
              <a:gd name="adj2" fmla="val 41807"/>
              <a:gd name="adj3" fmla="val 107029"/>
            </a:avLst>
          </a:prstGeom>
          <a:ln>
            <a:solidFill>
              <a:srgbClr val="55EB29"/>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86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Design challenges</a:t>
            </a:r>
            <a:endParaRPr lang="en-US" dirty="0"/>
          </a:p>
        </p:txBody>
      </p:sp>
      <p:sp>
        <p:nvSpPr>
          <p:cNvPr id="3" name="Content Placeholder 2"/>
          <p:cNvSpPr>
            <a:spLocks noGrp="1"/>
          </p:cNvSpPr>
          <p:nvPr>
            <p:ph idx="1"/>
          </p:nvPr>
        </p:nvSpPr>
        <p:spPr/>
        <p:txBody>
          <a:bodyPr/>
          <a:lstStyle/>
          <a:p>
            <a:r>
              <a:rPr lang="en-US" dirty="0" smtClean="0"/>
              <a:t>Register</a:t>
            </a:r>
            <a:r>
              <a:rPr lang="en-US" baseline="0" dirty="0" smtClean="0"/>
              <a:t> pressure</a:t>
            </a:r>
          </a:p>
          <a:p>
            <a:r>
              <a:rPr lang="en-US" baseline="0" dirty="0" smtClean="0"/>
              <a:t>Memory access pattern</a:t>
            </a:r>
          </a:p>
          <a:p>
            <a:r>
              <a:rPr lang="en-US" baseline="0" dirty="0" smtClean="0"/>
              <a:t>Thread divergence</a:t>
            </a:r>
          </a:p>
          <a:p>
            <a:r>
              <a:rPr lang="en-US" baseline="0" dirty="0" smtClean="0"/>
              <a:t>Kernel launch overhead</a:t>
            </a:r>
          </a:p>
          <a:p>
            <a:r>
              <a:rPr lang="en-US" baseline="0" dirty="0" smtClean="0"/>
              <a:t>Memory footprint</a:t>
            </a:r>
          </a:p>
        </p:txBody>
      </p:sp>
      <p:pic>
        <p:nvPicPr>
          <p:cNvPr id="4" name="Picture 3"/>
          <p:cNvPicPr>
            <a:picLocks noChangeAspect="1"/>
          </p:cNvPicPr>
          <p:nvPr/>
        </p:nvPicPr>
        <p:blipFill>
          <a:blip r:embed="rId3"/>
          <a:stretch>
            <a:fillRect/>
          </a:stretch>
        </p:blipFill>
        <p:spPr>
          <a:xfrm>
            <a:off x="5234018" y="1425621"/>
            <a:ext cx="4826000" cy="3175000"/>
          </a:xfrm>
          <a:prstGeom prst="rect">
            <a:avLst/>
          </a:prstGeom>
        </p:spPr>
      </p:pic>
    </p:spTree>
    <p:extLst>
      <p:ext uri="{BB962C8B-B14F-4D97-AF65-F5344CB8AC3E}">
        <p14:creationId xmlns:p14="http://schemas.microsoft.com/office/powerpoint/2010/main" val="486546111"/>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Story</a:t>
            </a:r>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0"/>
            <a:ext cx="10090100" cy="6172200"/>
          </a:xfrm>
          <a:prstGeom prst="rect">
            <a:avLst/>
          </a:prstGeom>
        </p:spPr>
      </p:pic>
    </p:spTree>
    <p:extLst>
      <p:ext uri="{BB962C8B-B14F-4D97-AF65-F5344CB8AC3E}">
        <p14:creationId xmlns:p14="http://schemas.microsoft.com/office/powerpoint/2010/main" val="10886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Our solution</a:t>
            </a:r>
            <a:endParaRPr lang="en-US" dirty="0"/>
          </a:p>
        </p:txBody>
      </p:sp>
      <p:pic>
        <p:nvPicPr>
          <p:cNvPr id="4" name="Picture 3"/>
          <p:cNvPicPr>
            <a:picLocks noChangeAspect="1"/>
          </p:cNvPicPr>
          <p:nvPr/>
        </p:nvPicPr>
        <p:blipFill>
          <a:blip r:embed="rId3"/>
          <a:stretch>
            <a:fillRect/>
          </a:stretch>
        </p:blipFill>
        <p:spPr>
          <a:xfrm>
            <a:off x="7233116" y="1445905"/>
            <a:ext cx="3251200" cy="3251200"/>
          </a:xfrm>
          <a:prstGeom prst="rect">
            <a:avLst/>
          </a:prstGeom>
        </p:spPr>
      </p:pic>
      <p:sp>
        <p:nvSpPr>
          <p:cNvPr id="5" name="Rectangle 4"/>
          <p:cNvSpPr/>
          <p:nvPr/>
        </p:nvSpPr>
        <p:spPr>
          <a:xfrm>
            <a:off x="4413391" y="1444985"/>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solidFill>
              </a:rPr>
              <a:t>Clustering</a:t>
            </a:r>
            <a:endParaRPr lang="en-US" dirty="0">
              <a:solidFill>
                <a:srgbClr val="55EB29"/>
              </a:solidFill>
            </a:endParaRPr>
          </a:p>
        </p:txBody>
      </p:sp>
      <p:sp>
        <p:nvSpPr>
          <p:cNvPr id="7" name="Rectangle 6"/>
          <p:cNvSpPr/>
          <p:nvPr/>
        </p:nvSpPr>
        <p:spPr>
          <a:xfrm>
            <a:off x="4413391" y="2619091"/>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55EB29"/>
                </a:solidFill>
              </a:rPr>
              <a:t>kNN</a:t>
            </a:r>
            <a:r>
              <a:rPr lang="en-US" dirty="0" smtClean="0">
                <a:solidFill>
                  <a:srgbClr val="55EB29"/>
                </a:solidFill>
              </a:rPr>
              <a:t> Query</a:t>
            </a:r>
            <a:endParaRPr lang="en-US" dirty="0">
              <a:solidFill>
                <a:srgbClr val="55EB29"/>
              </a:solidFill>
            </a:endParaRPr>
          </a:p>
        </p:txBody>
      </p:sp>
      <p:sp>
        <p:nvSpPr>
          <p:cNvPr id="8" name="Rectangle 7"/>
          <p:cNvSpPr/>
          <p:nvPr/>
        </p:nvSpPr>
        <p:spPr>
          <a:xfrm>
            <a:off x="4413391" y="3793197"/>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solidFill>
              </a:rPr>
              <a:t>Filtering</a:t>
            </a:r>
            <a:endParaRPr lang="en-US" dirty="0">
              <a:solidFill>
                <a:srgbClr val="55EB29"/>
              </a:solidFill>
            </a:endParaRPr>
          </a:p>
        </p:txBody>
      </p:sp>
      <p:pic>
        <p:nvPicPr>
          <p:cNvPr id="9" name="Picture 8"/>
          <p:cNvPicPr>
            <a:picLocks noChangeAspect="1"/>
          </p:cNvPicPr>
          <p:nvPr/>
        </p:nvPicPr>
        <p:blipFill>
          <a:blip r:embed="rId4"/>
          <a:stretch>
            <a:fillRect/>
          </a:stretch>
        </p:blipFill>
        <p:spPr>
          <a:xfrm>
            <a:off x="473886" y="1460500"/>
            <a:ext cx="3251200" cy="3251200"/>
          </a:xfrm>
          <a:prstGeom prst="rect">
            <a:avLst/>
          </a:prstGeom>
        </p:spPr>
      </p:pic>
      <p:cxnSp>
        <p:nvCxnSpPr>
          <p:cNvPr id="11" name="Elbow Connector 10"/>
          <p:cNvCxnSpPr>
            <a:stCxn id="9" idx="2"/>
            <a:endCxn id="5" idx="0"/>
          </p:cNvCxnSpPr>
          <p:nvPr/>
        </p:nvCxnSpPr>
        <p:spPr>
          <a:xfrm rot="5400000" flipH="1" flipV="1">
            <a:off x="2159585" y="1384885"/>
            <a:ext cx="3266715" cy="3386915"/>
          </a:xfrm>
          <a:prstGeom prst="bentConnector5">
            <a:avLst>
              <a:gd name="adj1" fmla="val -6998"/>
              <a:gd name="adj2" fmla="val 58158"/>
              <a:gd name="adj3" fmla="val 106998"/>
            </a:avLst>
          </a:prstGeom>
          <a:ln>
            <a:solidFill>
              <a:srgbClr val="55EB29"/>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5" idx="2"/>
            <a:endCxn id="7" idx="0"/>
          </p:cNvCxnSpPr>
          <p:nvPr/>
        </p:nvCxnSpPr>
        <p:spPr>
          <a:xfrm>
            <a:off x="5486401" y="2349925"/>
            <a:ext cx="0" cy="269166"/>
          </a:xfrm>
          <a:prstGeom prst="line">
            <a:avLst/>
          </a:prstGeom>
          <a:ln>
            <a:solidFill>
              <a:srgbClr val="55EB29"/>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7" idx="2"/>
            <a:endCxn id="8" idx="0"/>
          </p:cNvCxnSpPr>
          <p:nvPr/>
        </p:nvCxnSpPr>
        <p:spPr>
          <a:xfrm>
            <a:off x="5486401" y="3524031"/>
            <a:ext cx="0" cy="269166"/>
          </a:xfrm>
          <a:prstGeom prst="line">
            <a:avLst/>
          </a:prstGeom>
          <a:ln>
            <a:solidFill>
              <a:srgbClr val="55EB29"/>
            </a:solidFill>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8" idx="2"/>
            <a:endCxn id="4" idx="0"/>
          </p:cNvCxnSpPr>
          <p:nvPr/>
        </p:nvCxnSpPr>
        <p:spPr>
          <a:xfrm rot="5400000" flipH="1" flipV="1">
            <a:off x="5546442" y="1385863"/>
            <a:ext cx="3252232" cy="3372315"/>
          </a:xfrm>
          <a:prstGeom prst="bentConnector5">
            <a:avLst>
              <a:gd name="adj1" fmla="val -7029"/>
              <a:gd name="adj2" fmla="val 41807"/>
              <a:gd name="adj3" fmla="val 107029"/>
            </a:avLst>
          </a:prstGeom>
          <a:ln>
            <a:solidFill>
              <a:srgbClr val="55EB29"/>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595415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afterEffect">
                                  <p:stCondLst>
                                    <p:cond delay="0"/>
                                  </p:stCondLst>
                                  <p:childTnLst>
                                    <p:set>
                                      <p:cBhvr rctx="PPT">
                                        <p:cTn id="6" dur="indefinite"/>
                                        <p:tgtEl>
                                          <p:spTgt spid="7"/>
                                        </p:tgtEl>
                                        <p:attrNameLst>
                                          <p:attrName>style.opacity</p:attrName>
                                        </p:attrNameLst>
                                      </p:cBhvr>
                                      <p:to>
                                        <p:strVal val="0.25"/>
                                      </p:to>
                                    </p:set>
                                    <p:animEffect filter="image" prLst="opacity: 0.25">
                                      <p:cBhvr rctx="IE">
                                        <p:cTn id="7" dur="indefinite"/>
                                        <p:tgtEl>
                                          <p:spTgt spid="7"/>
                                        </p:tgtEl>
                                      </p:cBhvr>
                                    </p:animEffect>
                                  </p:childTnLst>
                                </p:cTn>
                              </p:par>
                              <p:par>
                                <p:cTn id="8" presetID="9" presetClass="emph" presetSubtype="0" grpId="0" nodeType="withEffect">
                                  <p:stCondLst>
                                    <p:cond delay="0"/>
                                  </p:stCondLst>
                                  <p:childTnLst>
                                    <p:set>
                                      <p:cBhvr rctx="PPT">
                                        <p:cTn id="9" dur="indefinite"/>
                                        <p:tgtEl>
                                          <p:spTgt spid="8"/>
                                        </p:tgtEl>
                                        <p:attrNameLst>
                                          <p:attrName>style.opacity</p:attrName>
                                        </p:attrNameLst>
                                      </p:cBhvr>
                                      <p:to>
                                        <p:strVal val="0.25"/>
                                      </p:to>
                                    </p:set>
                                    <p:animEffect filter="image" prLst="opacity: 0.2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13"/>
                                        </p:tgtEl>
                                        <p:attrNameLst>
                                          <p:attrName>style.opacity</p:attrName>
                                        </p:attrNameLst>
                                      </p:cBhvr>
                                      <p:to>
                                        <p:strVal val="0.25"/>
                                      </p:to>
                                    </p:set>
                                    <p:animEffect filter="image" prLst="opacity: 0.25">
                                      <p:cBhvr rctx="IE">
                                        <p:cTn id="13" dur="indefinite"/>
                                        <p:tgtEl>
                                          <p:spTgt spid="13"/>
                                        </p:tgtEl>
                                      </p:cBhvr>
                                    </p:animEffect>
                                  </p:childTnLst>
                                </p:cTn>
                              </p:par>
                              <p:par>
                                <p:cTn id="14" presetID="9" presetClass="emph" presetSubtype="0" nodeType="withEffect">
                                  <p:stCondLst>
                                    <p:cond delay="0"/>
                                  </p:stCondLst>
                                  <p:childTnLst>
                                    <p:set>
                                      <p:cBhvr rctx="PPT">
                                        <p:cTn id="15" dur="indefinite"/>
                                        <p:tgtEl>
                                          <p:spTgt spid="15"/>
                                        </p:tgtEl>
                                        <p:attrNameLst>
                                          <p:attrName>style.opacity</p:attrName>
                                        </p:attrNameLst>
                                      </p:cBhvr>
                                      <p:to>
                                        <p:strVal val="0.25"/>
                                      </p:to>
                                    </p:set>
                                    <p:animEffect filter="image" prLst="opacity: 0.25">
                                      <p:cBhvr rctx="IE">
                                        <p:cTn id="16" dur="indefinite"/>
                                        <p:tgtEl>
                                          <p:spTgt spid="15"/>
                                        </p:tgtEl>
                                      </p:cBhvr>
                                    </p:animEffect>
                                  </p:childTnLst>
                                </p:cTn>
                              </p:par>
                              <p:par>
                                <p:cTn id="17" presetID="9" presetClass="emph" presetSubtype="0" nodeType="withEffect">
                                  <p:stCondLst>
                                    <p:cond delay="0"/>
                                  </p:stCondLst>
                                  <p:childTnLst>
                                    <p:set>
                                      <p:cBhvr rctx="PPT">
                                        <p:cTn id="18" dur="indefinite"/>
                                        <p:tgtEl>
                                          <p:spTgt spid="17"/>
                                        </p:tgtEl>
                                        <p:attrNameLst>
                                          <p:attrName>style.opacity</p:attrName>
                                        </p:attrNameLst>
                                      </p:cBhvr>
                                      <p:to>
                                        <p:strVal val="0.25"/>
                                      </p:to>
                                    </p:set>
                                    <p:animEffect filter="image" prLst="opacity: 0.25">
                                      <p:cBhvr rctx="IE">
                                        <p:cTn id="19" dur="indefinite"/>
                                        <p:tgtEl>
                                          <p:spTgt spid="17"/>
                                        </p:tgtEl>
                                      </p:cBhvr>
                                    </p:animEffect>
                                  </p:childTnLst>
                                </p:cTn>
                              </p:par>
                              <p:par>
                                <p:cTn id="20" presetID="9" presetClass="emph" presetSubtype="0" nodeType="withEffect">
                                  <p:stCondLst>
                                    <p:cond delay="0"/>
                                  </p:stCondLst>
                                  <p:childTnLst>
                                    <p:set>
                                      <p:cBhvr rctx="PPT">
                                        <p:cTn id="21" dur="indefinite"/>
                                        <p:tgtEl>
                                          <p:spTgt spid="4"/>
                                        </p:tgtEl>
                                        <p:attrNameLst>
                                          <p:attrName>style.opacity</p:attrName>
                                        </p:attrNameLst>
                                      </p:cBhvr>
                                      <p:to>
                                        <p:strVal val="0.25"/>
                                      </p:to>
                                    </p:set>
                                    <p:animEffect filter="image" prLst="opacity: 0.25">
                                      <p:cBhvr rctx="IE">
                                        <p:cTn id="22" dur="indefinite"/>
                                        <p:tgtEl>
                                          <p:spTgt spid="4"/>
                                        </p:tgtEl>
                                      </p:cBhvr>
                                    </p:animEffect>
                                  </p:childTnLst>
                                </p:cTn>
                              </p:par>
                              <p:par>
                                <p:cTn id="23" presetID="9" presetClass="emph" presetSubtype="0" nodeType="withEffect">
                                  <p:stCondLst>
                                    <p:cond delay="0"/>
                                  </p:stCondLst>
                                  <p:childTnLst>
                                    <p:set>
                                      <p:cBhvr rctx="PPT">
                                        <p:cTn id="24" dur="indefinite"/>
                                        <p:tgtEl>
                                          <p:spTgt spid="11"/>
                                        </p:tgtEl>
                                        <p:attrNameLst>
                                          <p:attrName>style.opacity</p:attrName>
                                        </p:attrNameLst>
                                      </p:cBhvr>
                                      <p:to>
                                        <p:strVal val="0.25"/>
                                      </p:to>
                                    </p:set>
                                    <p:animEffect filter="image" prLst="opacity: 0.25">
                                      <p:cBhvr rctx="IE">
                                        <p:cTn id="25" dur="indefinite"/>
                                        <p:tgtEl>
                                          <p:spTgt spid="11"/>
                                        </p:tgtEl>
                                      </p:cBhvr>
                                    </p:animEffect>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25"/>
                                      </p:to>
                                    </p:set>
                                    <p:animEffect filter="image" prLst="opacity: 0.25">
                                      <p:cBhvr rctx="IE">
                                        <p:cTn id="28"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Tiling</a:t>
            </a:r>
            <a:endParaRPr lang="en-US" dirty="0"/>
          </a:p>
        </p:txBody>
      </p:sp>
      <p:pic>
        <p:nvPicPr>
          <p:cNvPr id="69" name="Picture 6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9192" y="994241"/>
            <a:ext cx="6934416" cy="4183718"/>
          </a:xfrm>
          <a:prstGeom prst="rect">
            <a:avLst/>
          </a:prstGeom>
        </p:spPr>
      </p:pic>
      <p:graphicFrame>
        <p:nvGraphicFramePr>
          <p:cNvPr id="70" name="Table 69"/>
          <p:cNvGraphicFramePr>
            <a:graphicFrameLocks noGrp="1"/>
          </p:cNvGraphicFramePr>
          <p:nvPr>
            <p:extLst>
              <p:ext uri="{D42A27DB-BD31-4B8C-83A1-F6EECF244321}">
                <p14:modId xmlns:p14="http://schemas.microsoft.com/office/powerpoint/2010/main" val="3411025183"/>
              </p:ext>
            </p:extLst>
          </p:nvPr>
        </p:nvGraphicFramePr>
        <p:xfrm>
          <a:off x="2011895" y="991602"/>
          <a:ext cx="6949010" cy="4188996"/>
        </p:xfrm>
        <a:graphic>
          <a:graphicData uri="http://schemas.openxmlformats.org/drawingml/2006/table">
            <a:tbl>
              <a:tblPr>
                <a:tableStyleId>{5C22544A-7EE6-4342-B048-85BDC9FD1C3A}</a:tableStyleId>
              </a:tblPr>
              <a:tblGrid>
                <a:gridCol w="1389802"/>
                <a:gridCol w="1389802"/>
                <a:gridCol w="1389802"/>
                <a:gridCol w="1389802"/>
                <a:gridCol w="1389802"/>
              </a:tblGrid>
              <a:tr h="1396332">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r>
              <a:tr h="1396332">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r>
              <a:tr h="1396332">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r>
            </a:tbl>
          </a:graphicData>
        </a:graphic>
      </p:graphicFrame>
      <p:sp>
        <p:nvSpPr>
          <p:cNvPr id="3" name="Rectangle 2"/>
          <p:cNvSpPr/>
          <p:nvPr/>
        </p:nvSpPr>
        <p:spPr>
          <a:xfrm>
            <a:off x="5941699" y="3400822"/>
            <a:ext cx="613148" cy="613024"/>
          </a:xfrm>
          <a:prstGeom prst="rect">
            <a:avLst/>
          </a:prstGeom>
          <a:solidFill>
            <a:srgbClr val="80FF00">
              <a:alpha val="31000"/>
            </a:srgbClr>
          </a:solid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lumMod val="20000"/>
                    <a:lumOff val="80000"/>
                  </a:schemeClr>
                </a:solidFill>
                <a:latin typeface="Wingdings"/>
                <a:ea typeface="Wingdings"/>
                <a:cs typeface="Wingdings"/>
                <a:sym typeface="Wingdings"/>
              </a:rPr>
              <a:t></a:t>
            </a:r>
            <a:endParaRPr lang="en-US" dirty="0">
              <a:solidFill>
                <a:schemeClr val="tx2">
                  <a:lumMod val="20000"/>
                  <a:lumOff val="80000"/>
                </a:schemeClr>
              </a:solidFill>
            </a:endParaRPr>
          </a:p>
        </p:txBody>
      </p:sp>
      <p:sp>
        <p:nvSpPr>
          <p:cNvPr id="72" name="Rectangle 71"/>
          <p:cNvSpPr/>
          <p:nvPr/>
        </p:nvSpPr>
        <p:spPr>
          <a:xfrm>
            <a:off x="5787525" y="3553222"/>
            <a:ext cx="613148" cy="613024"/>
          </a:xfrm>
          <a:prstGeom prst="rect">
            <a:avLst/>
          </a:prstGeom>
          <a:solidFill>
            <a:srgbClr val="3366FF">
              <a:alpha val="3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2">
                    <a:lumMod val="40000"/>
                    <a:lumOff val="60000"/>
                  </a:schemeClr>
                </a:solidFill>
                <a:latin typeface="Wingdings"/>
                <a:ea typeface="Wingdings"/>
                <a:cs typeface="Wingdings"/>
                <a:sym typeface="Wingdings"/>
              </a:rPr>
              <a:t></a:t>
            </a:r>
            <a:endParaRPr lang="en-US" dirty="0">
              <a:solidFill>
                <a:schemeClr val="accent2">
                  <a:lumMod val="40000"/>
                  <a:lumOff val="60000"/>
                </a:schemeClr>
              </a:solidFill>
            </a:endParaRPr>
          </a:p>
        </p:txBody>
      </p:sp>
      <p:sp>
        <p:nvSpPr>
          <p:cNvPr id="9" name="Rectangle 8"/>
          <p:cNvSpPr/>
          <p:nvPr/>
        </p:nvSpPr>
        <p:spPr>
          <a:xfrm>
            <a:off x="5582134" y="3701191"/>
            <a:ext cx="613148" cy="613024"/>
          </a:xfrm>
          <a:prstGeom prst="rect">
            <a:avLst/>
          </a:prstGeom>
          <a:solidFill>
            <a:srgbClr val="660066">
              <a:alpha val="30000"/>
            </a:srgbClr>
          </a:solidFill>
          <a:ln w="38100" cmpd="sng">
            <a:solidFill>
              <a:srgbClr val="660066">
                <a:alpha val="5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40000"/>
                  <a:lumOff val="60000"/>
                </a:schemeClr>
              </a:solidFill>
            </a:endParaRPr>
          </a:p>
        </p:txBody>
      </p:sp>
      <p:sp>
        <p:nvSpPr>
          <p:cNvPr id="10" name="Rectangle 9"/>
          <p:cNvSpPr/>
          <p:nvPr/>
        </p:nvSpPr>
        <p:spPr>
          <a:xfrm>
            <a:off x="5822880" y="3864635"/>
            <a:ext cx="613148" cy="613024"/>
          </a:xfrm>
          <a:prstGeom prst="rect">
            <a:avLst/>
          </a:prstGeom>
          <a:solidFill>
            <a:srgbClr val="660066">
              <a:alpha val="30000"/>
            </a:srgbClr>
          </a:solidFill>
          <a:ln w="38100" cmpd="sng">
            <a:solidFill>
              <a:srgbClr val="660066">
                <a:alpha val="5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40000"/>
                  <a:lumOff val="60000"/>
                </a:schemeClr>
              </a:solidFill>
            </a:endParaRPr>
          </a:p>
        </p:txBody>
      </p:sp>
      <p:sp>
        <p:nvSpPr>
          <p:cNvPr id="11" name="Rectangle 10"/>
          <p:cNvSpPr/>
          <p:nvPr/>
        </p:nvSpPr>
        <p:spPr>
          <a:xfrm>
            <a:off x="5701404" y="3621668"/>
            <a:ext cx="613148" cy="613024"/>
          </a:xfrm>
          <a:prstGeom prst="rect">
            <a:avLst/>
          </a:prstGeom>
          <a:solidFill>
            <a:srgbClr val="660066">
              <a:alpha val="30000"/>
            </a:srgbClr>
          </a:solidFill>
          <a:ln w="38100" cmpd="sng">
            <a:solidFill>
              <a:srgbClr val="660066">
                <a:alpha val="5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40000"/>
                  <a:lumOff val="60000"/>
                </a:schemeClr>
              </a:solidFill>
            </a:endParaRPr>
          </a:p>
        </p:txBody>
      </p:sp>
    </p:spTree>
    <p:extLst>
      <p:ext uri="{BB962C8B-B14F-4D97-AF65-F5344CB8AC3E}">
        <p14:creationId xmlns:p14="http://schemas.microsoft.com/office/powerpoint/2010/main" val="166431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2"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Clustering</a:t>
            </a:r>
            <a:endParaRPr lang="en-US" dirty="0"/>
          </a:p>
        </p:txBody>
      </p:sp>
      <p:grpSp>
        <p:nvGrpSpPr>
          <p:cNvPr id="107" name="Group 106"/>
          <p:cNvGrpSpPr/>
          <p:nvPr/>
        </p:nvGrpSpPr>
        <p:grpSpPr>
          <a:xfrm>
            <a:off x="4306932" y="5054219"/>
            <a:ext cx="315033" cy="315033"/>
            <a:chOff x="2116265" y="2621325"/>
            <a:chExt cx="360000" cy="360000"/>
          </a:xfrm>
        </p:grpSpPr>
        <p:sp>
          <p:nvSpPr>
            <p:cNvPr id="153" name="Rectangle 152"/>
            <p:cNvSpPr/>
            <p:nvPr/>
          </p:nvSpPr>
          <p:spPr>
            <a:xfrm>
              <a:off x="211626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4" name="Oval 153"/>
            <p:cNvSpPr/>
            <p:nvPr/>
          </p:nvSpPr>
          <p:spPr>
            <a:xfrm>
              <a:off x="2215302" y="2720325"/>
              <a:ext cx="161925" cy="1620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9" name="Group 108"/>
          <p:cNvGrpSpPr/>
          <p:nvPr/>
        </p:nvGrpSpPr>
        <p:grpSpPr>
          <a:xfrm>
            <a:off x="4622494" y="5054219"/>
            <a:ext cx="315033" cy="315033"/>
            <a:chOff x="2476870" y="2621325"/>
            <a:chExt cx="360000" cy="360000"/>
          </a:xfrm>
        </p:grpSpPr>
        <p:sp>
          <p:nvSpPr>
            <p:cNvPr id="149" name="Rectangle 148"/>
            <p:cNvSpPr/>
            <p:nvPr/>
          </p:nvSpPr>
          <p:spPr>
            <a:xfrm>
              <a:off x="2476870" y="2621325"/>
              <a:ext cx="360000" cy="36000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0" name="Oval 149"/>
            <p:cNvSpPr/>
            <p:nvPr/>
          </p:nvSpPr>
          <p:spPr>
            <a:xfrm>
              <a:off x="2575907" y="2720325"/>
              <a:ext cx="161925" cy="1620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10" name="Group 109"/>
          <p:cNvGrpSpPr/>
          <p:nvPr/>
        </p:nvGrpSpPr>
        <p:grpSpPr>
          <a:xfrm>
            <a:off x="4938057" y="5054219"/>
            <a:ext cx="315033" cy="315033"/>
            <a:chOff x="2837475" y="2621325"/>
            <a:chExt cx="360000" cy="360000"/>
          </a:xfrm>
        </p:grpSpPr>
        <p:sp>
          <p:nvSpPr>
            <p:cNvPr id="147" name="Rectangle 146"/>
            <p:cNvSpPr/>
            <p:nvPr/>
          </p:nvSpPr>
          <p:spPr>
            <a:xfrm>
              <a:off x="2837475" y="2621325"/>
              <a:ext cx="360000" cy="36000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 name="Oval 147"/>
            <p:cNvSpPr/>
            <p:nvPr/>
          </p:nvSpPr>
          <p:spPr>
            <a:xfrm>
              <a:off x="2936512" y="2720325"/>
              <a:ext cx="161925" cy="1620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1" name="Group 120"/>
          <p:cNvGrpSpPr/>
          <p:nvPr/>
        </p:nvGrpSpPr>
        <p:grpSpPr>
          <a:xfrm>
            <a:off x="6179010" y="5054219"/>
            <a:ext cx="315033" cy="315033"/>
            <a:chOff x="7525340" y="2621325"/>
            <a:chExt cx="360000" cy="360000"/>
          </a:xfrm>
        </p:grpSpPr>
        <p:sp>
          <p:nvSpPr>
            <p:cNvPr id="125" name="Rectangle 124"/>
            <p:cNvSpPr/>
            <p:nvPr/>
          </p:nvSpPr>
          <p:spPr>
            <a:xfrm>
              <a:off x="7525340" y="2621325"/>
              <a:ext cx="360000" cy="36000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6" name="Oval 125"/>
            <p:cNvSpPr/>
            <p:nvPr/>
          </p:nvSpPr>
          <p:spPr>
            <a:xfrm>
              <a:off x="762437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pic>
        <p:nvPicPr>
          <p:cNvPr id="162" name="Picture 161"/>
          <p:cNvPicPr>
            <a:picLocks noChangeAspect="1"/>
          </p:cNvPicPr>
          <p:nvPr/>
        </p:nvPicPr>
        <p:blipFill>
          <a:blip r:embed="rId3"/>
          <a:stretch>
            <a:fillRect/>
          </a:stretch>
        </p:blipFill>
        <p:spPr>
          <a:xfrm>
            <a:off x="3787806" y="1460500"/>
            <a:ext cx="3251200" cy="3251200"/>
          </a:xfrm>
          <a:prstGeom prst="rect">
            <a:avLst/>
          </a:prstGeom>
        </p:spPr>
      </p:pic>
      <p:sp>
        <p:nvSpPr>
          <p:cNvPr id="163" name="Rectangle 162"/>
          <p:cNvSpPr/>
          <p:nvPr/>
        </p:nvSpPr>
        <p:spPr>
          <a:xfrm>
            <a:off x="3810279" y="1474176"/>
            <a:ext cx="452470" cy="45247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5474538" y="5166056"/>
            <a:ext cx="102192" cy="102192"/>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5674829" y="5166056"/>
            <a:ext cx="102192" cy="102192"/>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5875121" y="5166056"/>
            <a:ext cx="102192" cy="102192"/>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3933481" y="1480618"/>
            <a:ext cx="452470" cy="45247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p:nvSpPr>
        <p:spPr>
          <a:xfrm>
            <a:off x="4115079" y="1487060"/>
            <a:ext cx="452470" cy="45247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0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500"/>
                                        <p:tgtEl>
                                          <p:spTgt spid="163"/>
                                        </p:tgtEl>
                                      </p:cBhvr>
                                    </p:animEffect>
                                    <p:set>
                                      <p:cBhvr>
                                        <p:cTn id="14" dur="1" fill="hold">
                                          <p:stCondLst>
                                            <p:cond delay="499"/>
                                          </p:stCondLst>
                                        </p:cTn>
                                        <p:tgtEl>
                                          <p:spTgt spid="163"/>
                                        </p:tgtEl>
                                        <p:attrNameLst>
                                          <p:attrName>style.visibility</p:attrName>
                                        </p:attrNameLst>
                                      </p:cBhvr>
                                      <p:to>
                                        <p:strVal val="hidden"/>
                                      </p:to>
                                    </p:set>
                                  </p:childTnLst>
                                </p:cTn>
                              </p:par>
                              <p:par>
                                <p:cTn id="15" presetID="10" presetClass="entr" presetSubtype="0" fill="hold" grpId="1" nodeType="with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par>
                                <p:cTn id="18" presetID="10" presetClass="entr" presetSubtype="0" fill="hold" nodeType="with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fade">
                                      <p:cBhvr>
                                        <p:cTn id="20" dur="500"/>
                                        <p:tgtEl>
                                          <p:spTgt spid="109"/>
                                        </p:tgtEl>
                                      </p:cBhvr>
                                    </p:animEffect>
                                  </p:childTnLst>
                                </p:cTn>
                              </p:par>
                            </p:childTnLst>
                          </p:cTn>
                        </p:par>
                        <p:par>
                          <p:cTn id="21" fill="hold">
                            <p:stCondLst>
                              <p:cond delay="1000"/>
                            </p:stCondLst>
                            <p:childTnLst>
                              <p:par>
                                <p:cTn id="22" presetID="10" presetClass="exit" presetSubtype="0" fill="hold" grpId="2" nodeType="afterEffect">
                                  <p:stCondLst>
                                    <p:cond delay="0"/>
                                  </p:stCondLst>
                                  <p:childTnLst>
                                    <p:animEffect transition="out" filter="fade">
                                      <p:cBhvr>
                                        <p:cTn id="23" dur="500"/>
                                        <p:tgtEl>
                                          <p:spTgt spid="167"/>
                                        </p:tgtEl>
                                      </p:cBhvr>
                                    </p:animEffect>
                                    <p:set>
                                      <p:cBhvr>
                                        <p:cTn id="24" dur="1" fill="hold">
                                          <p:stCondLst>
                                            <p:cond delay="499"/>
                                          </p:stCondLst>
                                        </p:cTn>
                                        <p:tgtEl>
                                          <p:spTgt spid="167"/>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fade">
                                      <p:cBhvr>
                                        <p:cTn id="27" dur="500"/>
                                        <p:tgtEl>
                                          <p:spTgt spid="168"/>
                                        </p:tgtEl>
                                      </p:cBhvr>
                                    </p:animEffect>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0" presetClass="path" presetSubtype="0" accel="50000" decel="50000" fill="hold" grpId="2" nodeType="afterEffect">
                                  <p:stCondLst>
                                    <p:cond delay="0"/>
                                  </p:stCondLst>
                                  <p:childTnLst>
                                    <p:animMotion origin="layout" path="M 0 0 C 0.10022 0.00643 -0.02487 -0.00103 0.19682 0.00463 C 0.2039 0.00463 0.21808 0.00694 0.21808 0.00694 L 0.21808 0.08742 L -0.02401 0.08742 L -0.02401 0.16534 L 0.21547 0.16534 L 0.21547 0.25302 L -0.02401 0.25302 L -0.02401 0.3263 L 0.21417 0.3263 L 0.21417 0.38056 L -0.02531 0.38056 L -0.02401 0.44433 L 0.22343 0.44433 " pathEditMode="relative" ptsTypes="ffAAAAAAAAAAAAA">
                                      <p:cBhvr>
                                        <p:cTn id="33" dur="2000" fill="hold"/>
                                        <p:tgtEl>
                                          <p:spTgt spid="168"/>
                                        </p:tgtEl>
                                        <p:attrNameLst>
                                          <p:attrName>ppt_x</p:attrName>
                                          <p:attrName>ppt_y</p:attrName>
                                        </p:attrNameLst>
                                      </p:cBhvr>
                                    </p:animMotion>
                                  </p:childTnLst>
                                </p:cTn>
                              </p:par>
                              <p:par>
                                <p:cTn id="34" presetID="10" presetClass="entr" presetSubtype="0" repeatCount="4000" fill="hold" grpId="0" nodeType="with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fade">
                                      <p:cBhvr>
                                        <p:cTn id="36" dur="500"/>
                                        <p:tgtEl>
                                          <p:spTgt spid="164"/>
                                        </p:tgtEl>
                                      </p:cBhvr>
                                    </p:animEffect>
                                  </p:childTnLst>
                                </p:cTn>
                              </p:par>
                              <p:par>
                                <p:cTn id="37" presetID="10" presetClass="entr" presetSubtype="0" repeatCount="4000" fill="hold" grpId="0" nodeType="withEffect">
                                  <p:stCondLst>
                                    <p:cond delay="0"/>
                                  </p:stCondLst>
                                  <p:childTnLst>
                                    <p:set>
                                      <p:cBhvr>
                                        <p:cTn id="38" dur="1" fill="hold">
                                          <p:stCondLst>
                                            <p:cond delay="0"/>
                                          </p:stCondLst>
                                        </p:cTn>
                                        <p:tgtEl>
                                          <p:spTgt spid="165"/>
                                        </p:tgtEl>
                                        <p:attrNameLst>
                                          <p:attrName>style.visibility</p:attrName>
                                        </p:attrNameLst>
                                      </p:cBhvr>
                                      <p:to>
                                        <p:strVal val="visible"/>
                                      </p:to>
                                    </p:set>
                                    <p:animEffect transition="in" filter="fade">
                                      <p:cBhvr>
                                        <p:cTn id="39" dur="500"/>
                                        <p:tgtEl>
                                          <p:spTgt spid="165"/>
                                        </p:tgtEl>
                                      </p:cBhvr>
                                    </p:animEffect>
                                  </p:childTnLst>
                                </p:cTn>
                              </p:par>
                              <p:par>
                                <p:cTn id="40" presetID="10" presetClass="entr" presetSubtype="0" repeatCount="4000" fill="hold" grpId="0" nodeType="withEffect">
                                  <p:stCondLst>
                                    <p:cond delay="0"/>
                                  </p:stCondLst>
                                  <p:childTnLst>
                                    <p:set>
                                      <p:cBhvr>
                                        <p:cTn id="41" dur="1" fill="hold">
                                          <p:stCondLst>
                                            <p:cond delay="0"/>
                                          </p:stCondLst>
                                        </p:cTn>
                                        <p:tgtEl>
                                          <p:spTgt spid="166"/>
                                        </p:tgtEl>
                                        <p:attrNameLst>
                                          <p:attrName>style.visibility</p:attrName>
                                        </p:attrNameLst>
                                      </p:cBhvr>
                                      <p:to>
                                        <p:strVal val="visible"/>
                                      </p:to>
                                    </p:set>
                                    <p:animEffect transition="in" filter="fade">
                                      <p:cBhvr>
                                        <p:cTn id="42" dur="500"/>
                                        <p:tgtEl>
                                          <p:spTgt spid="166"/>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animBg="1"/>
      <p:bldP spid="163" grpId="2" animBg="1"/>
      <p:bldP spid="164" grpId="0" animBg="1"/>
      <p:bldP spid="165" grpId="0" animBg="1"/>
      <p:bldP spid="166" grpId="0" animBg="1"/>
      <p:bldP spid="167" grpId="1" animBg="1"/>
      <p:bldP spid="167" grpId="2" animBg="1"/>
      <p:bldP spid="168" grpId="1" animBg="1"/>
      <p:bldP spid="16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Clustering</a:t>
            </a:r>
            <a:endParaRPr lang="en-US" dirty="0"/>
          </a:p>
        </p:txBody>
      </p:sp>
      <p:grpSp>
        <p:nvGrpSpPr>
          <p:cNvPr id="4" name="Group 3"/>
          <p:cNvGrpSpPr/>
          <p:nvPr/>
        </p:nvGrpSpPr>
        <p:grpSpPr>
          <a:xfrm>
            <a:off x="2619498" y="3077736"/>
            <a:ext cx="5769075" cy="360000"/>
            <a:chOff x="940640" y="2158200"/>
            <a:chExt cx="5769075" cy="360000"/>
          </a:xfrm>
        </p:grpSpPr>
        <p:grpSp>
          <p:nvGrpSpPr>
            <p:cNvPr id="5" name="Group 4"/>
            <p:cNvGrpSpPr/>
            <p:nvPr/>
          </p:nvGrpSpPr>
          <p:grpSpPr>
            <a:xfrm>
              <a:off x="940640" y="2158200"/>
              <a:ext cx="360000" cy="360000"/>
              <a:chOff x="2116265" y="2621325"/>
              <a:chExt cx="360000" cy="360000"/>
            </a:xfrm>
          </p:grpSpPr>
          <p:sp>
            <p:nvSpPr>
              <p:cNvPr id="51" name="Rectangle 50"/>
              <p:cNvSpPr/>
              <p:nvPr/>
            </p:nvSpPr>
            <p:spPr>
              <a:xfrm>
                <a:off x="211626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Oval 51"/>
              <p:cNvSpPr/>
              <p:nvPr/>
            </p:nvSpPr>
            <p:spPr>
              <a:xfrm>
                <a:off x="221530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6" name="Group 5"/>
            <p:cNvGrpSpPr/>
            <p:nvPr/>
          </p:nvGrpSpPr>
          <p:grpSpPr>
            <a:xfrm>
              <a:off x="5989110" y="2158200"/>
              <a:ext cx="360000" cy="360000"/>
              <a:chOff x="7164735" y="2621325"/>
              <a:chExt cx="360000" cy="360000"/>
            </a:xfrm>
          </p:grpSpPr>
          <p:sp>
            <p:nvSpPr>
              <p:cNvPr id="49" name="Rectangle 48"/>
              <p:cNvSpPr/>
              <p:nvPr/>
            </p:nvSpPr>
            <p:spPr>
              <a:xfrm>
                <a:off x="716473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0" name="Oval 49"/>
              <p:cNvSpPr/>
              <p:nvPr/>
            </p:nvSpPr>
            <p:spPr>
              <a:xfrm>
                <a:off x="726377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 name="Group 6"/>
            <p:cNvGrpSpPr/>
            <p:nvPr/>
          </p:nvGrpSpPr>
          <p:grpSpPr>
            <a:xfrm>
              <a:off x="1301245" y="2158200"/>
              <a:ext cx="360000" cy="360000"/>
              <a:chOff x="2476870" y="2621325"/>
              <a:chExt cx="360000" cy="360000"/>
            </a:xfrm>
          </p:grpSpPr>
          <p:sp>
            <p:nvSpPr>
              <p:cNvPr id="47" name="Rectangle 46"/>
              <p:cNvSpPr/>
              <p:nvPr/>
            </p:nvSpPr>
            <p:spPr>
              <a:xfrm>
                <a:off x="247687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Oval 47"/>
              <p:cNvSpPr/>
              <p:nvPr/>
            </p:nvSpPr>
            <p:spPr>
              <a:xfrm>
                <a:off x="257590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 name="Group 7"/>
            <p:cNvGrpSpPr/>
            <p:nvPr/>
          </p:nvGrpSpPr>
          <p:grpSpPr>
            <a:xfrm>
              <a:off x="1661850" y="2158200"/>
              <a:ext cx="360000" cy="360000"/>
              <a:chOff x="2837475" y="2621325"/>
              <a:chExt cx="360000" cy="360000"/>
            </a:xfrm>
          </p:grpSpPr>
          <p:sp>
            <p:nvSpPr>
              <p:cNvPr id="45" name="Rectangle 44"/>
              <p:cNvSpPr/>
              <p:nvPr/>
            </p:nvSpPr>
            <p:spPr>
              <a:xfrm>
                <a:off x="283747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6" name="Oval 45"/>
              <p:cNvSpPr/>
              <p:nvPr/>
            </p:nvSpPr>
            <p:spPr>
              <a:xfrm>
                <a:off x="293651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 name="Group 8"/>
            <p:cNvGrpSpPr/>
            <p:nvPr/>
          </p:nvGrpSpPr>
          <p:grpSpPr>
            <a:xfrm>
              <a:off x="2022455" y="2158200"/>
              <a:ext cx="360000" cy="360000"/>
              <a:chOff x="3198080" y="2621325"/>
              <a:chExt cx="360000" cy="360000"/>
            </a:xfrm>
          </p:grpSpPr>
          <p:sp>
            <p:nvSpPr>
              <p:cNvPr id="43" name="Rectangle 42"/>
              <p:cNvSpPr/>
              <p:nvPr/>
            </p:nvSpPr>
            <p:spPr>
              <a:xfrm>
                <a:off x="319808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Oval 43"/>
              <p:cNvSpPr/>
              <p:nvPr/>
            </p:nvSpPr>
            <p:spPr>
              <a:xfrm>
                <a:off x="329711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 name="Group 9"/>
            <p:cNvGrpSpPr/>
            <p:nvPr/>
          </p:nvGrpSpPr>
          <p:grpSpPr>
            <a:xfrm>
              <a:off x="2383060" y="2158200"/>
              <a:ext cx="360000" cy="360000"/>
              <a:chOff x="3558685" y="2621325"/>
              <a:chExt cx="360000" cy="360000"/>
            </a:xfrm>
          </p:grpSpPr>
          <p:sp>
            <p:nvSpPr>
              <p:cNvPr id="41" name="Rectangle 40"/>
              <p:cNvSpPr/>
              <p:nvPr/>
            </p:nvSpPr>
            <p:spPr>
              <a:xfrm>
                <a:off x="355868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2" name="Oval 41"/>
              <p:cNvSpPr/>
              <p:nvPr/>
            </p:nvSpPr>
            <p:spPr>
              <a:xfrm>
                <a:off x="365772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1" name="Group 10"/>
            <p:cNvGrpSpPr/>
            <p:nvPr/>
          </p:nvGrpSpPr>
          <p:grpSpPr>
            <a:xfrm>
              <a:off x="3104270" y="2158200"/>
              <a:ext cx="360000" cy="360000"/>
              <a:chOff x="4279895" y="2621325"/>
              <a:chExt cx="360000" cy="360000"/>
            </a:xfrm>
          </p:grpSpPr>
          <p:sp>
            <p:nvSpPr>
              <p:cNvPr id="39" name="Rectangle 38"/>
              <p:cNvSpPr/>
              <p:nvPr/>
            </p:nvSpPr>
            <p:spPr>
              <a:xfrm>
                <a:off x="427989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 name="Oval 39"/>
              <p:cNvSpPr/>
              <p:nvPr/>
            </p:nvSpPr>
            <p:spPr>
              <a:xfrm>
                <a:off x="437893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 name="Group 11"/>
            <p:cNvGrpSpPr/>
            <p:nvPr/>
          </p:nvGrpSpPr>
          <p:grpSpPr>
            <a:xfrm>
              <a:off x="3464875" y="2158200"/>
              <a:ext cx="360000" cy="360000"/>
              <a:chOff x="4640500" y="2621325"/>
              <a:chExt cx="360000" cy="360000"/>
            </a:xfrm>
          </p:grpSpPr>
          <p:sp>
            <p:nvSpPr>
              <p:cNvPr id="37" name="Rectangle 36"/>
              <p:cNvSpPr/>
              <p:nvPr/>
            </p:nvSpPr>
            <p:spPr>
              <a:xfrm>
                <a:off x="464050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Oval 37"/>
              <p:cNvSpPr/>
              <p:nvPr/>
            </p:nvSpPr>
            <p:spPr>
              <a:xfrm>
                <a:off x="473953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3" name="Group 12"/>
            <p:cNvGrpSpPr/>
            <p:nvPr/>
          </p:nvGrpSpPr>
          <p:grpSpPr>
            <a:xfrm>
              <a:off x="3825480" y="2158200"/>
              <a:ext cx="360000" cy="360000"/>
              <a:chOff x="5001105" y="2621325"/>
              <a:chExt cx="360000" cy="360000"/>
            </a:xfrm>
          </p:grpSpPr>
          <p:sp>
            <p:nvSpPr>
              <p:cNvPr id="35" name="Rectangle 34"/>
              <p:cNvSpPr/>
              <p:nvPr/>
            </p:nvSpPr>
            <p:spPr>
              <a:xfrm>
                <a:off x="500110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Oval 35"/>
              <p:cNvSpPr/>
              <p:nvPr/>
            </p:nvSpPr>
            <p:spPr>
              <a:xfrm>
                <a:off x="510014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 name="Group 13"/>
            <p:cNvGrpSpPr/>
            <p:nvPr/>
          </p:nvGrpSpPr>
          <p:grpSpPr>
            <a:xfrm>
              <a:off x="4186085" y="2158200"/>
              <a:ext cx="360000" cy="360000"/>
              <a:chOff x="5361710" y="2621325"/>
              <a:chExt cx="360000" cy="360000"/>
            </a:xfrm>
          </p:grpSpPr>
          <p:sp>
            <p:nvSpPr>
              <p:cNvPr id="33" name="Rectangle 32"/>
              <p:cNvSpPr/>
              <p:nvPr/>
            </p:nvSpPr>
            <p:spPr>
              <a:xfrm>
                <a:off x="536171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 name="Oval 33"/>
              <p:cNvSpPr/>
              <p:nvPr/>
            </p:nvSpPr>
            <p:spPr>
              <a:xfrm>
                <a:off x="546074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5" name="Group 14"/>
            <p:cNvGrpSpPr/>
            <p:nvPr/>
          </p:nvGrpSpPr>
          <p:grpSpPr>
            <a:xfrm>
              <a:off x="4546690" y="2158200"/>
              <a:ext cx="360000" cy="360000"/>
              <a:chOff x="5722315" y="2621325"/>
              <a:chExt cx="360000" cy="360000"/>
            </a:xfrm>
          </p:grpSpPr>
          <p:sp>
            <p:nvSpPr>
              <p:cNvPr id="31" name="Rectangle 30"/>
              <p:cNvSpPr/>
              <p:nvPr/>
            </p:nvSpPr>
            <p:spPr>
              <a:xfrm>
                <a:off x="572231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Oval 31"/>
              <p:cNvSpPr/>
              <p:nvPr/>
            </p:nvSpPr>
            <p:spPr>
              <a:xfrm>
                <a:off x="582135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6" name="Group 15"/>
            <p:cNvGrpSpPr/>
            <p:nvPr/>
          </p:nvGrpSpPr>
          <p:grpSpPr>
            <a:xfrm>
              <a:off x="4907295" y="2158200"/>
              <a:ext cx="360000" cy="360000"/>
              <a:chOff x="6082920" y="2621325"/>
              <a:chExt cx="360000" cy="360000"/>
            </a:xfrm>
          </p:grpSpPr>
          <p:sp>
            <p:nvSpPr>
              <p:cNvPr id="29" name="Rectangle 28"/>
              <p:cNvSpPr/>
              <p:nvPr/>
            </p:nvSpPr>
            <p:spPr>
              <a:xfrm>
                <a:off x="608292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Oval 29"/>
              <p:cNvSpPr/>
              <p:nvPr/>
            </p:nvSpPr>
            <p:spPr>
              <a:xfrm>
                <a:off x="618195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 name="Group 16"/>
            <p:cNvGrpSpPr/>
            <p:nvPr/>
          </p:nvGrpSpPr>
          <p:grpSpPr>
            <a:xfrm>
              <a:off x="5267900" y="2158200"/>
              <a:ext cx="360000" cy="360000"/>
              <a:chOff x="6443525" y="2621325"/>
              <a:chExt cx="360000" cy="360000"/>
            </a:xfrm>
          </p:grpSpPr>
          <p:sp>
            <p:nvSpPr>
              <p:cNvPr id="27" name="Rectangle 26"/>
              <p:cNvSpPr/>
              <p:nvPr/>
            </p:nvSpPr>
            <p:spPr>
              <a:xfrm>
                <a:off x="6443525"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8" name="Oval 27"/>
              <p:cNvSpPr/>
              <p:nvPr/>
            </p:nvSpPr>
            <p:spPr>
              <a:xfrm>
                <a:off x="6542562"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 name="Group 17"/>
            <p:cNvGrpSpPr/>
            <p:nvPr/>
          </p:nvGrpSpPr>
          <p:grpSpPr>
            <a:xfrm>
              <a:off x="5628505" y="2158200"/>
              <a:ext cx="360000" cy="360000"/>
              <a:chOff x="6804130" y="2621325"/>
              <a:chExt cx="360000" cy="360000"/>
            </a:xfrm>
          </p:grpSpPr>
          <p:sp>
            <p:nvSpPr>
              <p:cNvPr id="25" name="Rectangle 24"/>
              <p:cNvSpPr/>
              <p:nvPr/>
            </p:nvSpPr>
            <p:spPr>
              <a:xfrm>
                <a:off x="680413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Oval 25"/>
              <p:cNvSpPr/>
              <p:nvPr/>
            </p:nvSpPr>
            <p:spPr>
              <a:xfrm>
                <a:off x="690316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9" name="Group 18"/>
            <p:cNvGrpSpPr/>
            <p:nvPr/>
          </p:nvGrpSpPr>
          <p:grpSpPr>
            <a:xfrm>
              <a:off x="6349715" y="2158200"/>
              <a:ext cx="360000" cy="360000"/>
              <a:chOff x="7525340" y="2621325"/>
              <a:chExt cx="360000" cy="360000"/>
            </a:xfrm>
          </p:grpSpPr>
          <p:sp>
            <p:nvSpPr>
              <p:cNvPr id="23" name="Rectangle 22"/>
              <p:cNvSpPr/>
              <p:nvPr/>
            </p:nvSpPr>
            <p:spPr>
              <a:xfrm>
                <a:off x="752534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Oval 23"/>
              <p:cNvSpPr/>
              <p:nvPr/>
            </p:nvSpPr>
            <p:spPr>
              <a:xfrm>
                <a:off x="7624377" y="2720325"/>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 name="Group 19"/>
            <p:cNvGrpSpPr/>
            <p:nvPr/>
          </p:nvGrpSpPr>
          <p:grpSpPr>
            <a:xfrm>
              <a:off x="2743665" y="2158200"/>
              <a:ext cx="360000" cy="360000"/>
              <a:chOff x="3919290" y="2621325"/>
              <a:chExt cx="360000" cy="360000"/>
            </a:xfrm>
          </p:grpSpPr>
          <p:sp>
            <p:nvSpPr>
              <p:cNvPr id="21" name="Rectangle 20"/>
              <p:cNvSpPr/>
              <p:nvPr/>
            </p:nvSpPr>
            <p:spPr>
              <a:xfrm>
                <a:off x="3919290" y="262132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Oval 21"/>
              <p:cNvSpPr/>
              <p:nvPr/>
            </p:nvSpPr>
            <p:spPr>
              <a:xfrm>
                <a:off x="4018327" y="2721300"/>
                <a:ext cx="161925" cy="1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cxnSp>
        <p:nvCxnSpPr>
          <p:cNvPr id="53" name="Straight Arrow Connector 52"/>
          <p:cNvCxnSpPr/>
          <p:nvPr/>
        </p:nvCxnSpPr>
        <p:spPr>
          <a:xfrm flipV="1">
            <a:off x="2619498" y="3383211"/>
            <a:ext cx="0" cy="675300"/>
          </a:xfrm>
          <a:prstGeom prst="straightConnector1">
            <a:avLst/>
          </a:prstGeom>
          <a:ln w="57150">
            <a:solidFill>
              <a:schemeClr val="tx1"/>
            </a:solidFill>
            <a:headEnd type="none" w="med" len="med"/>
            <a:tailEnd type="triangle" w="med" len="med"/>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8388573" y="3344354"/>
            <a:ext cx="0" cy="675300"/>
          </a:xfrm>
          <a:prstGeom prst="straightConnector1">
            <a:avLst/>
          </a:prstGeom>
          <a:ln w="57150">
            <a:solidFill>
              <a:schemeClr val="tx1"/>
            </a:solidFill>
            <a:headEnd type="none" w="med" len="med"/>
            <a:tailEnd type="triangle" w="med" len="med"/>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7668573" y="3079686"/>
            <a:ext cx="360000" cy="360000"/>
            <a:chOff x="7164735" y="2621325"/>
            <a:chExt cx="360000" cy="360000"/>
          </a:xfrm>
        </p:grpSpPr>
        <p:sp>
          <p:nvSpPr>
            <p:cNvPr id="57" name="Rectangle 56"/>
            <p:cNvSpPr/>
            <p:nvPr/>
          </p:nvSpPr>
          <p:spPr>
            <a:xfrm>
              <a:off x="716473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Oval 57"/>
            <p:cNvSpPr/>
            <p:nvPr/>
          </p:nvSpPr>
          <p:spPr>
            <a:xfrm>
              <a:off x="726377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59" name="Group 58"/>
          <p:cNvGrpSpPr/>
          <p:nvPr/>
        </p:nvGrpSpPr>
        <p:grpSpPr>
          <a:xfrm>
            <a:off x="5144338" y="3079686"/>
            <a:ext cx="360000" cy="360000"/>
            <a:chOff x="4640500" y="2621325"/>
            <a:chExt cx="360000" cy="360000"/>
          </a:xfrm>
        </p:grpSpPr>
        <p:sp>
          <p:nvSpPr>
            <p:cNvPr id="60" name="Rectangle 59"/>
            <p:cNvSpPr/>
            <p:nvPr/>
          </p:nvSpPr>
          <p:spPr>
            <a:xfrm>
              <a:off x="464050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Oval 60"/>
            <p:cNvSpPr/>
            <p:nvPr/>
          </p:nvSpPr>
          <p:spPr>
            <a:xfrm>
              <a:off x="473953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62" name="Group 61"/>
          <p:cNvGrpSpPr/>
          <p:nvPr/>
        </p:nvGrpSpPr>
        <p:grpSpPr>
          <a:xfrm>
            <a:off x="5504943" y="3079686"/>
            <a:ext cx="360000" cy="360000"/>
            <a:chOff x="5001105" y="2621325"/>
            <a:chExt cx="360000" cy="360000"/>
          </a:xfrm>
        </p:grpSpPr>
        <p:sp>
          <p:nvSpPr>
            <p:cNvPr id="63" name="Rectangle 62"/>
            <p:cNvSpPr/>
            <p:nvPr/>
          </p:nvSpPr>
          <p:spPr>
            <a:xfrm>
              <a:off x="500110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Oval 63"/>
            <p:cNvSpPr/>
            <p:nvPr/>
          </p:nvSpPr>
          <p:spPr>
            <a:xfrm>
              <a:off x="510014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65" name="Group 64"/>
          <p:cNvGrpSpPr/>
          <p:nvPr/>
        </p:nvGrpSpPr>
        <p:grpSpPr>
          <a:xfrm>
            <a:off x="5865548" y="3079686"/>
            <a:ext cx="360000" cy="360000"/>
            <a:chOff x="5361710" y="2621325"/>
            <a:chExt cx="360000" cy="360000"/>
          </a:xfrm>
        </p:grpSpPr>
        <p:sp>
          <p:nvSpPr>
            <p:cNvPr id="66" name="Rectangle 65"/>
            <p:cNvSpPr/>
            <p:nvPr/>
          </p:nvSpPr>
          <p:spPr>
            <a:xfrm>
              <a:off x="536171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7" name="Oval 66"/>
            <p:cNvSpPr/>
            <p:nvPr/>
          </p:nvSpPr>
          <p:spPr>
            <a:xfrm>
              <a:off x="546074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68" name="Group 67"/>
          <p:cNvGrpSpPr/>
          <p:nvPr/>
        </p:nvGrpSpPr>
        <p:grpSpPr>
          <a:xfrm>
            <a:off x="6226153" y="3079686"/>
            <a:ext cx="360000" cy="360000"/>
            <a:chOff x="5722315" y="2621325"/>
            <a:chExt cx="360000" cy="360000"/>
          </a:xfrm>
        </p:grpSpPr>
        <p:sp>
          <p:nvSpPr>
            <p:cNvPr id="69" name="Rectangle 68"/>
            <p:cNvSpPr/>
            <p:nvPr/>
          </p:nvSpPr>
          <p:spPr>
            <a:xfrm>
              <a:off x="572231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Oval 69"/>
            <p:cNvSpPr/>
            <p:nvPr/>
          </p:nvSpPr>
          <p:spPr>
            <a:xfrm>
              <a:off x="582135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1" name="Group 70"/>
          <p:cNvGrpSpPr/>
          <p:nvPr/>
        </p:nvGrpSpPr>
        <p:grpSpPr>
          <a:xfrm>
            <a:off x="6586758" y="3079686"/>
            <a:ext cx="360000" cy="360000"/>
            <a:chOff x="6082920" y="2621325"/>
            <a:chExt cx="360000" cy="360000"/>
          </a:xfrm>
        </p:grpSpPr>
        <p:sp>
          <p:nvSpPr>
            <p:cNvPr id="72" name="Rectangle 71"/>
            <p:cNvSpPr/>
            <p:nvPr/>
          </p:nvSpPr>
          <p:spPr>
            <a:xfrm>
              <a:off x="608292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3" name="Oval 72"/>
            <p:cNvSpPr/>
            <p:nvPr/>
          </p:nvSpPr>
          <p:spPr>
            <a:xfrm>
              <a:off x="618195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4" name="Group 73"/>
          <p:cNvGrpSpPr/>
          <p:nvPr/>
        </p:nvGrpSpPr>
        <p:grpSpPr>
          <a:xfrm>
            <a:off x="6947363" y="3079686"/>
            <a:ext cx="360000" cy="360000"/>
            <a:chOff x="6443525" y="2621325"/>
            <a:chExt cx="360000" cy="360000"/>
          </a:xfrm>
        </p:grpSpPr>
        <p:sp>
          <p:nvSpPr>
            <p:cNvPr id="75" name="Rectangle 74"/>
            <p:cNvSpPr/>
            <p:nvPr/>
          </p:nvSpPr>
          <p:spPr>
            <a:xfrm>
              <a:off x="644352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Oval 75"/>
            <p:cNvSpPr/>
            <p:nvPr/>
          </p:nvSpPr>
          <p:spPr>
            <a:xfrm>
              <a:off x="654256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7" name="Group 76"/>
          <p:cNvGrpSpPr/>
          <p:nvPr/>
        </p:nvGrpSpPr>
        <p:grpSpPr>
          <a:xfrm>
            <a:off x="7307968" y="3079686"/>
            <a:ext cx="360000" cy="360000"/>
            <a:chOff x="6804130" y="2621325"/>
            <a:chExt cx="360000" cy="360000"/>
          </a:xfrm>
        </p:grpSpPr>
        <p:sp>
          <p:nvSpPr>
            <p:cNvPr id="78" name="Rectangle 77"/>
            <p:cNvSpPr/>
            <p:nvPr/>
          </p:nvSpPr>
          <p:spPr>
            <a:xfrm>
              <a:off x="680413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9" name="Oval 78"/>
            <p:cNvSpPr/>
            <p:nvPr/>
          </p:nvSpPr>
          <p:spPr>
            <a:xfrm>
              <a:off x="690316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0" name="Group 79"/>
          <p:cNvGrpSpPr/>
          <p:nvPr/>
        </p:nvGrpSpPr>
        <p:grpSpPr>
          <a:xfrm>
            <a:off x="8029178" y="3079686"/>
            <a:ext cx="360000" cy="360000"/>
            <a:chOff x="7525340" y="2621325"/>
            <a:chExt cx="360000" cy="360000"/>
          </a:xfrm>
        </p:grpSpPr>
        <p:sp>
          <p:nvSpPr>
            <p:cNvPr id="81" name="Rectangle 80"/>
            <p:cNvSpPr/>
            <p:nvPr/>
          </p:nvSpPr>
          <p:spPr>
            <a:xfrm>
              <a:off x="752534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2" name="Oval 81"/>
            <p:cNvSpPr/>
            <p:nvPr/>
          </p:nvSpPr>
          <p:spPr>
            <a:xfrm>
              <a:off x="762437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3" name="Group 82"/>
          <p:cNvGrpSpPr/>
          <p:nvPr/>
        </p:nvGrpSpPr>
        <p:grpSpPr>
          <a:xfrm>
            <a:off x="2620103" y="3079686"/>
            <a:ext cx="2523630" cy="360000"/>
            <a:chOff x="941245" y="2160150"/>
            <a:chExt cx="2523630" cy="360000"/>
          </a:xfrm>
        </p:grpSpPr>
        <p:grpSp>
          <p:nvGrpSpPr>
            <p:cNvPr id="84" name="Group 83"/>
            <p:cNvGrpSpPr/>
            <p:nvPr/>
          </p:nvGrpSpPr>
          <p:grpSpPr>
            <a:xfrm>
              <a:off x="941245" y="2160150"/>
              <a:ext cx="360000" cy="360000"/>
              <a:chOff x="2116265" y="2621325"/>
              <a:chExt cx="360000" cy="360000"/>
            </a:xfrm>
          </p:grpSpPr>
          <p:sp>
            <p:nvSpPr>
              <p:cNvPr id="103" name="Rectangle 102"/>
              <p:cNvSpPr/>
              <p:nvPr/>
            </p:nvSpPr>
            <p:spPr>
              <a:xfrm>
                <a:off x="2116265"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Oval 103"/>
              <p:cNvSpPr/>
              <p:nvPr/>
            </p:nvSpPr>
            <p:spPr>
              <a:xfrm>
                <a:off x="2215302"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5" name="Group 84"/>
            <p:cNvGrpSpPr/>
            <p:nvPr/>
          </p:nvGrpSpPr>
          <p:grpSpPr>
            <a:xfrm>
              <a:off x="1301850" y="2160150"/>
              <a:ext cx="360000" cy="360000"/>
              <a:chOff x="2476870" y="2621325"/>
              <a:chExt cx="360000" cy="360000"/>
            </a:xfrm>
          </p:grpSpPr>
          <p:sp>
            <p:nvSpPr>
              <p:cNvPr id="101" name="Rectangle 100"/>
              <p:cNvSpPr/>
              <p:nvPr/>
            </p:nvSpPr>
            <p:spPr>
              <a:xfrm>
                <a:off x="2476870"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Oval 101"/>
              <p:cNvSpPr/>
              <p:nvPr/>
            </p:nvSpPr>
            <p:spPr>
              <a:xfrm>
                <a:off x="2575907"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6" name="Group 85"/>
            <p:cNvGrpSpPr/>
            <p:nvPr/>
          </p:nvGrpSpPr>
          <p:grpSpPr>
            <a:xfrm>
              <a:off x="1662455" y="2160150"/>
              <a:ext cx="360000" cy="360000"/>
              <a:chOff x="2837475" y="2621325"/>
              <a:chExt cx="360000" cy="360000"/>
            </a:xfrm>
          </p:grpSpPr>
          <p:sp>
            <p:nvSpPr>
              <p:cNvPr id="99" name="Rectangle 98"/>
              <p:cNvSpPr/>
              <p:nvPr/>
            </p:nvSpPr>
            <p:spPr>
              <a:xfrm>
                <a:off x="2837475"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Oval 99"/>
              <p:cNvSpPr/>
              <p:nvPr/>
            </p:nvSpPr>
            <p:spPr>
              <a:xfrm>
                <a:off x="2936512"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7" name="Group 86"/>
            <p:cNvGrpSpPr/>
            <p:nvPr/>
          </p:nvGrpSpPr>
          <p:grpSpPr>
            <a:xfrm>
              <a:off x="2023060" y="2160150"/>
              <a:ext cx="360000" cy="360000"/>
              <a:chOff x="3198080" y="2621325"/>
              <a:chExt cx="360000" cy="360000"/>
            </a:xfrm>
          </p:grpSpPr>
          <p:sp>
            <p:nvSpPr>
              <p:cNvPr id="97" name="Rectangle 96"/>
              <p:cNvSpPr/>
              <p:nvPr/>
            </p:nvSpPr>
            <p:spPr>
              <a:xfrm>
                <a:off x="3198080"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Oval 97"/>
              <p:cNvSpPr/>
              <p:nvPr/>
            </p:nvSpPr>
            <p:spPr>
              <a:xfrm>
                <a:off x="3297117"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8" name="Group 87"/>
            <p:cNvGrpSpPr/>
            <p:nvPr/>
          </p:nvGrpSpPr>
          <p:grpSpPr>
            <a:xfrm>
              <a:off x="2383665" y="2160150"/>
              <a:ext cx="360000" cy="360000"/>
              <a:chOff x="3558685" y="2621325"/>
              <a:chExt cx="360000" cy="360000"/>
            </a:xfrm>
          </p:grpSpPr>
          <p:sp>
            <p:nvSpPr>
              <p:cNvPr id="95" name="Rectangle 94"/>
              <p:cNvSpPr/>
              <p:nvPr/>
            </p:nvSpPr>
            <p:spPr>
              <a:xfrm>
                <a:off x="3558685"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Oval 95"/>
              <p:cNvSpPr/>
              <p:nvPr/>
            </p:nvSpPr>
            <p:spPr>
              <a:xfrm>
                <a:off x="3657722"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9" name="Group 88"/>
            <p:cNvGrpSpPr/>
            <p:nvPr/>
          </p:nvGrpSpPr>
          <p:grpSpPr>
            <a:xfrm>
              <a:off x="3104875" y="2160150"/>
              <a:ext cx="360000" cy="360000"/>
              <a:chOff x="4279895" y="2621325"/>
              <a:chExt cx="360000" cy="360000"/>
            </a:xfrm>
          </p:grpSpPr>
          <p:sp>
            <p:nvSpPr>
              <p:cNvPr id="93" name="Rectangle 92"/>
              <p:cNvSpPr/>
              <p:nvPr/>
            </p:nvSpPr>
            <p:spPr>
              <a:xfrm>
                <a:off x="4279895"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Oval 93"/>
              <p:cNvSpPr/>
              <p:nvPr/>
            </p:nvSpPr>
            <p:spPr>
              <a:xfrm>
                <a:off x="4378932"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0" name="Group 89"/>
            <p:cNvGrpSpPr/>
            <p:nvPr/>
          </p:nvGrpSpPr>
          <p:grpSpPr>
            <a:xfrm>
              <a:off x="2744270" y="2160150"/>
              <a:ext cx="360000" cy="360000"/>
              <a:chOff x="3919290" y="2621325"/>
              <a:chExt cx="360000" cy="360000"/>
            </a:xfrm>
          </p:grpSpPr>
          <p:sp>
            <p:nvSpPr>
              <p:cNvPr id="91" name="Rectangle 90"/>
              <p:cNvSpPr/>
              <p:nvPr/>
            </p:nvSpPr>
            <p:spPr>
              <a:xfrm>
                <a:off x="3919290"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2" name="Oval 91"/>
              <p:cNvSpPr/>
              <p:nvPr/>
            </p:nvSpPr>
            <p:spPr>
              <a:xfrm>
                <a:off x="4018327" y="2721300"/>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105" name="Group 104"/>
          <p:cNvGrpSpPr/>
          <p:nvPr/>
        </p:nvGrpSpPr>
        <p:grpSpPr>
          <a:xfrm>
            <a:off x="2605965" y="3078711"/>
            <a:ext cx="360000" cy="360000"/>
            <a:chOff x="2116265" y="2621325"/>
            <a:chExt cx="360000" cy="360000"/>
          </a:xfrm>
        </p:grpSpPr>
        <p:sp>
          <p:nvSpPr>
            <p:cNvPr id="106" name="Rectangle 105"/>
            <p:cNvSpPr/>
            <p:nvPr/>
          </p:nvSpPr>
          <p:spPr>
            <a:xfrm>
              <a:off x="211626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Oval 106"/>
            <p:cNvSpPr/>
            <p:nvPr/>
          </p:nvSpPr>
          <p:spPr>
            <a:xfrm>
              <a:off x="221530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8" name="Group 107"/>
          <p:cNvGrpSpPr/>
          <p:nvPr/>
        </p:nvGrpSpPr>
        <p:grpSpPr>
          <a:xfrm>
            <a:off x="7668705" y="3078711"/>
            <a:ext cx="360000" cy="360000"/>
            <a:chOff x="7164735" y="2621325"/>
            <a:chExt cx="360000" cy="360000"/>
          </a:xfrm>
        </p:grpSpPr>
        <p:sp>
          <p:nvSpPr>
            <p:cNvPr id="109" name="Rectangle 108"/>
            <p:cNvSpPr/>
            <p:nvPr/>
          </p:nvSpPr>
          <p:spPr>
            <a:xfrm>
              <a:off x="716473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0" name="Oval 109"/>
            <p:cNvSpPr/>
            <p:nvPr/>
          </p:nvSpPr>
          <p:spPr>
            <a:xfrm>
              <a:off x="726377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11" name="Group 110"/>
          <p:cNvGrpSpPr/>
          <p:nvPr/>
        </p:nvGrpSpPr>
        <p:grpSpPr>
          <a:xfrm>
            <a:off x="2966570" y="3078711"/>
            <a:ext cx="360000" cy="360000"/>
            <a:chOff x="2476870" y="2621325"/>
            <a:chExt cx="360000" cy="360000"/>
          </a:xfrm>
        </p:grpSpPr>
        <p:sp>
          <p:nvSpPr>
            <p:cNvPr id="112" name="Rectangle 111"/>
            <p:cNvSpPr/>
            <p:nvPr/>
          </p:nvSpPr>
          <p:spPr>
            <a:xfrm>
              <a:off x="2476870"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3" name="Oval 112"/>
            <p:cNvSpPr/>
            <p:nvPr/>
          </p:nvSpPr>
          <p:spPr>
            <a:xfrm>
              <a:off x="2575907"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14" name="Group 113"/>
          <p:cNvGrpSpPr/>
          <p:nvPr/>
        </p:nvGrpSpPr>
        <p:grpSpPr>
          <a:xfrm>
            <a:off x="3327175" y="3078711"/>
            <a:ext cx="360000" cy="360000"/>
            <a:chOff x="2837475" y="2621325"/>
            <a:chExt cx="360000" cy="360000"/>
          </a:xfrm>
        </p:grpSpPr>
        <p:sp>
          <p:nvSpPr>
            <p:cNvPr id="115" name="Rectangle 114"/>
            <p:cNvSpPr/>
            <p:nvPr/>
          </p:nvSpPr>
          <p:spPr>
            <a:xfrm>
              <a:off x="283747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6" name="Oval 115"/>
            <p:cNvSpPr/>
            <p:nvPr/>
          </p:nvSpPr>
          <p:spPr>
            <a:xfrm>
              <a:off x="293651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17" name="Group 116"/>
          <p:cNvGrpSpPr/>
          <p:nvPr/>
        </p:nvGrpSpPr>
        <p:grpSpPr>
          <a:xfrm>
            <a:off x="3687780" y="3078711"/>
            <a:ext cx="360000" cy="360000"/>
            <a:chOff x="3198080" y="2621325"/>
            <a:chExt cx="360000" cy="360000"/>
          </a:xfrm>
        </p:grpSpPr>
        <p:sp>
          <p:nvSpPr>
            <p:cNvPr id="118" name="Rectangle 117"/>
            <p:cNvSpPr/>
            <p:nvPr/>
          </p:nvSpPr>
          <p:spPr>
            <a:xfrm>
              <a:off x="319808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9" name="Oval 118"/>
            <p:cNvSpPr/>
            <p:nvPr/>
          </p:nvSpPr>
          <p:spPr>
            <a:xfrm>
              <a:off x="329711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0" name="Group 119"/>
          <p:cNvGrpSpPr/>
          <p:nvPr/>
        </p:nvGrpSpPr>
        <p:grpSpPr>
          <a:xfrm>
            <a:off x="4048385" y="3078711"/>
            <a:ext cx="360000" cy="360000"/>
            <a:chOff x="3558685" y="2621325"/>
            <a:chExt cx="360000" cy="360000"/>
          </a:xfrm>
        </p:grpSpPr>
        <p:sp>
          <p:nvSpPr>
            <p:cNvPr id="121" name="Rectangle 120"/>
            <p:cNvSpPr/>
            <p:nvPr/>
          </p:nvSpPr>
          <p:spPr>
            <a:xfrm>
              <a:off x="3558685"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2" name="Oval 121"/>
            <p:cNvSpPr/>
            <p:nvPr/>
          </p:nvSpPr>
          <p:spPr>
            <a:xfrm>
              <a:off x="3657722"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3" name="Group 122"/>
          <p:cNvGrpSpPr/>
          <p:nvPr/>
        </p:nvGrpSpPr>
        <p:grpSpPr>
          <a:xfrm>
            <a:off x="4769595" y="3078711"/>
            <a:ext cx="360000" cy="360000"/>
            <a:chOff x="4279895" y="2621325"/>
            <a:chExt cx="360000" cy="360000"/>
          </a:xfrm>
        </p:grpSpPr>
        <p:sp>
          <p:nvSpPr>
            <p:cNvPr id="124" name="Rectangle 123"/>
            <p:cNvSpPr/>
            <p:nvPr/>
          </p:nvSpPr>
          <p:spPr>
            <a:xfrm>
              <a:off x="4279895"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5" name="Oval 124"/>
            <p:cNvSpPr/>
            <p:nvPr/>
          </p:nvSpPr>
          <p:spPr>
            <a:xfrm>
              <a:off x="4378932"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6" name="Group 125"/>
          <p:cNvGrpSpPr/>
          <p:nvPr/>
        </p:nvGrpSpPr>
        <p:grpSpPr>
          <a:xfrm>
            <a:off x="5130200" y="3078711"/>
            <a:ext cx="360000" cy="360000"/>
            <a:chOff x="4640500" y="2621325"/>
            <a:chExt cx="360000" cy="360000"/>
          </a:xfrm>
        </p:grpSpPr>
        <p:sp>
          <p:nvSpPr>
            <p:cNvPr id="127" name="Rectangle 126"/>
            <p:cNvSpPr/>
            <p:nvPr/>
          </p:nvSpPr>
          <p:spPr>
            <a:xfrm>
              <a:off x="464050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8" name="Oval 127"/>
            <p:cNvSpPr/>
            <p:nvPr/>
          </p:nvSpPr>
          <p:spPr>
            <a:xfrm>
              <a:off x="473953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9" name="Group 128"/>
          <p:cNvGrpSpPr/>
          <p:nvPr/>
        </p:nvGrpSpPr>
        <p:grpSpPr>
          <a:xfrm>
            <a:off x="5497940" y="3078711"/>
            <a:ext cx="360000" cy="360000"/>
            <a:chOff x="5001105" y="2621325"/>
            <a:chExt cx="360000" cy="360000"/>
          </a:xfrm>
        </p:grpSpPr>
        <p:sp>
          <p:nvSpPr>
            <p:cNvPr id="130" name="Rectangle 129"/>
            <p:cNvSpPr/>
            <p:nvPr/>
          </p:nvSpPr>
          <p:spPr>
            <a:xfrm>
              <a:off x="5001105"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1" name="Oval 130"/>
            <p:cNvSpPr/>
            <p:nvPr/>
          </p:nvSpPr>
          <p:spPr>
            <a:xfrm>
              <a:off x="5100142"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32" name="Group 131"/>
          <p:cNvGrpSpPr/>
          <p:nvPr/>
        </p:nvGrpSpPr>
        <p:grpSpPr>
          <a:xfrm>
            <a:off x="5858545" y="3078711"/>
            <a:ext cx="360000" cy="360000"/>
            <a:chOff x="5361710" y="2621325"/>
            <a:chExt cx="360000" cy="360000"/>
          </a:xfrm>
        </p:grpSpPr>
        <p:sp>
          <p:nvSpPr>
            <p:cNvPr id="133" name="Rectangle 132"/>
            <p:cNvSpPr/>
            <p:nvPr/>
          </p:nvSpPr>
          <p:spPr>
            <a:xfrm>
              <a:off x="536171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4" name="Oval 133"/>
            <p:cNvSpPr/>
            <p:nvPr/>
          </p:nvSpPr>
          <p:spPr>
            <a:xfrm>
              <a:off x="546074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35" name="Group 134"/>
          <p:cNvGrpSpPr/>
          <p:nvPr/>
        </p:nvGrpSpPr>
        <p:grpSpPr>
          <a:xfrm>
            <a:off x="6219150" y="3078711"/>
            <a:ext cx="360000" cy="360000"/>
            <a:chOff x="5722315" y="2621325"/>
            <a:chExt cx="360000" cy="360000"/>
          </a:xfrm>
        </p:grpSpPr>
        <p:sp>
          <p:nvSpPr>
            <p:cNvPr id="136" name="Rectangle 135"/>
            <p:cNvSpPr/>
            <p:nvPr/>
          </p:nvSpPr>
          <p:spPr>
            <a:xfrm>
              <a:off x="572231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7" name="Oval 136"/>
            <p:cNvSpPr/>
            <p:nvPr/>
          </p:nvSpPr>
          <p:spPr>
            <a:xfrm>
              <a:off x="582135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38" name="Group 137"/>
          <p:cNvGrpSpPr/>
          <p:nvPr/>
        </p:nvGrpSpPr>
        <p:grpSpPr>
          <a:xfrm>
            <a:off x="6586890" y="3078711"/>
            <a:ext cx="360000" cy="360000"/>
            <a:chOff x="6082920" y="2621325"/>
            <a:chExt cx="360000" cy="360000"/>
          </a:xfrm>
        </p:grpSpPr>
        <p:sp>
          <p:nvSpPr>
            <p:cNvPr id="139" name="Rectangle 138"/>
            <p:cNvSpPr/>
            <p:nvPr/>
          </p:nvSpPr>
          <p:spPr>
            <a:xfrm>
              <a:off x="6082920"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0" name="Oval 139"/>
            <p:cNvSpPr/>
            <p:nvPr/>
          </p:nvSpPr>
          <p:spPr>
            <a:xfrm>
              <a:off x="6181957"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1" name="Group 140"/>
          <p:cNvGrpSpPr/>
          <p:nvPr/>
        </p:nvGrpSpPr>
        <p:grpSpPr>
          <a:xfrm>
            <a:off x="6947495" y="3078711"/>
            <a:ext cx="360000" cy="360000"/>
            <a:chOff x="6443525" y="2621325"/>
            <a:chExt cx="360000" cy="360000"/>
          </a:xfrm>
        </p:grpSpPr>
        <p:sp>
          <p:nvSpPr>
            <p:cNvPr id="142" name="Rectangle 141"/>
            <p:cNvSpPr/>
            <p:nvPr/>
          </p:nvSpPr>
          <p:spPr>
            <a:xfrm>
              <a:off x="6443525"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3" name="Oval 142"/>
            <p:cNvSpPr/>
            <p:nvPr/>
          </p:nvSpPr>
          <p:spPr>
            <a:xfrm>
              <a:off x="6542562"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4" name="Group 143"/>
          <p:cNvGrpSpPr/>
          <p:nvPr/>
        </p:nvGrpSpPr>
        <p:grpSpPr>
          <a:xfrm>
            <a:off x="7308100" y="3078711"/>
            <a:ext cx="360000" cy="360000"/>
            <a:chOff x="6804130" y="2621325"/>
            <a:chExt cx="360000" cy="360000"/>
          </a:xfrm>
        </p:grpSpPr>
        <p:sp>
          <p:nvSpPr>
            <p:cNvPr id="145" name="Rectangle 144"/>
            <p:cNvSpPr/>
            <p:nvPr/>
          </p:nvSpPr>
          <p:spPr>
            <a:xfrm>
              <a:off x="6804130"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6" name="Oval 145"/>
            <p:cNvSpPr/>
            <p:nvPr/>
          </p:nvSpPr>
          <p:spPr>
            <a:xfrm>
              <a:off x="6903167" y="2720325"/>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7" name="Group 146"/>
          <p:cNvGrpSpPr/>
          <p:nvPr/>
        </p:nvGrpSpPr>
        <p:grpSpPr>
          <a:xfrm>
            <a:off x="8015040" y="3078711"/>
            <a:ext cx="360000" cy="360000"/>
            <a:chOff x="7525340" y="2621325"/>
            <a:chExt cx="360000" cy="360000"/>
          </a:xfrm>
        </p:grpSpPr>
        <p:sp>
          <p:nvSpPr>
            <p:cNvPr id="148" name="Rectangle 147"/>
            <p:cNvSpPr/>
            <p:nvPr/>
          </p:nvSpPr>
          <p:spPr>
            <a:xfrm>
              <a:off x="7525340" y="2621325"/>
              <a:ext cx="360000" cy="360000"/>
            </a:xfrm>
            <a:prstGeom prst="rect">
              <a:avLst/>
            </a:prstGeom>
            <a:no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 name="Oval 148"/>
            <p:cNvSpPr/>
            <p:nvPr/>
          </p:nvSpPr>
          <p:spPr>
            <a:xfrm>
              <a:off x="7624377" y="2720325"/>
              <a:ext cx="161925" cy="162000"/>
            </a:xfrm>
            <a:prstGeom prst="ellipse">
              <a:avLst/>
            </a:prstGeom>
            <a:solidFill>
              <a:schemeClr val="tx1"/>
            </a:solidFill>
            <a:ln>
              <a:solidFill>
                <a:srgbClr val="73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50" name="Group 149"/>
          <p:cNvGrpSpPr/>
          <p:nvPr/>
        </p:nvGrpSpPr>
        <p:grpSpPr>
          <a:xfrm>
            <a:off x="4408990" y="3078711"/>
            <a:ext cx="360000" cy="360000"/>
            <a:chOff x="3919290" y="2621325"/>
            <a:chExt cx="360000" cy="360000"/>
          </a:xfrm>
        </p:grpSpPr>
        <p:sp>
          <p:nvSpPr>
            <p:cNvPr id="151" name="Rectangle 150"/>
            <p:cNvSpPr/>
            <p:nvPr/>
          </p:nvSpPr>
          <p:spPr>
            <a:xfrm>
              <a:off x="3919290" y="2621325"/>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2" name="Oval 151"/>
            <p:cNvSpPr/>
            <p:nvPr/>
          </p:nvSpPr>
          <p:spPr>
            <a:xfrm>
              <a:off x="4018327" y="2721300"/>
              <a:ext cx="161925" cy="1620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57" name="Group 156"/>
          <p:cNvGrpSpPr/>
          <p:nvPr/>
        </p:nvGrpSpPr>
        <p:grpSpPr>
          <a:xfrm>
            <a:off x="2606570" y="3080661"/>
            <a:ext cx="360000" cy="360000"/>
            <a:chOff x="2116265" y="2621325"/>
            <a:chExt cx="360000" cy="360000"/>
          </a:xfrm>
        </p:grpSpPr>
        <p:sp>
          <p:nvSpPr>
            <p:cNvPr id="158" name="Rectangle 157"/>
            <p:cNvSpPr/>
            <p:nvPr/>
          </p:nvSpPr>
          <p:spPr>
            <a:xfrm>
              <a:off x="211626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9" name="Oval 158"/>
            <p:cNvSpPr/>
            <p:nvPr/>
          </p:nvSpPr>
          <p:spPr>
            <a:xfrm>
              <a:off x="221530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60" name="Group 159"/>
          <p:cNvGrpSpPr/>
          <p:nvPr/>
        </p:nvGrpSpPr>
        <p:grpSpPr>
          <a:xfrm>
            <a:off x="2967175" y="3080661"/>
            <a:ext cx="360000" cy="360000"/>
            <a:chOff x="2476870" y="2621325"/>
            <a:chExt cx="360000" cy="360000"/>
          </a:xfrm>
        </p:grpSpPr>
        <p:sp>
          <p:nvSpPr>
            <p:cNvPr id="161" name="Rectangle 160"/>
            <p:cNvSpPr/>
            <p:nvPr/>
          </p:nvSpPr>
          <p:spPr>
            <a:xfrm>
              <a:off x="2476870" y="2621325"/>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2" name="Oval 161"/>
            <p:cNvSpPr/>
            <p:nvPr/>
          </p:nvSpPr>
          <p:spPr>
            <a:xfrm>
              <a:off x="2575907" y="2720325"/>
              <a:ext cx="161925" cy="162000"/>
            </a:xfrm>
            <a:prstGeom prst="ellips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63" name="Group 162"/>
          <p:cNvGrpSpPr/>
          <p:nvPr/>
        </p:nvGrpSpPr>
        <p:grpSpPr>
          <a:xfrm>
            <a:off x="3327780" y="3080661"/>
            <a:ext cx="360000" cy="360000"/>
            <a:chOff x="2837475" y="2621325"/>
            <a:chExt cx="360000" cy="360000"/>
          </a:xfrm>
        </p:grpSpPr>
        <p:sp>
          <p:nvSpPr>
            <p:cNvPr id="164" name="Rectangle 163"/>
            <p:cNvSpPr/>
            <p:nvPr/>
          </p:nvSpPr>
          <p:spPr>
            <a:xfrm>
              <a:off x="283747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5" name="Oval 164"/>
            <p:cNvSpPr/>
            <p:nvPr/>
          </p:nvSpPr>
          <p:spPr>
            <a:xfrm>
              <a:off x="293651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66" name="Group 165"/>
          <p:cNvGrpSpPr/>
          <p:nvPr/>
        </p:nvGrpSpPr>
        <p:grpSpPr>
          <a:xfrm>
            <a:off x="3688385" y="3080661"/>
            <a:ext cx="360000" cy="360000"/>
            <a:chOff x="3198080" y="2621325"/>
            <a:chExt cx="360000" cy="360000"/>
          </a:xfrm>
        </p:grpSpPr>
        <p:sp>
          <p:nvSpPr>
            <p:cNvPr id="167" name="Rectangle 166"/>
            <p:cNvSpPr/>
            <p:nvPr/>
          </p:nvSpPr>
          <p:spPr>
            <a:xfrm>
              <a:off x="3198080" y="2621325"/>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8" name="Oval 167"/>
            <p:cNvSpPr/>
            <p:nvPr/>
          </p:nvSpPr>
          <p:spPr>
            <a:xfrm>
              <a:off x="3297117" y="2720325"/>
              <a:ext cx="161925" cy="162000"/>
            </a:xfrm>
            <a:prstGeom prst="ellips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69" name="Group 168"/>
          <p:cNvGrpSpPr/>
          <p:nvPr/>
        </p:nvGrpSpPr>
        <p:grpSpPr>
          <a:xfrm>
            <a:off x="4048990" y="3080661"/>
            <a:ext cx="360000" cy="360000"/>
            <a:chOff x="3558685" y="2621325"/>
            <a:chExt cx="360000" cy="360000"/>
          </a:xfrm>
        </p:grpSpPr>
        <p:sp>
          <p:nvSpPr>
            <p:cNvPr id="170" name="Rectangle 169"/>
            <p:cNvSpPr/>
            <p:nvPr/>
          </p:nvSpPr>
          <p:spPr>
            <a:xfrm>
              <a:off x="355868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1" name="Oval 170"/>
            <p:cNvSpPr/>
            <p:nvPr/>
          </p:nvSpPr>
          <p:spPr>
            <a:xfrm>
              <a:off x="365772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2" name="Group 171"/>
          <p:cNvGrpSpPr/>
          <p:nvPr/>
        </p:nvGrpSpPr>
        <p:grpSpPr>
          <a:xfrm>
            <a:off x="4770200" y="3080661"/>
            <a:ext cx="360000" cy="360000"/>
            <a:chOff x="4279895" y="2621325"/>
            <a:chExt cx="360000" cy="360000"/>
          </a:xfrm>
        </p:grpSpPr>
        <p:sp>
          <p:nvSpPr>
            <p:cNvPr id="173" name="Rectangle 172"/>
            <p:cNvSpPr/>
            <p:nvPr/>
          </p:nvSpPr>
          <p:spPr>
            <a:xfrm>
              <a:off x="4279895" y="2621325"/>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4" name="Oval 173"/>
            <p:cNvSpPr/>
            <p:nvPr/>
          </p:nvSpPr>
          <p:spPr>
            <a:xfrm>
              <a:off x="4378932" y="2720325"/>
              <a:ext cx="161925" cy="162000"/>
            </a:xfrm>
            <a:prstGeom prst="ellips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5" name="Group 174"/>
          <p:cNvGrpSpPr/>
          <p:nvPr/>
        </p:nvGrpSpPr>
        <p:grpSpPr>
          <a:xfrm>
            <a:off x="4409595" y="3080661"/>
            <a:ext cx="360000" cy="360000"/>
            <a:chOff x="3919290" y="2621325"/>
            <a:chExt cx="360000" cy="360000"/>
          </a:xfrm>
        </p:grpSpPr>
        <p:sp>
          <p:nvSpPr>
            <p:cNvPr id="176" name="Rectangle 175"/>
            <p:cNvSpPr/>
            <p:nvPr/>
          </p:nvSpPr>
          <p:spPr>
            <a:xfrm>
              <a:off x="3919290"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7" name="Oval 176"/>
            <p:cNvSpPr/>
            <p:nvPr/>
          </p:nvSpPr>
          <p:spPr>
            <a:xfrm>
              <a:off x="4018327" y="2721300"/>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8" name="Group 177"/>
          <p:cNvGrpSpPr/>
          <p:nvPr/>
        </p:nvGrpSpPr>
        <p:grpSpPr>
          <a:xfrm>
            <a:off x="2606570" y="3081636"/>
            <a:ext cx="2523630" cy="360000"/>
            <a:chOff x="3532304" y="4557978"/>
            <a:chExt cx="2523630" cy="360000"/>
          </a:xfrm>
        </p:grpSpPr>
        <p:grpSp>
          <p:nvGrpSpPr>
            <p:cNvPr id="179" name="Group 178"/>
            <p:cNvGrpSpPr/>
            <p:nvPr/>
          </p:nvGrpSpPr>
          <p:grpSpPr>
            <a:xfrm>
              <a:off x="3532304" y="4557978"/>
              <a:ext cx="360000" cy="360000"/>
              <a:chOff x="2116265" y="2621325"/>
              <a:chExt cx="360000" cy="360000"/>
            </a:xfrm>
          </p:grpSpPr>
          <p:sp>
            <p:nvSpPr>
              <p:cNvPr id="198" name="Rectangle 197"/>
              <p:cNvSpPr/>
              <p:nvPr/>
            </p:nvSpPr>
            <p:spPr>
              <a:xfrm>
                <a:off x="211626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9" name="Oval 198"/>
              <p:cNvSpPr/>
              <p:nvPr/>
            </p:nvSpPr>
            <p:spPr>
              <a:xfrm>
                <a:off x="221530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0" name="Group 179"/>
            <p:cNvGrpSpPr/>
            <p:nvPr/>
          </p:nvGrpSpPr>
          <p:grpSpPr>
            <a:xfrm>
              <a:off x="3892909" y="4557978"/>
              <a:ext cx="360000" cy="360000"/>
              <a:chOff x="2476870" y="2621325"/>
              <a:chExt cx="360000" cy="360000"/>
            </a:xfrm>
          </p:grpSpPr>
          <p:sp>
            <p:nvSpPr>
              <p:cNvPr id="196" name="Rectangle 195"/>
              <p:cNvSpPr/>
              <p:nvPr/>
            </p:nvSpPr>
            <p:spPr>
              <a:xfrm>
                <a:off x="2476870"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7" name="Oval 196"/>
              <p:cNvSpPr/>
              <p:nvPr/>
            </p:nvSpPr>
            <p:spPr>
              <a:xfrm>
                <a:off x="2575907"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1" name="Group 180"/>
            <p:cNvGrpSpPr/>
            <p:nvPr/>
          </p:nvGrpSpPr>
          <p:grpSpPr>
            <a:xfrm>
              <a:off x="4253514" y="4557978"/>
              <a:ext cx="360000" cy="360000"/>
              <a:chOff x="2837475" y="2621325"/>
              <a:chExt cx="360000" cy="360000"/>
            </a:xfrm>
          </p:grpSpPr>
          <p:sp>
            <p:nvSpPr>
              <p:cNvPr id="194" name="Rectangle 193"/>
              <p:cNvSpPr/>
              <p:nvPr/>
            </p:nvSpPr>
            <p:spPr>
              <a:xfrm>
                <a:off x="283747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5" name="Oval 194"/>
              <p:cNvSpPr/>
              <p:nvPr/>
            </p:nvSpPr>
            <p:spPr>
              <a:xfrm>
                <a:off x="293651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2" name="Group 181"/>
            <p:cNvGrpSpPr/>
            <p:nvPr/>
          </p:nvGrpSpPr>
          <p:grpSpPr>
            <a:xfrm>
              <a:off x="4614119" y="4557978"/>
              <a:ext cx="360000" cy="360000"/>
              <a:chOff x="3198080" y="2621325"/>
              <a:chExt cx="360000" cy="360000"/>
            </a:xfrm>
          </p:grpSpPr>
          <p:sp>
            <p:nvSpPr>
              <p:cNvPr id="192" name="Rectangle 191"/>
              <p:cNvSpPr/>
              <p:nvPr/>
            </p:nvSpPr>
            <p:spPr>
              <a:xfrm>
                <a:off x="3198080"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3" name="Oval 192"/>
              <p:cNvSpPr/>
              <p:nvPr/>
            </p:nvSpPr>
            <p:spPr>
              <a:xfrm>
                <a:off x="3297117"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3" name="Group 182"/>
            <p:cNvGrpSpPr/>
            <p:nvPr/>
          </p:nvGrpSpPr>
          <p:grpSpPr>
            <a:xfrm>
              <a:off x="4974724" y="4557978"/>
              <a:ext cx="360000" cy="360000"/>
              <a:chOff x="3558685" y="2621325"/>
              <a:chExt cx="360000" cy="360000"/>
            </a:xfrm>
          </p:grpSpPr>
          <p:sp>
            <p:nvSpPr>
              <p:cNvPr id="190" name="Rectangle 189"/>
              <p:cNvSpPr/>
              <p:nvPr/>
            </p:nvSpPr>
            <p:spPr>
              <a:xfrm>
                <a:off x="3558685"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1" name="Oval 190"/>
              <p:cNvSpPr/>
              <p:nvPr/>
            </p:nvSpPr>
            <p:spPr>
              <a:xfrm>
                <a:off x="3657722" y="2720325"/>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4" name="Group 183"/>
            <p:cNvGrpSpPr/>
            <p:nvPr/>
          </p:nvGrpSpPr>
          <p:grpSpPr>
            <a:xfrm>
              <a:off x="5695934" y="4557978"/>
              <a:ext cx="360000" cy="360000"/>
              <a:chOff x="4279895" y="2621325"/>
              <a:chExt cx="360000" cy="360000"/>
            </a:xfrm>
          </p:grpSpPr>
          <p:sp>
            <p:nvSpPr>
              <p:cNvPr id="188" name="Rectangle 187"/>
              <p:cNvSpPr/>
              <p:nvPr/>
            </p:nvSpPr>
            <p:spPr>
              <a:xfrm>
                <a:off x="4279895"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9" name="Oval 188"/>
              <p:cNvSpPr/>
              <p:nvPr/>
            </p:nvSpPr>
            <p:spPr>
              <a:xfrm>
                <a:off x="4378932" y="2720325"/>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5" name="Group 184"/>
            <p:cNvGrpSpPr/>
            <p:nvPr/>
          </p:nvGrpSpPr>
          <p:grpSpPr>
            <a:xfrm>
              <a:off x="5335329" y="4557978"/>
              <a:ext cx="360000" cy="360000"/>
              <a:chOff x="3919290" y="2621325"/>
              <a:chExt cx="360000" cy="360000"/>
            </a:xfrm>
          </p:grpSpPr>
          <p:sp>
            <p:nvSpPr>
              <p:cNvPr id="186" name="Rectangle 185"/>
              <p:cNvSpPr/>
              <p:nvPr/>
            </p:nvSpPr>
            <p:spPr>
              <a:xfrm>
                <a:off x="3919290"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7" name="Oval 186"/>
              <p:cNvSpPr/>
              <p:nvPr/>
            </p:nvSpPr>
            <p:spPr>
              <a:xfrm>
                <a:off x="4018327" y="2721300"/>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cxnSp>
        <p:nvCxnSpPr>
          <p:cNvPr id="204" name="Straight Arrow Connector 203"/>
          <p:cNvCxnSpPr/>
          <p:nvPr/>
        </p:nvCxnSpPr>
        <p:spPr>
          <a:xfrm flipV="1">
            <a:off x="5130200" y="3383211"/>
            <a:ext cx="0" cy="675300"/>
          </a:xfrm>
          <a:prstGeom prst="straightConnector1">
            <a:avLst/>
          </a:prstGeom>
          <a:ln w="57150">
            <a:solidFill>
              <a:schemeClr val="tx1"/>
            </a:solidFill>
            <a:headEnd type="none" w="med" len="med"/>
            <a:tailEnd type="triangle" w="med" len="med"/>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flipV="1">
            <a:off x="4047780" y="3383211"/>
            <a:ext cx="0" cy="675300"/>
          </a:xfrm>
          <a:prstGeom prst="straightConnector1">
            <a:avLst/>
          </a:prstGeom>
          <a:ln w="57150">
            <a:solidFill>
              <a:schemeClr val="tx1"/>
            </a:solidFill>
            <a:headEnd type="none" w="med" len="med"/>
            <a:tailEnd type="triangle" w="med" len="med"/>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133990" y="3080214"/>
            <a:ext cx="3245243" cy="360694"/>
            <a:chOff x="3988913" y="4780497"/>
            <a:chExt cx="3245243" cy="360694"/>
          </a:xfrm>
        </p:grpSpPr>
        <p:grpSp>
          <p:nvGrpSpPr>
            <p:cNvPr id="207" name="Group 206"/>
            <p:cNvGrpSpPr/>
            <p:nvPr/>
          </p:nvGrpSpPr>
          <p:grpSpPr>
            <a:xfrm>
              <a:off x="4350236" y="4781191"/>
              <a:ext cx="2523630" cy="360000"/>
              <a:chOff x="3532304" y="4557978"/>
              <a:chExt cx="2523630" cy="360000"/>
            </a:xfrm>
          </p:grpSpPr>
          <p:grpSp>
            <p:nvGrpSpPr>
              <p:cNvPr id="208" name="Group 207"/>
              <p:cNvGrpSpPr/>
              <p:nvPr/>
            </p:nvGrpSpPr>
            <p:grpSpPr>
              <a:xfrm>
                <a:off x="3532304" y="4557978"/>
                <a:ext cx="360000" cy="360000"/>
                <a:chOff x="2116265" y="2621325"/>
                <a:chExt cx="360000" cy="360000"/>
              </a:xfrm>
            </p:grpSpPr>
            <p:sp>
              <p:nvSpPr>
                <p:cNvPr id="227" name="Rectangle 226"/>
                <p:cNvSpPr/>
                <p:nvPr/>
              </p:nvSpPr>
              <p:spPr>
                <a:xfrm>
                  <a:off x="211626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8" name="Oval 227"/>
                <p:cNvSpPr/>
                <p:nvPr/>
              </p:nvSpPr>
              <p:spPr>
                <a:xfrm>
                  <a:off x="221530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9" name="Group 208"/>
              <p:cNvGrpSpPr/>
              <p:nvPr/>
            </p:nvGrpSpPr>
            <p:grpSpPr>
              <a:xfrm>
                <a:off x="3892909" y="4557978"/>
                <a:ext cx="360000" cy="360000"/>
                <a:chOff x="2476870" y="2621325"/>
                <a:chExt cx="360000" cy="360000"/>
              </a:xfrm>
            </p:grpSpPr>
            <p:sp>
              <p:nvSpPr>
                <p:cNvPr id="225" name="Rectangle 224"/>
                <p:cNvSpPr/>
                <p:nvPr/>
              </p:nvSpPr>
              <p:spPr>
                <a:xfrm>
                  <a:off x="247687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6" name="Oval 225"/>
                <p:cNvSpPr/>
                <p:nvPr/>
              </p:nvSpPr>
              <p:spPr>
                <a:xfrm>
                  <a:off x="257590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10" name="Group 209"/>
              <p:cNvGrpSpPr/>
              <p:nvPr/>
            </p:nvGrpSpPr>
            <p:grpSpPr>
              <a:xfrm>
                <a:off x="4253514" y="4557978"/>
                <a:ext cx="360000" cy="360000"/>
                <a:chOff x="2837475" y="2621325"/>
                <a:chExt cx="360000" cy="360000"/>
              </a:xfrm>
            </p:grpSpPr>
            <p:sp>
              <p:nvSpPr>
                <p:cNvPr id="223" name="Rectangle 222"/>
                <p:cNvSpPr/>
                <p:nvPr/>
              </p:nvSpPr>
              <p:spPr>
                <a:xfrm>
                  <a:off x="283747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4" name="Oval 223"/>
                <p:cNvSpPr/>
                <p:nvPr/>
              </p:nvSpPr>
              <p:spPr>
                <a:xfrm>
                  <a:off x="293651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11" name="Group 210"/>
              <p:cNvGrpSpPr/>
              <p:nvPr/>
            </p:nvGrpSpPr>
            <p:grpSpPr>
              <a:xfrm>
                <a:off x="4614119" y="4557978"/>
                <a:ext cx="360000" cy="360000"/>
                <a:chOff x="3198080" y="2621325"/>
                <a:chExt cx="360000" cy="360000"/>
              </a:xfrm>
            </p:grpSpPr>
            <p:sp>
              <p:nvSpPr>
                <p:cNvPr id="221" name="Rectangle 220"/>
                <p:cNvSpPr/>
                <p:nvPr/>
              </p:nvSpPr>
              <p:spPr>
                <a:xfrm>
                  <a:off x="319808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2" name="Oval 221"/>
                <p:cNvSpPr/>
                <p:nvPr/>
              </p:nvSpPr>
              <p:spPr>
                <a:xfrm>
                  <a:off x="329711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12" name="Group 211"/>
              <p:cNvGrpSpPr/>
              <p:nvPr/>
            </p:nvGrpSpPr>
            <p:grpSpPr>
              <a:xfrm>
                <a:off x="4974724" y="4557978"/>
                <a:ext cx="360000" cy="360000"/>
                <a:chOff x="3558685" y="2621325"/>
                <a:chExt cx="360000" cy="360000"/>
              </a:xfrm>
            </p:grpSpPr>
            <p:sp>
              <p:nvSpPr>
                <p:cNvPr id="219" name="Rectangle 218"/>
                <p:cNvSpPr/>
                <p:nvPr/>
              </p:nvSpPr>
              <p:spPr>
                <a:xfrm>
                  <a:off x="3558685"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0" name="Oval 219"/>
                <p:cNvSpPr/>
                <p:nvPr/>
              </p:nvSpPr>
              <p:spPr>
                <a:xfrm>
                  <a:off x="3657722" y="2720325"/>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13" name="Group 212"/>
              <p:cNvGrpSpPr/>
              <p:nvPr/>
            </p:nvGrpSpPr>
            <p:grpSpPr>
              <a:xfrm>
                <a:off x="5695934" y="4557978"/>
                <a:ext cx="360000" cy="360000"/>
                <a:chOff x="4279895" y="2621325"/>
                <a:chExt cx="360000" cy="360000"/>
              </a:xfrm>
            </p:grpSpPr>
            <p:sp>
              <p:nvSpPr>
                <p:cNvPr id="217" name="Rectangle 216"/>
                <p:cNvSpPr/>
                <p:nvPr/>
              </p:nvSpPr>
              <p:spPr>
                <a:xfrm>
                  <a:off x="4279895"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8" name="Oval 217"/>
                <p:cNvSpPr/>
                <p:nvPr/>
              </p:nvSpPr>
              <p:spPr>
                <a:xfrm>
                  <a:off x="4378932" y="2720325"/>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14" name="Group 213"/>
              <p:cNvGrpSpPr/>
              <p:nvPr/>
            </p:nvGrpSpPr>
            <p:grpSpPr>
              <a:xfrm>
                <a:off x="5335329" y="4557978"/>
                <a:ext cx="360000" cy="360000"/>
                <a:chOff x="3919290" y="2621325"/>
                <a:chExt cx="360000" cy="360000"/>
              </a:xfrm>
            </p:grpSpPr>
            <p:sp>
              <p:nvSpPr>
                <p:cNvPr id="215" name="Rectangle 214"/>
                <p:cNvSpPr/>
                <p:nvPr/>
              </p:nvSpPr>
              <p:spPr>
                <a:xfrm>
                  <a:off x="3919290"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6" name="Oval 215"/>
                <p:cNvSpPr/>
                <p:nvPr/>
              </p:nvSpPr>
              <p:spPr>
                <a:xfrm>
                  <a:off x="4018327" y="2721300"/>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sp>
          <p:nvSpPr>
            <p:cNvPr id="230" name="Rectangle 229"/>
            <p:cNvSpPr/>
            <p:nvPr/>
          </p:nvSpPr>
          <p:spPr>
            <a:xfrm>
              <a:off x="6874156" y="4780497"/>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1" name="Oval 230"/>
            <p:cNvSpPr/>
            <p:nvPr/>
          </p:nvSpPr>
          <p:spPr>
            <a:xfrm>
              <a:off x="6984288" y="4886631"/>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3" name="Rectangle 232"/>
            <p:cNvSpPr/>
            <p:nvPr/>
          </p:nvSpPr>
          <p:spPr>
            <a:xfrm>
              <a:off x="3988913" y="4780592"/>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4" name="Oval 233"/>
            <p:cNvSpPr/>
            <p:nvPr/>
          </p:nvSpPr>
          <p:spPr>
            <a:xfrm>
              <a:off x="4087950" y="4875633"/>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189307398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2000"/>
                                        <p:tgtEl>
                                          <p:spTgt spid="105"/>
                                        </p:tgtEl>
                                      </p:cBhvr>
                                    </p:animEffect>
                                  </p:childTnLst>
                                </p:cTn>
                              </p:par>
                              <p:par>
                                <p:cTn id="16" presetID="10" presetClass="entr" presetSubtype="0" fill="hold" nodeType="withEffect">
                                  <p:stCondLst>
                                    <p:cond delay="0"/>
                                  </p:stCondLst>
                                  <p:childTnLst>
                                    <p:set>
                                      <p:cBhvr>
                                        <p:cTn id="17" dur="1" fill="hold">
                                          <p:stCondLst>
                                            <p:cond delay="0"/>
                                          </p:stCondLst>
                                        </p:cTn>
                                        <p:tgtEl>
                                          <p:spTgt spid="108"/>
                                        </p:tgtEl>
                                        <p:attrNameLst>
                                          <p:attrName>style.visibility</p:attrName>
                                        </p:attrNameLst>
                                      </p:cBhvr>
                                      <p:to>
                                        <p:strVal val="visible"/>
                                      </p:to>
                                    </p:set>
                                    <p:animEffect transition="in" filter="fade">
                                      <p:cBhvr>
                                        <p:cTn id="18" dur="2000"/>
                                        <p:tgtEl>
                                          <p:spTgt spid="108"/>
                                        </p:tgtEl>
                                      </p:cBhvr>
                                    </p:animEffect>
                                  </p:childTnLst>
                                </p:cTn>
                              </p:par>
                              <p:par>
                                <p:cTn id="19" presetID="10"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2000"/>
                                        <p:tgtEl>
                                          <p:spTgt spid="111"/>
                                        </p:tgtEl>
                                      </p:cBhvr>
                                    </p:animEffect>
                                  </p:childTnLst>
                                </p:cTn>
                              </p:par>
                              <p:par>
                                <p:cTn id="22" presetID="10" presetClass="entr" presetSubtype="0" fill="hold" nodeType="with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2000"/>
                                        <p:tgtEl>
                                          <p:spTgt spid="114"/>
                                        </p:tgtEl>
                                      </p:cBhvr>
                                    </p:animEffect>
                                  </p:childTnLst>
                                </p:cTn>
                              </p:par>
                              <p:par>
                                <p:cTn id="25" presetID="10" presetClass="entr" presetSubtype="0"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2000"/>
                                        <p:tgtEl>
                                          <p:spTgt spid="117"/>
                                        </p:tgtEl>
                                      </p:cBhvr>
                                    </p:animEffect>
                                  </p:childTnLst>
                                </p:cTn>
                              </p:par>
                              <p:par>
                                <p:cTn id="28" presetID="10" presetClass="entr" presetSubtype="0" fill="hold" nodeType="with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2000"/>
                                        <p:tgtEl>
                                          <p:spTgt spid="120"/>
                                        </p:tgtEl>
                                      </p:cBhvr>
                                    </p:animEffect>
                                  </p:childTnLst>
                                </p:cTn>
                              </p:par>
                              <p:par>
                                <p:cTn id="31" presetID="10" presetClass="entr" presetSubtype="0"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animEffect transition="in" filter="fade">
                                      <p:cBhvr>
                                        <p:cTn id="33" dur="2000"/>
                                        <p:tgtEl>
                                          <p:spTgt spid="123"/>
                                        </p:tgtEl>
                                      </p:cBhvr>
                                    </p:animEffect>
                                  </p:childTnLst>
                                </p:cTn>
                              </p:par>
                              <p:par>
                                <p:cTn id="34" presetID="10" presetClass="entr" presetSubtype="0" fill="hold" nodeType="with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fade">
                                      <p:cBhvr>
                                        <p:cTn id="36" dur="2000"/>
                                        <p:tgtEl>
                                          <p:spTgt spid="126"/>
                                        </p:tgtEl>
                                      </p:cBhvr>
                                    </p:animEffect>
                                  </p:childTnLst>
                                </p:cTn>
                              </p:par>
                              <p:par>
                                <p:cTn id="37" presetID="10" presetClass="entr" presetSubtype="0" fill="hold" nodeType="with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2000"/>
                                        <p:tgtEl>
                                          <p:spTgt spid="129"/>
                                        </p:tgtEl>
                                      </p:cBhvr>
                                    </p:animEffect>
                                  </p:childTnLst>
                                </p:cTn>
                              </p:par>
                              <p:par>
                                <p:cTn id="40" presetID="10" presetClass="entr" presetSubtype="0" fill="hold" nodeType="withEffect">
                                  <p:stCondLst>
                                    <p:cond delay="0"/>
                                  </p:stCondLst>
                                  <p:childTnLst>
                                    <p:set>
                                      <p:cBhvr>
                                        <p:cTn id="41" dur="1" fill="hold">
                                          <p:stCondLst>
                                            <p:cond delay="0"/>
                                          </p:stCondLst>
                                        </p:cTn>
                                        <p:tgtEl>
                                          <p:spTgt spid="132"/>
                                        </p:tgtEl>
                                        <p:attrNameLst>
                                          <p:attrName>style.visibility</p:attrName>
                                        </p:attrNameLst>
                                      </p:cBhvr>
                                      <p:to>
                                        <p:strVal val="visible"/>
                                      </p:to>
                                    </p:set>
                                    <p:animEffect transition="in" filter="fade">
                                      <p:cBhvr>
                                        <p:cTn id="42" dur="2000"/>
                                        <p:tgtEl>
                                          <p:spTgt spid="132"/>
                                        </p:tgtEl>
                                      </p:cBhvr>
                                    </p:animEffect>
                                  </p:childTnLst>
                                </p:cTn>
                              </p:par>
                              <p:par>
                                <p:cTn id="43" presetID="10" presetClass="entr" presetSubtype="0" fill="hold"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fade">
                                      <p:cBhvr>
                                        <p:cTn id="45" dur="2000"/>
                                        <p:tgtEl>
                                          <p:spTgt spid="135"/>
                                        </p:tgtEl>
                                      </p:cBhvr>
                                    </p:animEffect>
                                  </p:childTnLst>
                                </p:cTn>
                              </p:par>
                              <p:par>
                                <p:cTn id="46" presetID="10" presetClass="entr" presetSubtype="0" fill="hold" nodeType="with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fade">
                                      <p:cBhvr>
                                        <p:cTn id="48" dur="2000"/>
                                        <p:tgtEl>
                                          <p:spTgt spid="138"/>
                                        </p:tgtEl>
                                      </p:cBhvr>
                                    </p:animEffect>
                                  </p:childTnLst>
                                </p:cTn>
                              </p:par>
                              <p:par>
                                <p:cTn id="49" presetID="10" presetClass="entr" presetSubtype="0" fill="hold" nodeType="withEffect">
                                  <p:stCondLst>
                                    <p:cond delay="0"/>
                                  </p:stCondLst>
                                  <p:childTnLst>
                                    <p:set>
                                      <p:cBhvr>
                                        <p:cTn id="50" dur="1" fill="hold">
                                          <p:stCondLst>
                                            <p:cond delay="0"/>
                                          </p:stCondLst>
                                        </p:cTn>
                                        <p:tgtEl>
                                          <p:spTgt spid="141"/>
                                        </p:tgtEl>
                                        <p:attrNameLst>
                                          <p:attrName>style.visibility</p:attrName>
                                        </p:attrNameLst>
                                      </p:cBhvr>
                                      <p:to>
                                        <p:strVal val="visible"/>
                                      </p:to>
                                    </p:set>
                                    <p:animEffect transition="in" filter="fade">
                                      <p:cBhvr>
                                        <p:cTn id="51" dur="2000"/>
                                        <p:tgtEl>
                                          <p:spTgt spid="141"/>
                                        </p:tgtEl>
                                      </p:cBhvr>
                                    </p:animEffect>
                                  </p:childTnLst>
                                </p:cTn>
                              </p:par>
                              <p:par>
                                <p:cTn id="52" presetID="10" presetClass="entr" presetSubtype="0" fill="hold" nodeType="withEffect">
                                  <p:stCondLst>
                                    <p:cond delay="0"/>
                                  </p:stCondLst>
                                  <p:childTnLst>
                                    <p:set>
                                      <p:cBhvr>
                                        <p:cTn id="53" dur="1" fill="hold">
                                          <p:stCondLst>
                                            <p:cond delay="0"/>
                                          </p:stCondLst>
                                        </p:cTn>
                                        <p:tgtEl>
                                          <p:spTgt spid="144"/>
                                        </p:tgtEl>
                                        <p:attrNameLst>
                                          <p:attrName>style.visibility</p:attrName>
                                        </p:attrNameLst>
                                      </p:cBhvr>
                                      <p:to>
                                        <p:strVal val="visible"/>
                                      </p:to>
                                    </p:set>
                                    <p:animEffect transition="in" filter="fade">
                                      <p:cBhvr>
                                        <p:cTn id="54" dur="2000"/>
                                        <p:tgtEl>
                                          <p:spTgt spid="144"/>
                                        </p:tgtEl>
                                      </p:cBhvr>
                                    </p:animEffect>
                                  </p:childTnLst>
                                </p:cTn>
                              </p:par>
                              <p:par>
                                <p:cTn id="55" presetID="10" presetClass="entr" presetSubtype="0" fill="hold" nodeType="withEffect">
                                  <p:stCondLst>
                                    <p:cond delay="0"/>
                                  </p:stCondLst>
                                  <p:childTnLst>
                                    <p:set>
                                      <p:cBhvr>
                                        <p:cTn id="56" dur="1" fill="hold">
                                          <p:stCondLst>
                                            <p:cond delay="0"/>
                                          </p:stCondLst>
                                        </p:cTn>
                                        <p:tgtEl>
                                          <p:spTgt spid="147"/>
                                        </p:tgtEl>
                                        <p:attrNameLst>
                                          <p:attrName>style.visibility</p:attrName>
                                        </p:attrNameLst>
                                      </p:cBhvr>
                                      <p:to>
                                        <p:strVal val="visible"/>
                                      </p:to>
                                    </p:set>
                                    <p:animEffect transition="in" filter="fade">
                                      <p:cBhvr>
                                        <p:cTn id="57" dur="2000"/>
                                        <p:tgtEl>
                                          <p:spTgt spid="147"/>
                                        </p:tgtEl>
                                      </p:cBhvr>
                                    </p:animEffect>
                                  </p:childTnLst>
                                </p:cTn>
                              </p:par>
                              <p:par>
                                <p:cTn id="58" presetID="10" presetClass="entr" presetSubtype="0" fill="hold" nodeType="withEffect">
                                  <p:stCondLst>
                                    <p:cond delay="0"/>
                                  </p:stCondLst>
                                  <p:childTnLst>
                                    <p:set>
                                      <p:cBhvr>
                                        <p:cTn id="59" dur="1" fill="hold">
                                          <p:stCondLst>
                                            <p:cond delay="0"/>
                                          </p:stCondLst>
                                        </p:cTn>
                                        <p:tgtEl>
                                          <p:spTgt spid="150"/>
                                        </p:tgtEl>
                                        <p:attrNameLst>
                                          <p:attrName>style.visibility</p:attrName>
                                        </p:attrNameLst>
                                      </p:cBhvr>
                                      <p:to>
                                        <p:strVal val="visible"/>
                                      </p:to>
                                    </p:set>
                                    <p:animEffect transition="in" filter="fade">
                                      <p:cBhvr>
                                        <p:cTn id="60" dur="2000"/>
                                        <p:tgtEl>
                                          <p:spTgt spid="150"/>
                                        </p:tgtEl>
                                      </p:cBhvr>
                                    </p:animEffect>
                                  </p:childTnLst>
                                </p:cTn>
                              </p:par>
                            </p:childTnLst>
                          </p:cTn>
                        </p:par>
                        <p:par>
                          <p:cTn id="61" fill="hold">
                            <p:stCondLst>
                              <p:cond delay="2000"/>
                            </p:stCondLst>
                            <p:childTnLst>
                              <p:par>
                                <p:cTn id="62" presetID="42" presetClass="path" presetSubtype="0" accel="50000" decel="50000" fill="hold" nodeType="afterEffect">
                                  <p:stCondLst>
                                    <p:cond delay="0"/>
                                  </p:stCondLst>
                                  <p:childTnLst>
                                    <p:animMotion origin="layout" path="M 8.7963E-7 -3.23907E-6 L 0.22946 -0.0018 " pathEditMode="relative" rAng="0" ptsTypes="AA">
                                      <p:cBhvr>
                                        <p:cTn id="63" dur="2000" fill="hold"/>
                                        <p:tgtEl>
                                          <p:spTgt spid="105"/>
                                        </p:tgtEl>
                                        <p:attrNameLst>
                                          <p:attrName>ppt_x</p:attrName>
                                          <p:attrName>ppt_y</p:attrName>
                                        </p:attrNameLst>
                                      </p:cBhvr>
                                      <p:rCtr x="11473" y="-103"/>
                                    </p:animMotion>
                                  </p:childTnLst>
                                </p:cTn>
                              </p:par>
                              <p:par>
                                <p:cTn id="64" presetID="42" presetClass="path" presetSubtype="0" accel="50000" decel="50000" fill="hold" nodeType="withEffect">
                                  <p:stCondLst>
                                    <p:cond delay="0"/>
                                  </p:stCondLst>
                                  <p:childTnLst>
                                    <p:animMotion origin="layout" path="M 0.00101 -0.0018 L -0.03689 -0.0036 " pathEditMode="relative" rAng="0" ptsTypes="AA">
                                      <p:cBhvr>
                                        <p:cTn id="65" dur="2000" fill="hold"/>
                                        <p:tgtEl>
                                          <p:spTgt spid="111"/>
                                        </p:tgtEl>
                                        <p:attrNameLst>
                                          <p:attrName>ppt_x</p:attrName>
                                          <p:attrName>ppt_y</p:attrName>
                                        </p:attrNameLst>
                                      </p:cBhvr>
                                      <p:rCtr x="-1895" y="-103"/>
                                    </p:animMotion>
                                  </p:childTnLst>
                                </p:cTn>
                              </p:par>
                              <p:par>
                                <p:cTn id="66" presetID="42" presetClass="path" presetSubtype="0" accel="50000" decel="50000" fill="hold" nodeType="withEffect">
                                  <p:stCondLst>
                                    <p:cond delay="0"/>
                                  </p:stCondLst>
                                  <p:childTnLst>
                                    <p:animMotion origin="layout" path="M 0.00015 -3.23907E-6 L 0.19604 -3.23907E-6 " pathEditMode="relative" rAng="0" ptsTypes="AA">
                                      <p:cBhvr>
                                        <p:cTn id="67" dur="2000" fill="hold"/>
                                        <p:tgtEl>
                                          <p:spTgt spid="114"/>
                                        </p:tgtEl>
                                        <p:attrNameLst>
                                          <p:attrName>ppt_x</p:attrName>
                                          <p:attrName>ppt_y</p:attrName>
                                        </p:attrNameLst>
                                      </p:cBhvr>
                                      <p:rCtr x="9795" y="0"/>
                                    </p:animMotion>
                                  </p:childTnLst>
                                </p:cTn>
                              </p:par>
                              <p:par>
                                <p:cTn id="68" presetID="42" presetClass="path" presetSubtype="0" accel="50000" decel="50000" fill="hold" nodeType="withEffect">
                                  <p:stCondLst>
                                    <p:cond delay="0"/>
                                  </p:stCondLst>
                                  <p:childTnLst>
                                    <p:animMotion origin="layout" path="M 0.00159 -3.23907E-6 L 0.19749 -0.00385 " pathEditMode="relative" rAng="0" ptsTypes="AA">
                                      <p:cBhvr>
                                        <p:cTn id="69" dur="2000" fill="hold"/>
                                        <p:tgtEl>
                                          <p:spTgt spid="117"/>
                                        </p:tgtEl>
                                        <p:attrNameLst>
                                          <p:attrName>ppt_x</p:attrName>
                                          <p:attrName>ppt_y</p:attrName>
                                        </p:attrNameLst>
                                      </p:cBhvr>
                                      <p:rCtr x="9795" y="-206"/>
                                    </p:animMotion>
                                  </p:childTnLst>
                                </p:cTn>
                              </p:par>
                              <p:par>
                                <p:cTn id="70" presetID="42" presetClass="path" presetSubtype="0" accel="50000" decel="50000" fill="hold" nodeType="withEffect">
                                  <p:stCondLst>
                                    <p:cond delay="0"/>
                                  </p:stCondLst>
                                  <p:childTnLst>
                                    <p:animMotion origin="layout" path="M 0.0013 -3.23907E-6 L -0.09607 -3.23907E-6 " pathEditMode="relative" rAng="0" ptsTypes="AA">
                                      <p:cBhvr>
                                        <p:cTn id="71" dur="2000" fill="hold"/>
                                        <p:tgtEl>
                                          <p:spTgt spid="120"/>
                                        </p:tgtEl>
                                        <p:attrNameLst>
                                          <p:attrName>ppt_x</p:attrName>
                                          <p:attrName>ppt_y</p:attrName>
                                        </p:attrNameLst>
                                      </p:cBhvr>
                                      <p:rCtr x="-4876" y="0"/>
                                    </p:animMotion>
                                  </p:childTnLst>
                                </p:cTn>
                              </p:par>
                              <p:par>
                                <p:cTn id="72" presetID="42" presetClass="path" presetSubtype="0" accel="50000" decel="50000" fill="hold" nodeType="withEffect">
                                  <p:stCondLst>
                                    <p:cond delay="0"/>
                                  </p:stCondLst>
                                  <p:childTnLst>
                                    <p:animMotion origin="layout" path="M -0.02184 -0.00025 L -0.12037 -3.23907E-6 " pathEditMode="relative" rAng="0" ptsTypes="AA">
                                      <p:cBhvr>
                                        <p:cTn id="73" dur="2000" fill="hold"/>
                                        <p:tgtEl>
                                          <p:spTgt spid="123"/>
                                        </p:tgtEl>
                                        <p:attrNameLst>
                                          <p:attrName>ppt_x</p:attrName>
                                          <p:attrName>ppt_y</p:attrName>
                                        </p:attrNameLst>
                                      </p:cBhvr>
                                      <p:rCtr x="-4933" y="0"/>
                                    </p:animMotion>
                                  </p:childTnLst>
                                </p:cTn>
                              </p:par>
                              <p:par>
                                <p:cTn id="74" presetID="42" presetClass="path" presetSubtype="0" accel="50000" decel="50000" fill="hold" nodeType="withEffect">
                                  <p:stCondLst>
                                    <p:cond delay="0"/>
                                  </p:stCondLst>
                                  <p:childTnLst>
                                    <p:animMotion origin="layout" path="M 0.0016 -0.00411 L 0.09896 -0.00385 " pathEditMode="relative" rAng="0" ptsTypes="AA">
                                      <p:cBhvr>
                                        <p:cTn id="75" dur="2000" fill="hold"/>
                                        <p:tgtEl>
                                          <p:spTgt spid="126"/>
                                        </p:tgtEl>
                                        <p:attrNameLst>
                                          <p:attrName>ppt_x</p:attrName>
                                          <p:attrName>ppt_y</p:attrName>
                                        </p:attrNameLst>
                                      </p:cBhvr>
                                      <p:rCtr x="4861" y="0"/>
                                    </p:animMotion>
                                  </p:childTnLst>
                                </p:cTn>
                              </p:par>
                              <p:par>
                                <p:cTn id="76" presetID="42" presetClass="path" presetSubtype="0" accel="50000" decel="50000" fill="hold" nodeType="withEffect">
                                  <p:stCondLst>
                                    <p:cond delay="0"/>
                                  </p:stCondLst>
                                  <p:childTnLst>
                                    <p:animMotion origin="layout" path="M 4.72222E-6 -0.00025 L -0.12992 -3.23907E-6 " pathEditMode="relative" rAng="0" ptsTypes="AA">
                                      <p:cBhvr>
                                        <p:cTn id="77" dur="2000" fill="hold"/>
                                        <p:tgtEl>
                                          <p:spTgt spid="129"/>
                                        </p:tgtEl>
                                        <p:attrNameLst>
                                          <p:attrName>ppt_x</p:attrName>
                                          <p:attrName>ppt_y</p:attrName>
                                        </p:attrNameLst>
                                      </p:cBhvr>
                                      <p:rCtr x="-6496" y="0"/>
                                    </p:animMotion>
                                  </p:childTnLst>
                                </p:cTn>
                              </p:par>
                              <p:par>
                                <p:cTn id="78" presetID="42" presetClass="path" presetSubtype="0" accel="50000" decel="50000" fill="hold" nodeType="withEffect">
                                  <p:stCondLst>
                                    <p:cond delay="0"/>
                                  </p:stCondLst>
                                  <p:childTnLst>
                                    <p:animMotion origin="layout" path="M -0.00058 -3.23907E-6 L 0.06655 -0.0018 " pathEditMode="relative" rAng="0" ptsTypes="AA">
                                      <p:cBhvr>
                                        <p:cTn id="79" dur="2000" fill="hold"/>
                                        <p:tgtEl>
                                          <p:spTgt spid="132"/>
                                        </p:tgtEl>
                                        <p:attrNameLst>
                                          <p:attrName>ppt_x</p:attrName>
                                          <p:attrName>ppt_y</p:attrName>
                                        </p:attrNameLst>
                                      </p:cBhvr>
                                      <p:rCtr x="3356" y="-103"/>
                                    </p:animMotion>
                                  </p:childTnLst>
                                </p:cTn>
                              </p:par>
                              <p:par>
                                <p:cTn id="80" presetID="42" presetClass="path" presetSubtype="0" accel="50000" decel="50000" fill="hold" nodeType="withEffect">
                                  <p:stCondLst>
                                    <p:cond delay="0"/>
                                  </p:stCondLst>
                                  <p:childTnLst>
                                    <p:animMotion origin="layout" path="M -0.00029 -0.00385 L 0.06467 -0.00385 " pathEditMode="relative" rAng="0" ptsTypes="AA">
                                      <p:cBhvr>
                                        <p:cTn id="81" dur="2000" fill="hold"/>
                                        <p:tgtEl>
                                          <p:spTgt spid="135"/>
                                        </p:tgtEl>
                                        <p:attrNameLst>
                                          <p:attrName>ppt_x</p:attrName>
                                          <p:attrName>ppt_y</p:attrName>
                                        </p:attrNameLst>
                                      </p:cBhvr>
                                      <p:rCtr x="3241" y="0"/>
                                    </p:animMotion>
                                  </p:childTnLst>
                                </p:cTn>
                              </p:par>
                              <p:par>
                                <p:cTn id="82" presetID="42" presetClass="path" presetSubtype="0" accel="50000" decel="50000" fill="hold" nodeType="withEffect">
                                  <p:stCondLst>
                                    <p:cond delay="0"/>
                                  </p:stCondLst>
                                  <p:childTnLst>
                                    <p:animMotion origin="layout" path="M -4.25926E-6 -3.23907E-6 L -0.20138 -3.23907E-6 " pathEditMode="relative" rAng="0" ptsTypes="AA">
                                      <p:cBhvr>
                                        <p:cTn id="83" dur="2000" fill="hold"/>
                                        <p:tgtEl>
                                          <p:spTgt spid="138"/>
                                        </p:tgtEl>
                                        <p:attrNameLst>
                                          <p:attrName>ppt_x</p:attrName>
                                          <p:attrName>ppt_y</p:attrName>
                                        </p:attrNameLst>
                                      </p:cBhvr>
                                      <p:rCtr x="-10069" y="0"/>
                                    </p:animMotion>
                                  </p:childTnLst>
                                </p:cTn>
                              </p:par>
                              <p:par>
                                <p:cTn id="84" presetID="42" presetClass="path" presetSubtype="0" accel="50000" decel="50000" fill="hold" nodeType="withEffect">
                                  <p:stCondLst>
                                    <p:cond delay="0"/>
                                  </p:stCondLst>
                                  <p:childTnLst>
                                    <p:animMotion origin="layout" path="M -0.00275 -0.00385 L 0.03284 -0.0054 " pathEditMode="relative" rAng="0" ptsTypes="AA">
                                      <p:cBhvr>
                                        <p:cTn id="85" dur="2000" fill="hold"/>
                                        <p:tgtEl>
                                          <p:spTgt spid="141"/>
                                        </p:tgtEl>
                                        <p:attrNameLst>
                                          <p:attrName>ppt_x</p:attrName>
                                          <p:attrName>ppt_y</p:attrName>
                                        </p:attrNameLst>
                                      </p:cBhvr>
                                      <p:rCtr x="1780" y="-77"/>
                                    </p:animMotion>
                                  </p:childTnLst>
                                </p:cTn>
                              </p:par>
                              <p:par>
                                <p:cTn id="86" presetID="42" presetClass="path" presetSubtype="0" accel="50000" decel="50000" fill="hold" nodeType="withEffect">
                                  <p:stCondLst>
                                    <p:cond delay="0"/>
                                  </p:stCondLst>
                                  <p:childTnLst>
                                    <p:animMotion origin="layout" path="M 0.00087 -0.00025 L -0.22859 -0.00025 " pathEditMode="relative" rAng="0" ptsTypes="AA">
                                      <p:cBhvr>
                                        <p:cTn id="87" dur="2000" fill="hold"/>
                                        <p:tgtEl>
                                          <p:spTgt spid="144"/>
                                        </p:tgtEl>
                                        <p:attrNameLst>
                                          <p:attrName>ppt_x</p:attrName>
                                          <p:attrName>ppt_y</p:attrName>
                                        </p:attrNameLst>
                                      </p:cBhvr>
                                      <p:rCtr x="-11473" y="0"/>
                                    </p:animMotion>
                                  </p:childTnLst>
                                </p:cTn>
                              </p:par>
                              <p:par>
                                <p:cTn id="88" presetID="42" presetClass="path" presetSubtype="0" accel="50000" decel="50000" fill="hold" nodeType="withEffect">
                                  <p:stCondLst>
                                    <p:cond delay="0"/>
                                  </p:stCondLst>
                                  <p:childTnLst>
                                    <p:animMotion origin="layout" path="M 0.03487 -3.23907E-6 L -0.06467 -0.0018 " pathEditMode="relative" rAng="0" ptsTypes="AA">
                                      <p:cBhvr>
                                        <p:cTn id="89" dur="2000" fill="hold"/>
                                        <p:tgtEl>
                                          <p:spTgt spid="150"/>
                                        </p:tgtEl>
                                        <p:attrNameLst>
                                          <p:attrName>ppt_x</p:attrName>
                                          <p:attrName>ppt_y</p:attrName>
                                        </p:attrNameLst>
                                      </p:cBhvr>
                                      <p:rCtr x="-4977" y="-103"/>
                                    </p:animMotion>
                                  </p:childTnLst>
                                </p:cTn>
                              </p:par>
                            </p:childTnLst>
                          </p:cTn>
                        </p:par>
                        <p:par>
                          <p:cTn id="90" fill="hold">
                            <p:stCondLst>
                              <p:cond delay="4000"/>
                            </p:stCondLst>
                            <p:childTnLst>
                              <p:par>
                                <p:cTn id="91" presetID="10" presetClass="entr" presetSubtype="0" fill="hold" nodeType="after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nodeType="with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fade">
                                      <p:cBhvr>
                                        <p:cTn id="96" dur="500"/>
                                        <p:tgtEl>
                                          <p:spTgt spid="59"/>
                                        </p:tgtEl>
                                      </p:cBhvr>
                                    </p:animEffect>
                                  </p:childTnLst>
                                </p:cTn>
                              </p:par>
                              <p:par>
                                <p:cTn id="97" presetID="10" presetClass="entr" presetSubtype="0" fill="hold" nodeType="with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fade">
                                      <p:cBhvr>
                                        <p:cTn id="99" dur="500"/>
                                        <p:tgtEl>
                                          <p:spTgt spid="62"/>
                                        </p:tgtEl>
                                      </p:cBhvr>
                                    </p:animEffect>
                                  </p:childTnLst>
                                </p:cTn>
                              </p:par>
                              <p:par>
                                <p:cTn id="100" presetID="10" presetClass="entr" presetSubtype="0" fill="hold" nodeType="with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fade">
                                      <p:cBhvr>
                                        <p:cTn id="102" dur="500"/>
                                        <p:tgtEl>
                                          <p:spTgt spid="65"/>
                                        </p:tgtEl>
                                      </p:cBhvr>
                                    </p:animEffect>
                                  </p:childTnLst>
                                </p:cTn>
                              </p:par>
                              <p:par>
                                <p:cTn id="103" presetID="10" presetClass="entr" presetSubtype="0" fill="hold" nodeType="with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fade">
                                      <p:cBhvr>
                                        <p:cTn id="105" dur="500"/>
                                        <p:tgtEl>
                                          <p:spTgt spid="68"/>
                                        </p:tgtEl>
                                      </p:cBhvr>
                                    </p:animEffect>
                                  </p:childTnLst>
                                </p:cTn>
                              </p:par>
                              <p:par>
                                <p:cTn id="106" presetID="10" presetClass="entr" presetSubtype="0" fill="hold" nodeType="with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fade">
                                      <p:cBhvr>
                                        <p:cTn id="108" dur="500"/>
                                        <p:tgtEl>
                                          <p:spTgt spid="71"/>
                                        </p:tgtEl>
                                      </p:cBhvr>
                                    </p:animEffect>
                                  </p:childTnLst>
                                </p:cTn>
                              </p:par>
                              <p:par>
                                <p:cTn id="109" presetID="10" presetClass="entr" presetSubtype="0" fill="hold"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fade">
                                      <p:cBhvr>
                                        <p:cTn id="111" dur="500"/>
                                        <p:tgtEl>
                                          <p:spTgt spid="74"/>
                                        </p:tgtEl>
                                      </p:cBhvr>
                                    </p:animEffect>
                                  </p:childTnLst>
                                </p:cTn>
                              </p:par>
                              <p:par>
                                <p:cTn id="112" presetID="10" presetClass="entr" presetSubtype="0" fill="hold" nodeType="withEffect">
                                  <p:stCondLst>
                                    <p:cond delay="0"/>
                                  </p:stCondLst>
                                  <p:childTnLst>
                                    <p:set>
                                      <p:cBhvr>
                                        <p:cTn id="113" dur="1" fill="hold">
                                          <p:stCondLst>
                                            <p:cond delay="0"/>
                                          </p:stCondLst>
                                        </p:cTn>
                                        <p:tgtEl>
                                          <p:spTgt spid="77"/>
                                        </p:tgtEl>
                                        <p:attrNameLst>
                                          <p:attrName>style.visibility</p:attrName>
                                        </p:attrNameLst>
                                      </p:cBhvr>
                                      <p:to>
                                        <p:strVal val="visible"/>
                                      </p:to>
                                    </p:set>
                                    <p:animEffect transition="in" filter="fade">
                                      <p:cBhvr>
                                        <p:cTn id="114" dur="500"/>
                                        <p:tgtEl>
                                          <p:spTgt spid="77"/>
                                        </p:tgtEl>
                                      </p:cBhvr>
                                    </p:animEffect>
                                  </p:childTnLst>
                                </p:cTn>
                              </p:par>
                              <p:par>
                                <p:cTn id="115" presetID="10" presetClass="entr" presetSubtype="0" fill="hold" nodeType="with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500"/>
                                        <p:tgtEl>
                                          <p:spTgt spid="83"/>
                                        </p:tgtEl>
                                      </p:cBhvr>
                                    </p:animEffect>
                                  </p:childTnLst>
                                </p:cTn>
                              </p:par>
                              <p:par>
                                <p:cTn id="121" presetID="10" presetClass="exit" presetSubtype="0" fill="hold" nodeType="withEffect">
                                  <p:stCondLst>
                                    <p:cond delay="0"/>
                                  </p:stCondLst>
                                  <p:childTnLst>
                                    <p:animEffect transition="out" filter="fade">
                                      <p:cBhvr>
                                        <p:cTn id="122" dur="500"/>
                                        <p:tgtEl>
                                          <p:spTgt spid="4"/>
                                        </p:tgtEl>
                                      </p:cBhvr>
                                    </p:animEffect>
                                    <p:set>
                                      <p:cBhvr>
                                        <p:cTn id="123" dur="1" fill="hold">
                                          <p:stCondLst>
                                            <p:cond delay="499"/>
                                          </p:stCondLst>
                                        </p:cTn>
                                        <p:tgtEl>
                                          <p:spTgt spid="4"/>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105"/>
                                        </p:tgtEl>
                                      </p:cBhvr>
                                    </p:animEffect>
                                    <p:set>
                                      <p:cBhvr>
                                        <p:cTn id="126" dur="1" fill="hold">
                                          <p:stCondLst>
                                            <p:cond delay="499"/>
                                          </p:stCondLst>
                                        </p:cTn>
                                        <p:tgtEl>
                                          <p:spTgt spid="105"/>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08"/>
                                        </p:tgtEl>
                                      </p:cBhvr>
                                    </p:animEffect>
                                    <p:set>
                                      <p:cBhvr>
                                        <p:cTn id="129" dur="1" fill="hold">
                                          <p:stCondLst>
                                            <p:cond delay="499"/>
                                          </p:stCondLst>
                                        </p:cTn>
                                        <p:tgtEl>
                                          <p:spTgt spid="108"/>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111"/>
                                        </p:tgtEl>
                                      </p:cBhvr>
                                    </p:animEffect>
                                    <p:set>
                                      <p:cBhvr>
                                        <p:cTn id="132" dur="1" fill="hold">
                                          <p:stCondLst>
                                            <p:cond delay="499"/>
                                          </p:stCondLst>
                                        </p:cTn>
                                        <p:tgtEl>
                                          <p:spTgt spid="111"/>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114"/>
                                        </p:tgtEl>
                                      </p:cBhvr>
                                    </p:animEffect>
                                    <p:set>
                                      <p:cBhvr>
                                        <p:cTn id="135" dur="1" fill="hold">
                                          <p:stCondLst>
                                            <p:cond delay="499"/>
                                          </p:stCondLst>
                                        </p:cTn>
                                        <p:tgtEl>
                                          <p:spTgt spid="114"/>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117"/>
                                        </p:tgtEl>
                                      </p:cBhvr>
                                    </p:animEffect>
                                    <p:set>
                                      <p:cBhvr>
                                        <p:cTn id="138" dur="1" fill="hold">
                                          <p:stCondLst>
                                            <p:cond delay="499"/>
                                          </p:stCondLst>
                                        </p:cTn>
                                        <p:tgtEl>
                                          <p:spTgt spid="117"/>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120"/>
                                        </p:tgtEl>
                                      </p:cBhvr>
                                    </p:animEffect>
                                    <p:set>
                                      <p:cBhvr>
                                        <p:cTn id="141" dur="1" fill="hold">
                                          <p:stCondLst>
                                            <p:cond delay="499"/>
                                          </p:stCondLst>
                                        </p:cTn>
                                        <p:tgtEl>
                                          <p:spTgt spid="12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3"/>
                                        </p:tgtEl>
                                      </p:cBhvr>
                                    </p:animEffect>
                                    <p:set>
                                      <p:cBhvr>
                                        <p:cTn id="144" dur="1" fill="hold">
                                          <p:stCondLst>
                                            <p:cond delay="499"/>
                                          </p:stCondLst>
                                        </p:cTn>
                                        <p:tgtEl>
                                          <p:spTgt spid="123"/>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26"/>
                                        </p:tgtEl>
                                      </p:cBhvr>
                                    </p:animEffect>
                                    <p:set>
                                      <p:cBhvr>
                                        <p:cTn id="147" dur="1" fill="hold">
                                          <p:stCondLst>
                                            <p:cond delay="499"/>
                                          </p:stCondLst>
                                        </p:cTn>
                                        <p:tgtEl>
                                          <p:spTgt spid="126"/>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129"/>
                                        </p:tgtEl>
                                      </p:cBhvr>
                                    </p:animEffect>
                                    <p:set>
                                      <p:cBhvr>
                                        <p:cTn id="150" dur="1" fill="hold">
                                          <p:stCondLst>
                                            <p:cond delay="499"/>
                                          </p:stCondLst>
                                        </p:cTn>
                                        <p:tgtEl>
                                          <p:spTgt spid="129"/>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32"/>
                                        </p:tgtEl>
                                      </p:cBhvr>
                                    </p:animEffect>
                                    <p:set>
                                      <p:cBhvr>
                                        <p:cTn id="153" dur="1" fill="hold">
                                          <p:stCondLst>
                                            <p:cond delay="499"/>
                                          </p:stCondLst>
                                        </p:cTn>
                                        <p:tgtEl>
                                          <p:spTgt spid="132"/>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135"/>
                                        </p:tgtEl>
                                      </p:cBhvr>
                                    </p:animEffect>
                                    <p:set>
                                      <p:cBhvr>
                                        <p:cTn id="156" dur="1" fill="hold">
                                          <p:stCondLst>
                                            <p:cond delay="499"/>
                                          </p:stCondLst>
                                        </p:cTn>
                                        <p:tgtEl>
                                          <p:spTgt spid="135"/>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38"/>
                                        </p:tgtEl>
                                      </p:cBhvr>
                                    </p:animEffect>
                                    <p:set>
                                      <p:cBhvr>
                                        <p:cTn id="159" dur="1" fill="hold">
                                          <p:stCondLst>
                                            <p:cond delay="499"/>
                                          </p:stCondLst>
                                        </p:cTn>
                                        <p:tgtEl>
                                          <p:spTgt spid="138"/>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141"/>
                                        </p:tgtEl>
                                      </p:cBhvr>
                                    </p:animEffect>
                                    <p:set>
                                      <p:cBhvr>
                                        <p:cTn id="162" dur="1" fill="hold">
                                          <p:stCondLst>
                                            <p:cond delay="499"/>
                                          </p:stCondLst>
                                        </p:cTn>
                                        <p:tgtEl>
                                          <p:spTgt spid="141"/>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44"/>
                                        </p:tgtEl>
                                      </p:cBhvr>
                                    </p:animEffect>
                                    <p:set>
                                      <p:cBhvr>
                                        <p:cTn id="165" dur="1" fill="hold">
                                          <p:stCondLst>
                                            <p:cond delay="499"/>
                                          </p:stCondLst>
                                        </p:cTn>
                                        <p:tgtEl>
                                          <p:spTgt spid="144"/>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47"/>
                                        </p:tgtEl>
                                      </p:cBhvr>
                                    </p:animEffect>
                                    <p:set>
                                      <p:cBhvr>
                                        <p:cTn id="168" dur="1" fill="hold">
                                          <p:stCondLst>
                                            <p:cond delay="499"/>
                                          </p:stCondLst>
                                        </p:cTn>
                                        <p:tgtEl>
                                          <p:spTgt spid="147"/>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50"/>
                                        </p:tgtEl>
                                      </p:cBhvr>
                                    </p:animEffect>
                                    <p:set>
                                      <p:cBhvr>
                                        <p:cTn id="171" dur="1" fill="hold">
                                          <p:stCondLst>
                                            <p:cond delay="499"/>
                                          </p:stCondLst>
                                        </p:cTn>
                                        <p:tgtEl>
                                          <p:spTgt spid="150"/>
                                        </p:tgtEl>
                                        <p:attrNameLst>
                                          <p:attrName>style.visibility</p:attrName>
                                        </p:attrNameLst>
                                      </p:cBhvr>
                                      <p:to>
                                        <p:strVal val="hidden"/>
                                      </p:to>
                                    </p:set>
                                  </p:childTnLst>
                                </p:cTn>
                              </p:par>
                            </p:childTnLst>
                          </p:cTn>
                        </p:par>
                        <p:par>
                          <p:cTn id="172" fill="hold">
                            <p:stCondLst>
                              <p:cond delay="4500"/>
                            </p:stCondLst>
                            <p:childTnLst>
                              <p:par>
                                <p:cTn id="173" presetID="1" presetClass="entr" presetSubtype="0" fill="hold" nodeType="afterEffect">
                                  <p:stCondLst>
                                    <p:cond delay="0"/>
                                  </p:stCondLst>
                                  <p:childTnLst>
                                    <p:set>
                                      <p:cBhvr>
                                        <p:cTn id="174" dur="1" fill="hold">
                                          <p:stCondLst>
                                            <p:cond delay="0"/>
                                          </p:stCondLst>
                                        </p:cTn>
                                        <p:tgtEl>
                                          <p:spTgt spid="204"/>
                                        </p:tgtEl>
                                        <p:attrNameLst>
                                          <p:attrName>style.visibility</p:attrName>
                                        </p:attrNameLst>
                                      </p:cBhvr>
                                      <p:to>
                                        <p:strVal val="visible"/>
                                      </p:to>
                                    </p:set>
                                  </p:childTnLst>
                                </p:cTn>
                              </p:par>
                            </p:childTnLst>
                          </p:cTn>
                        </p:par>
                        <p:par>
                          <p:cTn id="175" fill="hold">
                            <p:stCondLst>
                              <p:cond delay="4500"/>
                            </p:stCondLst>
                            <p:childTnLst>
                              <p:par>
                                <p:cTn id="176" presetID="10" presetClass="entr" presetSubtype="0" fill="hold" nodeType="afterEffect">
                                  <p:stCondLst>
                                    <p:cond delay="0"/>
                                  </p:stCondLst>
                                  <p:childTnLst>
                                    <p:set>
                                      <p:cBhvr>
                                        <p:cTn id="177" dur="1" fill="hold">
                                          <p:stCondLst>
                                            <p:cond delay="0"/>
                                          </p:stCondLst>
                                        </p:cTn>
                                        <p:tgtEl>
                                          <p:spTgt spid="157"/>
                                        </p:tgtEl>
                                        <p:attrNameLst>
                                          <p:attrName>style.visibility</p:attrName>
                                        </p:attrNameLst>
                                      </p:cBhvr>
                                      <p:to>
                                        <p:strVal val="visible"/>
                                      </p:to>
                                    </p:set>
                                    <p:animEffect transition="in" filter="fade">
                                      <p:cBhvr>
                                        <p:cTn id="178" dur="2000"/>
                                        <p:tgtEl>
                                          <p:spTgt spid="157"/>
                                        </p:tgtEl>
                                      </p:cBhvr>
                                    </p:animEffect>
                                  </p:childTnLst>
                                </p:cTn>
                              </p:par>
                              <p:par>
                                <p:cTn id="179" presetID="10" presetClass="entr" presetSubtype="0" fill="hold" nodeType="withEffect">
                                  <p:stCondLst>
                                    <p:cond delay="0"/>
                                  </p:stCondLst>
                                  <p:childTnLst>
                                    <p:set>
                                      <p:cBhvr>
                                        <p:cTn id="180" dur="1" fill="hold">
                                          <p:stCondLst>
                                            <p:cond delay="0"/>
                                          </p:stCondLst>
                                        </p:cTn>
                                        <p:tgtEl>
                                          <p:spTgt spid="160"/>
                                        </p:tgtEl>
                                        <p:attrNameLst>
                                          <p:attrName>style.visibility</p:attrName>
                                        </p:attrNameLst>
                                      </p:cBhvr>
                                      <p:to>
                                        <p:strVal val="visible"/>
                                      </p:to>
                                    </p:set>
                                    <p:animEffect transition="in" filter="fade">
                                      <p:cBhvr>
                                        <p:cTn id="181" dur="2000"/>
                                        <p:tgtEl>
                                          <p:spTgt spid="160"/>
                                        </p:tgtEl>
                                      </p:cBhvr>
                                    </p:animEffect>
                                  </p:childTnLst>
                                </p:cTn>
                              </p:par>
                              <p:par>
                                <p:cTn id="182" presetID="10" presetClass="entr" presetSubtype="0" fill="hold" nodeType="withEffect">
                                  <p:stCondLst>
                                    <p:cond delay="0"/>
                                  </p:stCondLst>
                                  <p:childTnLst>
                                    <p:set>
                                      <p:cBhvr>
                                        <p:cTn id="183" dur="1" fill="hold">
                                          <p:stCondLst>
                                            <p:cond delay="0"/>
                                          </p:stCondLst>
                                        </p:cTn>
                                        <p:tgtEl>
                                          <p:spTgt spid="163"/>
                                        </p:tgtEl>
                                        <p:attrNameLst>
                                          <p:attrName>style.visibility</p:attrName>
                                        </p:attrNameLst>
                                      </p:cBhvr>
                                      <p:to>
                                        <p:strVal val="visible"/>
                                      </p:to>
                                    </p:set>
                                    <p:animEffect transition="in" filter="fade">
                                      <p:cBhvr>
                                        <p:cTn id="184" dur="2000"/>
                                        <p:tgtEl>
                                          <p:spTgt spid="163"/>
                                        </p:tgtEl>
                                      </p:cBhvr>
                                    </p:animEffect>
                                  </p:childTnLst>
                                </p:cTn>
                              </p:par>
                              <p:par>
                                <p:cTn id="185" presetID="10" presetClass="entr" presetSubtype="0" fill="hold" nodeType="withEffect">
                                  <p:stCondLst>
                                    <p:cond delay="0"/>
                                  </p:stCondLst>
                                  <p:childTnLst>
                                    <p:set>
                                      <p:cBhvr>
                                        <p:cTn id="186" dur="1" fill="hold">
                                          <p:stCondLst>
                                            <p:cond delay="0"/>
                                          </p:stCondLst>
                                        </p:cTn>
                                        <p:tgtEl>
                                          <p:spTgt spid="166"/>
                                        </p:tgtEl>
                                        <p:attrNameLst>
                                          <p:attrName>style.visibility</p:attrName>
                                        </p:attrNameLst>
                                      </p:cBhvr>
                                      <p:to>
                                        <p:strVal val="visible"/>
                                      </p:to>
                                    </p:set>
                                    <p:animEffect transition="in" filter="fade">
                                      <p:cBhvr>
                                        <p:cTn id="187" dur="2000"/>
                                        <p:tgtEl>
                                          <p:spTgt spid="166"/>
                                        </p:tgtEl>
                                      </p:cBhvr>
                                    </p:animEffect>
                                  </p:childTnLst>
                                </p:cTn>
                              </p:par>
                              <p:par>
                                <p:cTn id="188" presetID="10" presetClass="entr" presetSubtype="0" fill="hold" nodeType="withEffect">
                                  <p:stCondLst>
                                    <p:cond delay="0"/>
                                  </p:stCondLst>
                                  <p:childTnLst>
                                    <p:set>
                                      <p:cBhvr>
                                        <p:cTn id="189" dur="1" fill="hold">
                                          <p:stCondLst>
                                            <p:cond delay="0"/>
                                          </p:stCondLst>
                                        </p:cTn>
                                        <p:tgtEl>
                                          <p:spTgt spid="169"/>
                                        </p:tgtEl>
                                        <p:attrNameLst>
                                          <p:attrName>style.visibility</p:attrName>
                                        </p:attrNameLst>
                                      </p:cBhvr>
                                      <p:to>
                                        <p:strVal val="visible"/>
                                      </p:to>
                                    </p:set>
                                    <p:animEffect transition="in" filter="fade">
                                      <p:cBhvr>
                                        <p:cTn id="190" dur="2000"/>
                                        <p:tgtEl>
                                          <p:spTgt spid="169"/>
                                        </p:tgtEl>
                                      </p:cBhvr>
                                    </p:animEffect>
                                  </p:childTnLst>
                                </p:cTn>
                              </p:par>
                              <p:par>
                                <p:cTn id="191" presetID="10" presetClass="entr" presetSubtype="0" fill="hold" nodeType="withEffect">
                                  <p:stCondLst>
                                    <p:cond delay="0"/>
                                  </p:stCondLst>
                                  <p:childTnLst>
                                    <p:set>
                                      <p:cBhvr>
                                        <p:cTn id="192" dur="1" fill="hold">
                                          <p:stCondLst>
                                            <p:cond delay="0"/>
                                          </p:stCondLst>
                                        </p:cTn>
                                        <p:tgtEl>
                                          <p:spTgt spid="172"/>
                                        </p:tgtEl>
                                        <p:attrNameLst>
                                          <p:attrName>style.visibility</p:attrName>
                                        </p:attrNameLst>
                                      </p:cBhvr>
                                      <p:to>
                                        <p:strVal val="visible"/>
                                      </p:to>
                                    </p:set>
                                    <p:animEffect transition="in" filter="fade">
                                      <p:cBhvr>
                                        <p:cTn id="193" dur="2000"/>
                                        <p:tgtEl>
                                          <p:spTgt spid="172"/>
                                        </p:tgtEl>
                                      </p:cBhvr>
                                    </p:animEffect>
                                  </p:childTnLst>
                                </p:cTn>
                              </p:par>
                              <p:par>
                                <p:cTn id="194" presetID="10" presetClass="entr" presetSubtype="0" fill="hold" nodeType="withEffect">
                                  <p:stCondLst>
                                    <p:cond delay="0"/>
                                  </p:stCondLst>
                                  <p:childTnLst>
                                    <p:set>
                                      <p:cBhvr>
                                        <p:cTn id="195" dur="1" fill="hold">
                                          <p:stCondLst>
                                            <p:cond delay="0"/>
                                          </p:stCondLst>
                                        </p:cTn>
                                        <p:tgtEl>
                                          <p:spTgt spid="175"/>
                                        </p:tgtEl>
                                        <p:attrNameLst>
                                          <p:attrName>style.visibility</p:attrName>
                                        </p:attrNameLst>
                                      </p:cBhvr>
                                      <p:to>
                                        <p:strVal val="visible"/>
                                      </p:to>
                                    </p:set>
                                    <p:animEffect transition="in" filter="fade">
                                      <p:cBhvr>
                                        <p:cTn id="196" dur="2000"/>
                                        <p:tgtEl>
                                          <p:spTgt spid="175"/>
                                        </p:tgtEl>
                                      </p:cBhvr>
                                    </p:animEffect>
                                  </p:childTnLst>
                                </p:cTn>
                              </p:par>
                              <p:par>
                                <p:cTn id="197" presetID="10" presetClass="exit" presetSubtype="0" fill="hold" nodeType="withEffect">
                                  <p:stCondLst>
                                    <p:cond delay="0"/>
                                  </p:stCondLst>
                                  <p:childTnLst>
                                    <p:animEffect transition="out" filter="fade">
                                      <p:cBhvr>
                                        <p:cTn id="198" dur="2000"/>
                                        <p:tgtEl>
                                          <p:spTgt spid="83"/>
                                        </p:tgtEl>
                                      </p:cBhvr>
                                    </p:animEffect>
                                    <p:set>
                                      <p:cBhvr>
                                        <p:cTn id="199" dur="1" fill="hold">
                                          <p:stCondLst>
                                            <p:cond delay="1999"/>
                                          </p:stCondLst>
                                        </p:cTn>
                                        <p:tgtEl>
                                          <p:spTgt spid="83"/>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54"/>
                                        </p:tgtEl>
                                      </p:cBhvr>
                                    </p:animEffect>
                                    <p:set>
                                      <p:cBhvr>
                                        <p:cTn id="202" dur="1" fill="hold">
                                          <p:stCondLst>
                                            <p:cond delay="499"/>
                                          </p:stCondLst>
                                        </p:cTn>
                                        <p:tgtEl>
                                          <p:spTgt spid="54"/>
                                        </p:tgtEl>
                                        <p:attrNameLst>
                                          <p:attrName>style.visibility</p:attrName>
                                        </p:attrNameLst>
                                      </p:cBhvr>
                                      <p:to>
                                        <p:strVal val="hidden"/>
                                      </p:to>
                                    </p:set>
                                  </p:childTnLst>
                                </p:cTn>
                              </p:par>
                            </p:childTnLst>
                          </p:cTn>
                        </p:par>
                        <p:par>
                          <p:cTn id="203" fill="hold">
                            <p:stCondLst>
                              <p:cond delay="6500"/>
                            </p:stCondLst>
                            <p:childTnLst>
                              <p:par>
                                <p:cTn id="204" presetID="42" presetClass="path" presetSubtype="0" accel="50000" decel="50000" fill="hold" nodeType="afterEffect">
                                  <p:stCondLst>
                                    <p:cond delay="0"/>
                                  </p:stCondLst>
                                  <p:childTnLst>
                                    <p:animMotion origin="layout" path="M 0.00043 -0.00078 L 0.09693 -0.00078 " pathEditMode="relative" rAng="0" ptsTypes="AA">
                                      <p:cBhvr>
                                        <p:cTn id="205" dur="2000" fill="hold"/>
                                        <p:tgtEl>
                                          <p:spTgt spid="160"/>
                                        </p:tgtEl>
                                        <p:attrNameLst>
                                          <p:attrName>ppt_x</p:attrName>
                                          <p:attrName>ppt_y</p:attrName>
                                        </p:attrNameLst>
                                      </p:cBhvr>
                                      <p:rCtr x="4818" y="0"/>
                                    </p:animMotion>
                                  </p:childTnLst>
                                </p:cTn>
                              </p:par>
                              <p:par>
                                <p:cTn id="206" presetID="42" presetClass="path" presetSubtype="0" accel="50000" decel="50000" fill="hold" nodeType="withEffect">
                                  <p:stCondLst>
                                    <p:cond delay="0"/>
                                  </p:stCondLst>
                                  <p:childTnLst>
                                    <p:animMotion origin="layout" path="M -3.10185E-6 -0.00052 L -0.03356 -0.00078 " pathEditMode="relative" rAng="0" ptsTypes="AA">
                                      <p:cBhvr>
                                        <p:cTn id="207" dur="2000" fill="hold"/>
                                        <p:tgtEl>
                                          <p:spTgt spid="163"/>
                                        </p:tgtEl>
                                        <p:attrNameLst>
                                          <p:attrName>ppt_x</p:attrName>
                                          <p:attrName>ppt_y</p:attrName>
                                        </p:attrNameLst>
                                      </p:cBhvr>
                                      <p:rCtr x="-1678" y="-26"/>
                                    </p:animMotion>
                                  </p:childTnLst>
                                </p:cTn>
                              </p:par>
                              <p:par>
                                <p:cTn id="208" presetID="42" presetClass="path" presetSubtype="0" accel="50000" decel="50000" fill="hold" nodeType="withEffect">
                                  <p:stCondLst>
                                    <p:cond delay="0"/>
                                  </p:stCondLst>
                                  <p:childTnLst>
                                    <p:animMotion origin="layout" path="M -0.00043 -0.00052 L 0.06656 -0.00103 " pathEditMode="relative" rAng="0" ptsTypes="AA">
                                      <p:cBhvr>
                                        <p:cTn id="209" dur="2000" fill="hold"/>
                                        <p:tgtEl>
                                          <p:spTgt spid="166"/>
                                        </p:tgtEl>
                                        <p:attrNameLst>
                                          <p:attrName>ppt_x</p:attrName>
                                          <p:attrName>ppt_y</p:attrName>
                                        </p:attrNameLst>
                                      </p:cBhvr>
                                      <p:rCtr x="3342" y="-26"/>
                                    </p:animMotion>
                                  </p:childTnLst>
                                </p:cTn>
                              </p:par>
                              <p:par>
                                <p:cTn id="210" presetID="42" presetClass="path" presetSubtype="0" accel="50000" decel="50000" fill="hold" nodeType="withEffect">
                                  <p:stCondLst>
                                    <p:cond delay="0"/>
                                  </p:stCondLst>
                                  <p:childTnLst>
                                    <p:animMotion origin="layout" path="M 0.00014 4.88432E-6 L -0.0667 -0.00052 " pathEditMode="relative" rAng="0" ptsTypes="AA">
                                      <p:cBhvr>
                                        <p:cTn id="211" dur="2000" fill="hold"/>
                                        <p:tgtEl>
                                          <p:spTgt spid="169"/>
                                        </p:tgtEl>
                                        <p:attrNameLst>
                                          <p:attrName>ppt_x</p:attrName>
                                          <p:attrName>ppt_y</p:attrName>
                                        </p:attrNameLst>
                                      </p:cBhvr>
                                      <p:rCtr x="-3342" y="-26"/>
                                    </p:animMotion>
                                  </p:childTnLst>
                                </p:cTn>
                              </p:par>
                              <p:par>
                                <p:cTn id="212" presetID="42" presetClass="path" presetSubtype="0" accel="50000" decel="50000" fill="hold" nodeType="withEffect">
                                  <p:stCondLst>
                                    <p:cond delay="0"/>
                                  </p:stCondLst>
                                  <p:childTnLst>
                                    <p:animMotion origin="layout" path="M -0.00015 0.00025 L -0.06511 4.88432E-6 " pathEditMode="relative" rAng="0" ptsTypes="AA">
                                      <p:cBhvr>
                                        <p:cTn id="213" dur="2000" fill="hold"/>
                                        <p:tgtEl>
                                          <p:spTgt spid="175"/>
                                        </p:tgtEl>
                                        <p:attrNameLst>
                                          <p:attrName>ppt_x</p:attrName>
                                          <p:attrName>ppt_y</p:attrName>
                                        </p:attrNameLst>
                                      </p:cBhvr>
                                      <p:rCtr x="-3255" y="-26"/>
                                    </p:animMotion>
                                  </p:childTnLst>
                                </p:cTn>
                              </p:par>
                            </p:childTnLst>
                          </p:cTn>
                        </p:par>
                        <p:par>
                          <p:cTn id="214" fill="hold">
                            <p:stCondLst>
                              <p:cond delay="8500"/>
                            </p:stCondLst>
                            <p:childTnLst>
                              <p:par>
                                <p:cTn id="215" presetID="10" presetClass="exit" presetSubtype="0" fill="hold" nodeType="afterEffect">
                                  <p:stCondLst>
                                    <p:cond delay="0"/>
                                  </p:stCondLst>
                                  <p:childTnLst>
                                    <p:animEffect transition="out" filter="fade">
                                      <p:cBhvr>
                                        <p:cTn id="216" dur="500"/>
                                        <p:tgtEl>
                                          <p:spTgt spid="157"/>
                                        </p:tgtEl>
                                      </p:cBhvr>
                                    </p:animEffect>
                                    <p:set>
                                      <p:cBhvr>
                                        <p:cTn id="217" dur="1" fill="hold">
                                          <p:stCondLst>
                                            <p:cond delay="499"/>
                                          </p:stCondLst>
                                        </p:cTn>
                                        <p:tgtEl>
                                          <p:spTgt spid="157"/>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60"/>
                                        </p:tgtEl>
                                      </p:cBhvr>
                                    </p:animEffect>
                                    <p:set>
                                      <p:cBhvr>
                                        <p:cTn id="220" dur="1" fill="hold">
                                          <p:stCondLst>
                                            <p:cond delay="499"/>
                                          </p:stCondLst>
                                        </p:cTn>
                                        <p:tgtEl>
                                          <p:spTgt spid="160"/>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63"/>
                                        </p:tgtEl>
                                      </p:cBhvr>
                                    </p:animEffect>
                                    <p:set>
                                      <p:cBhvr>
                                        <p:cTn id="223" dur="1" fill="hold">
                                          <p:stCondLst>
                                            <p:cond delay="499"/>
                                          </p:stCondLst>
                                        </p:cTn>
                                        <p:tgtEl>
                                          <p:spTgt spid="163"/>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66"/>
                                        </p:tgtEl>
                                      </p:cBhvr>
                                    </p:animEffect>
                                    <p:set>
                                      <p:cBhvr>
                                        <p:cTn id="226" dur="1" fill="hold">
                                          <p:stCondLst>
                                            <p:cond delay="499"/>
                                          </p:stCondLst>
                                        </p:cTn>
                                        <p:tgtEl>
                                          <p:spTgt spid="166"/>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169"/>
                                        </p:tgtEl>
                                      </p:cBhvr>
                                    </p:animEffect>
                                    <p:set>
                                      <p:cBhvr>
                                        <p:cTn id="229" dur="1" fill="hold">
                                          <p:stCondLst>
                                            <p:cond delay="499"/>
                                          </p:stCondLst>
                                        </p:cTn>
                                        <p:tgtEl>
                                          <p:spTgt spid="169"/>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72"/>
                                        </p:tgtEl>
                                      </p:cBhvr>
                                    </p:animEffect>
                                    <p:set>
                                      <p:cBhvr>
                                        <p:cTn id="232" dur="1" fill="hold">
                                          <p:stCondLst>
                                            <p:cond delay="499"/>
                                          </p:stCondLst>
                                        </p:cTn>
                                        <p:tgtEl>
                                          <p:spTgt spid="172"/>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175"/>
                                        </p:tgtEl>
                                      </p:cBhvr>
                                    </p:animEffect>
                                    <p:set>
                                      <p:cBhvr>
                                        <p:cTn id="235" dur="1" fill="hold">
                                          <p:stCondLst>
                                            <p:cond delay="499"/>
                                          </p:stCondLst>
                                        </p:cTn>
                                        <p:tgtEl>
                                          <p:spTgt spid="175"/>
                                        </p:tgtEl>
                                        <p:attrNameLst>
                                          <p:attrName>style.visibility</p:attrName>
                                        </p:attrNameLst>
                                      </p:cBhvr>
                                      <p:to>
                                        <p:strVal val="hidden"/>
                                      </p:to>
                                    </p:set>
                                  </p:childTnLst>
                                </p:cTn>
                              </p:par>
                              <p:par>
                                <p:cTn id="236" presetID="10" presetClass="entr" presetSubtype="0" fill="hold" nodeType="withEffect">
                                  <p:stCondLst>
                                    <p:cond delay="0"/>
                                  </p:stCondLst>
                                  <p:childTnLst>
                                    <p:set>
                                      <p:cBhvr>
                                        <p:cTn id="237" dur="1" fill="hold">
                                          <p:stCondLst>
                                            <p:cond delay="0"/>
                                          </p:stCondLst>
                                        </p:cTn>
                                        <p:tgtEl>
                                          <p:spTgt spid="178"/>
                                        </p:tgtEl>
                                        <p:attrNameLst>
                                          <p:attrName>style.visibility</p:attrName>
                                        </p:attrNameLst>
                                      </p:cBhvr>
                                      <p:to>
                                        <p:strVal val="visible"/>
                                      </p:to>
                                    </p:set>
                                    <p:animEffect transition="in" filter="fade">
                                      <p:cBhvr>
                                        <p:cTn id="238" dur="500"/>
                                        <p:tgtEl>
                                          <p:spTgt spid="178"/>
                                        </p:tgtEl>
                                      </p:cBhvr>
                                    </p:animEffect>
                                  </p:childTnLst>
                                </p:cTn>
                              </p:par>
                            </p:childTnLst>
                          </p:cTn>
                        </p:par>
                        <p:par>
                          <p:cTn id="239" fill="hold">
                            <p:stCondLst>
                              <p:cond delay="9000"/>
                            </p:stCondLst>
                            <p:childTnLst>
                              <p:par>
                                <p:cTn id="240" presetID="1" presetClass="entr" presetSubtype="0" fill="hold" nodeType="afterEffect">
                                  <p:stCondLst>
                                    <p:cond delay="0"/>
                                  </p:stCondLst>
                                  <p:childTnLst>
                                    <p:set>
                                      <p:cBhvr>
                                        <p:cTn id="241" dur="1" fill="hold">
                                          <p:stCondLst>
                                            <p:cond delay="0"/>
                                          </p:stCondLst>
                                        </p:cTn>
                                        <p:tgtEl>
                                          <p:spTgt spid="205"/>
                                        </p:tgtEl>
                                        <p:attrNameLst>
                                          <p:attrName>style.visibility</p:attrName>
                                        </p:attrNameLst>
                                      </p:cBhvr>
                                      <p:to>
                                        <p:strVal val="visible"/>
                                      </p:to>
                                    </p:set>
                                  </p:childTnLst>
                                </p:cTn>
                              </p:par>
                            </p:childTnLst>
                          </p:cTn>
                        </p:par>
                        <p:par>
                          <p:cTn id="242" fill="hold">
                            <p:stCondLst>
                              <p:cond delay="9000"/>
                            </p:stCondLst>
                            <p:childTnLst>
                              <p:par>
                                <p:cTn id="243" presetID="10" presetClass="entr" presetSubtype="0" fill="hold" nodeType="afterEffect">
                                  <p:stCondLst>
                                    <p:cond delay="0"/>
                                  </p:stCondLst>
                                  <p:childTnLst>
                                    <p:set>
                                      <p:cBhvr>
                                        <p:cTn id="244" dur="1" fill="hold">
                                          <p:stCondLst>
                                            <p:cond delay="0"/>
                                          </p:stCondLst>
                                        </p:cTn>
                                        <p:tgtEl>
                                          <p:spTgt spid="3"/>
                                        </p:tgtEl>
                                        <p:attrNameLst>
                                          <p:attrName>style.visibility</p:attrName>
                                        </p:attrNameLst>
                                      </p:cBhvr>
                                      <p:to>
                                        <p:strVal val="visible"/>
                                      </p:to>
                                    </p:set>
                                    <p:animEffect transition="in" filter="fade">
                                      <p:cBhvr>
                                        <p:cTn id="245" dur="500"/>
                                        <p:tgtEl>
                                          <p:spTgt spid="3"/>
                                        </p:tgtEl>
                                      </p:cBhvr>
                                    </p:animEffect>
                                  </p:childTnLst>
                                </p:cTn>
                              </p:par>
                              <p:par>
                                <p:cTn id="246" presetID="10" presetClass="exit" presetSubtype="0" fill="hold" nodeType="withEffect">
                                  <p:stCondLst>
                                    <p:cond delay="0"/>
                                  </p:stCondLst>
                                  <p:childTnLst>
                                    <p:animEffect transition="out" filter="fade">
                                      <p:cBhvr>
                                        <p:cTn id="247" dur="500"/>
                                        <p:tgtEl>
                                          <p:spTgt spid="54"/>
                                        </p:tgtEl>
                                      </p:cBhvr>
                                    </p:animEffect>
                                    <p:set>
                                      <p:cBhvr>
                                        <p:cTn id="248" dur="1" fill="hold">
                                          <p:stCondLst>
                                            <p:cond delay="499"/>
                                          </p:stCondLst>
                                        </p:cTn>
                                        <p:tgtEl>
                                          <p:spTgt spid="54"/>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56"/>
                                        </p:tgtEl>
                                      </p:cBhvr>
                                    </p:animEffect>
                                    <p:set>
                                      <p:cBhvr>
                                        <p:cTn id="251" dur="1" fill="hold">
                                          <p:stCondLst>
                                            <p:cond delay="499"/>
                                          </p:stCondLst>
                                        </p:cTn>
                                        <p:tgtEl>
                                          <p:spTgt spid="5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59"/>
                                        </p:tgtEl>
                                      </p:cBhvr>
                                    </p:animEffect>
                                    <p:set>
                                      <p:cBhvr>
                                        <p:cTn id="254" dur="1" fill="hold">
                                          <p:stCondLst>
                                            <p:cond delay="499"/>
                                          </p:stCondLst>
                                        </p:cTn>
                                        <p:tgtEl>
                                          <p:spTgt spid="59"/>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62"/>
                                        </p:tgtEl>
                                      </p:cBhvr>
                                    </p:animEffect>
                                    <p:set>
                                      <p:cBhvr>
                                        <p:cTn id="257" dur="1" fill="hold">
                                          <p:stCondLst>
                                            <p:cond delay="499"/>
                                          </p:stCondLst>
                                        </p:cTn>
                                        <p:tgtEl>
                                          <p:spTgt spid="6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65"/>
                                        </p:tgtEl>
                                      </p:cBhvr>
                                    </p:animEffect>
                                    <p:set>
                                      <p:cBhvr>
                                        <p:cTn id="260" dur="1" fill="hold">
                                          <p:stCondLst>
                                            <p:cond delay="499"/>
                                          </p:stCondLst>
                                        </p:cTn>
                                        <p:tgtEl>
                                          <p:spTgt spid="65"/>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68"/>
                                        </p:tgtEl>
                                      </p:cBhvr>
                                    </p:animEffect>
                                    <p:set>
                                      <p:cBhvr>
                                        <p:cTn id="263" dur="1" fill="hold">
                                          <p:stCondLst>
                                            <p:cond delay="499"/>
                                          </p:stCondLst>
                                        </p:cTn>
                                        <p:tgtEl>
                                          <p:spTgt spid="68"/>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71"/>
                                        </p:tgtEl>
                                      </p:cBhvr>
                                    </p:animEffect>
                                    <p:set>
                                      <p:cBhvr>
                                        <p:cTn id="266" dur="1" fill="hold">
                                          <p:stCondLst>
                                            <p:cond delay="499"/>
                                          </p:stCondLst>
                                        </p:cTn>
                                        <p:tgtEl>
                                          <p:spTgt spid="7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74"/>
                                        </p:tgtEl>
                                      </p:cBhvr>
                                    </p:animEffect>
                                    <p:set>
                                      <p:cBhvr>
                                        <p:cTn id="269" dur="1" fill="hold">
                                          <p:stCondLst>
                                            <p:cond delay="499"/>
                                          </p:stCondLst>
                                        </p:cTn>
                                        <p:tgtEl>
                                          <p:spTgt spid="74"/>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77"/>
                                        </p:tgtEl>
                                      </p:cBhvr>
                                    </p:animEffect>
                                    <p:set>
                                      <p:cBhvr>
                                        <p:cTn id="272" dur="1" fill="hold">
                                          <p:stCondLst>
                                            <p:cond delay="499"/>
                                          </p:stCondLst>
                                        </p:cTn>
                                        <p:tgtEl>
                                          <p:spTgt spid="7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80"/>
                                        </p:tgtEl>
                                      </p:cBhvr>
                                    </p:animEffect>
                                    <p:set>
                                      <p:cBhvr>
                                        <p:cTn id="275" dur="1" fill="hold">
                                          <p:stCondLst>
                                            <p:cond delay="499"/>
                                          </p:stCondLst>
                                        </p:cTn>
                                        <p:tgtEl>
                                          <p:spTgt spid="80"/>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08"/>
                                        </p:tgtEl>
                                      </p:cBhvr>
                                    </p:animEffect>
                                    <p:set>
                                      <p:cBhvr>
                                        <p:cTn id="278" dur="1" fill="hold">
                                          <p:stCondLst>
                                            <p:cond delay="499"/>
                                          </p:stCondLst>
                                        </p:cTn>
                                        <p:tgtEl>
                                          <p:spTgt spid="108"/>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126"/>
                                        </p:tgtEl>
                                      </p:cBhvr>
                                    </p:animEffect>
                                    <p:set>
                                      <p:cBhvr>
                                        <p:cTn id="281" dur="1" fill="hold">
                                          <p:stCondLst>
                                            <p:cond delay="499"/>
                                          </p:stCondLst>
                                        </p:cTn>
                                        <p:tgtEl>
                                          <p:spTgt spid="126"/>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129"/>
                                        </p:tgtEl>
                                      </p:cBhvr>
                                    </p:animEffect>
                                    <p:set>
                                      <p:cBhvr>
                                        <p:cTn id="284" dur="1" fill="hold">
                                          <p:stCondLst>
                                            <p:cond delay="499"/>
                                          </p:stCondLst>
                                        </p:cTn>
                                        <p:tgtEl>
                                          <p:spTgt spid="129"/>
                                        </p:tgtEl>
                                        <p:attrNameLst>
                                          <p:attrName>style.visibility</p:attrName>
                                        </p:attrNameLst>
                                      </p:cBhvr>
                                      <p:to>
                                        <p:strVal val="hidden"/>
                                      </p:to>
                                    </p:set>
                                  </p:childTnLst>
                                </p:cTn>
                              </p:par>
                              <p:par>
                                <p:cTn id="285" presetID="10" presetClass="exit" presetSubtype="0" fill="hold" nodeType="withEffect">
                                  <p:stCondLst>
                                    <p:cond delay="0"/>
                                  </p:stCondLst>
                                  <p:childTnLst>
                                    <p:animEffect transition="out" filter="fade">
                                      <p:cBhvr>
                                        <p:cTn id="286" dur="500"/>
                                        <p:tgtEl>
                                          <p:spTgt spid="132"/>
                                        </p:tgtEl>
                                      </p:cBhvr>
                                    </p:animEffect>
                                    <p:set>
                                      <p:cBhvr>
                                        <p:cTn id="287" dur="1" fill="hold">
                                          <p:stCondLst>
                                            <p:cond delay="499"/>
                                          </p:stCondLst>
                                        </p:cTn>
                                        <p:tgtEl>
                                          <p:spTgt spid="132"/>
                                        </p:tgtEl>
                                        <p:attrNameLst>
                                          <p:attrName>style.visibility</p:attrName>
                                        </p:attrNameLst>
                                      </p:cBhvr>
                                      <p:to>
                                        <p:strVal val="hidden"/>
                                      </p:to>
                                    </p:set>
                                  </p:childTnLst>
                                </p:cTn>
                              </p:par>
                              <p:par>
                                <p:cTn id="288" presetID="10" presetClass="exit" presetSubtype="0" fill="hold" nodeType="withEffect">
                                  <p:stCondLst>
                                    <p:cond delay="0"/>
                                  </p:stCondLst>
                                  <p:childTnLst>
                                    <p:animEffect transition="out" filter="fade">
                                      <p:cBhvr>
                                        <p:cTn id="289" dur="500"/>
                                        <p:tgtEl>
                                          <p:spTgt spid="135"/>
                                        </p:tgtEl>
                                      </p:cBhvr>
                                    </p:animEffect>
                                    <p:set>
                                      <p:cBhvr>
                                        <p:cTn id="290" dur="1" fill="hold">
                                          <p:stCondLst>
                                            <p:cond delay="499"/>
                                          </p:stCondLst>
                                        </p:cTn>
                                        <p:tgtEl>
                                          <p:spTgt spid="135"/>
                                        </p:tgtEl>
                                        <p:attrNameLst>
                                          <p:attrName>style.visibility</p:attrName>
                                        </p:attrNameLst>
                                      </p:cBhvr>
                                      <p:to>
                                        <p:strVal val="hidden"/>
                                      </p:to>
                                    </p:set>
                                  </p:childTnLst>
                                </p:cTn>
                              </p:par>
                              <p:par>
                                <p:cTn id="291" presetID="10" presetClass="exit" presetSubtype="0" fill="hold" nodeType="withEffect">
                                  <p:stCondLst>
                                    <p:cond delay="0"/>
                                  </p:stCondLst>
                                  <p:childTnLst>
                                    <p:animEffect transition="out" filter="fade">
                                      <p:cBhvr>
                                        <p:cTn id="292" dur="500"/>
                                        <p:tgtEl>
                                          <p:spTgt spid="138"/>
                                        </p:tgtEl>
                                      </p:cBhvr>
                                    </p:animEffect>
                                    <p:set>
                                      <p:cBhvr>
                                        <p:cTn id="293" dur="1" fill="hold">
                                          <p:stCondLst>
                                            <p:cond delay="499"/>
                                          </p:stCondLst>
                                        </p:cTn>
                                        <p:tgtEl>
                                          <p:spTgt spid="138"/>
                                        </p:tgtEl>
                                        <p:attrNameLst>
                                          <p:attrName>style.visibility</p:attrName>
                                        </p:attrNameLst>
                                      </p:cBhvr>
                                      <p:to>
                                        <p:strVal val="hidden"/>
                                      </p:to>
                                    </p:set>
                                  </p:childTnLst>
                                </p:cTn>
                              </p:par>
                              <p:par>
                                <p:cTn id="294" presetID="10" presetClass="exit" presetSubtype="0" fill="hold" nodeType="withEffect">
                                  <p:stCondLst>
                                    <p:cond delay="0"/>
                                  </p:stCondLst>
                                  <p:childTnLst>
                                    <p:animEffect transition="out" filter="fade">
                                      <p:cBhvr>
                                        <p:cTn id="295" dur="500"/>
                                        <p:tgtEl>
                                          <p:spTgt spid="141"/>
                                        </p:tgtEl>
                                      </p:cBhvr>
                                    </p:animEffect>
                                    <p:set>
                                      <p:cBhvr>
                                        <p:cTn id="296" dur="1" fill="hold">
                                          <p:stCondLst>
                                            <p:cond delay="499"/>
                                          </p:stCondLst>
                                        </p:cTn>
                                        <p:tgtEl>
                                          <p:spTgt spid="141"/>
                                        </p:tgtEl>
                                        <p:attrNameLst>
                                          <p:attrName>style.visibility</p:attrName>
                                        </p:attrNameLst>
                                      </p:cBhvr>
                                      <p:to>
                                        <p:strVal val="hidden"/>
                                      </p:to>
                                    </p:set>
                                  </p:childTnLst>
                                </p:cTn>
                              </p:par>
                              <p:par>
                                <p:cTn id="297" presetID="10" presetClass="exit" presetSubtype="0" fill="hold" nodeType="withEffect">
                                  <p:stCondLst>
                                    <p:cond delay="0"/>
                                  </p:stCondLst>
                                  <p:childTnLst>
                                    <p:animEffect transition="out" filter="fade">
                                      <p:cBhvr>
                                        <p:cTn id="298" dur="500"/>
                                        <p:tgtEl>
                                          <p:spTgt spid="144"/>
                                        </p:tgtEl>
                                      </p:cBhvr>
                                    </p:animEffect>
                                    <p:set>
                                      <p:cBhvr>
                                        <p:cTn id="299" dur="1" fill="hold">
                                          <p:stCondLst>
                                            <p:cond delay="499"/>
                                          </p:stCondLst>
                                        </p:cTn>
                                        <p:tgtEl>
                                          <p:spTgt spid="144"/>
                                        </p:tgtEl>
                                        <p:attrNameLst>
                                          <p:attrName>style.visibility</p:attrName>
                                        </p:attrNameLst>
                                      </p:cBhvr>
                                      <p:to>
                                        <p:strVal val="hidden"/>
                                      </p:to>
                                    </p:set>
                                  </p:childTnLst>
                                </p:cTn>
                              </p:par>
                              <p:par>
                                <p:cTn id="300" presetID="10" presetClass="exit" presetSubtype="0" fill="hold" nodeType="withEffect">
                                  <p:stCondLst>
                                    <p:cond delay="0"/>
                                  </p:stCondLst>
                                  <p:childTnLst>
                                    <p:animEffect transition="out" filter="fade">
                                      <p:cBhvr>
                                        <p:cTn id="301" dur="500"/>
                                        <p:tgtEl>
                                          <p:spTgt spid="147"/>
                                        </p:tgtEl>
                                      </p:cBhvr>
                                    </p:animEffect>
                                    <p:set>
                                      <p:cBhvr>
                                        <p:cTn id="302" dur="1" fill="hold">
                                          <p:stCondLst>
                                            <p:cond delay="499"/>
                                          </p:stCondLst>
                                        </p:cTn>
                                        <p:tgtEl>
                                          <p:spTgt spid="147"/>
                                        </p:tgtEl>
                                        <p:attrNameLst>
                                          <p:attrName>style.visibility</p:attrName>
                                        </p:attrNameLst>
                                      </p:cBhvr>
                                      <p:to>
                                        <p:strVal val="hidden"/>
                                      </p:to>
                                    </p:set>
                                  </p:childTnLst>
                                </p:cTn>
                              </p:par>
                              <p:par>
                                <p:cTn id="303" presetID="10" presetClass="exit" presetSubtype="0" fill="hold" nodeType="withEffect">
                                  <p:stCondLst>
                                    <p:cond delay="0"/>
                                  </p:stCondLst>
                                  <p:childTnLst>
                                    <p:animEffect transition="out" filter="fade">
                                      <p:cBhvr>
                                        <p:cTn id="304" dur="500"/>
                                        <p:tgtEl>
                                          <p:spTgt spid="204"/>
                                        </p:tgtEl>
                                      </p:cBhvr>
                                    </p:animEffect>
                                    <p:set>
                                      <p:cBhvr>
                                        <p:cTn id="305" dur="1" fill="hold">
                                          <p:stCondLst>
                                            <p:cond delay="499"/>
                                          </p:stCondLst>
                                        </p:cTn>
                                        <p:tgtEl>
                                          <p:spTgt spid="204"/>
                                        </p:tgtEl>
                                        <p:attrNameLst>
                                          <p:attrName>style.visibility</p:attrName>
                                        </p:attrNameLst>
                                      </p:cBhvr>
                                      <p:to>
                                        <p:strVal val="hidden"/>
                                      </p:to>
                                    </p:set>
                                  </p:childTnLst>
                                </p:cTn>
                              </p:par>
                              <p:par>
                                <p:cTn id="306" presetID="10" presetClass="exit" presetSubtype="0" fill="hold" nodeType="withEffect">
                                  <p:stCondLst>
                                    <p:cond delay="0"/>
                                  </p:stCondLst>
                                  <p:childTnLst>
                                    <p:animEffect transition="out" filter="fade">
                                      <p:cBhvr>
                                        <p:cTn id="307" dur="500"/>
                                        <p:tgtEl>
                                          <p:spTgt spid="205"/>
                                        </p:tgtEl>
                                      </p:cBhvr>
                                    </p:animEffect>
                                    <p:set>
                                      <p:cBhvr>
                                        <p:cTn id="308" dur="1" fill="hold">
                                          <p:stCondLst>
                                            <p:cond delay="499"/>
                                          </p:stCondLst>
                                        </p:cTn>
                                        <p:tgtEl>
                                          <p:spTgt spid="205"/>
                                        </p:tgtEl>
                                        <p:attrNameLst>
                                          <p:attrName>style.visibility</p:attrName>
                                        </p:attrNameLst>
                                      </p:cBhvr>
                                      <p:to>
                                        <p:strVal val="hidden"/>
                                      </p:to>
                                    </p:set>
                                  </p:childTnLst>
                                </p:cTn>
                              </p:par>
                              <p:par>
                                <p:cTn id="309" presetID="10" presetClass="exit" presetSubtype="0" fill="hold" nodeType="withEffect">
                                  <p:stCondLst>
                                    <p:cond delay="0"/>
                                  </p:stCondLst>
                                  <p:childTnLst>
                                    <p:animEffect transition="out" filter="fade">
                                      <p:cBhvr>
                                        <p:cTn id="310" dur="500"/>
                                        <p:tgtEl>
                                          <p:spTgt spid="53"/>
                                        </p:tgtEl>
                                      </p:cBhvr>
                                    </p:animEffect>
                                    <p:set>
                                      <p:cBhvr>
                                        <p:cTn id="311"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Warp-wide operation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55407972"/>
              </p:ext>
            </p:extLst>
          </p:nvPr>
        </p:nvGraphicFramePr>
        <p:xfrm>
          <a:off x="2391900" y="2686952"/>
          <a:ext cx="6189000"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8</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6</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4</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21487106"/>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a:t>Warp-wide </a:t>
            </a:r>
            <a:r>
              <a:rPr lang="en-US" dirty="0" smtClean="0"/>
              <a:t>operation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09028439"/>
              </p:ext>
            </p:extLst>
          </p:nvPr>
        </p:nvGraphicFramePr>
        <p:xfrm>
          <a:off x="2391900" y="2686952"/>
          <a:ext cx="6189000"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8</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6</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4</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8" name="Curved Up Arrow 7"/>
          <p:cNvSpPr/>
          <p:nvPr/>
        </p:nvSpPr>
        <p:spPr>
          <a:xfrm rot="10800000" flipH="1">
            <a:off x="2829257" y="2162707"/>
            <a:ext cx="691596"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rot="10800000" flipH="1">
            <a:off x="3616668" y="2164220"/>
            <a:ext cx="691596"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Up Arrow 9"/>
          <p:cNvSpPr/>
          <p:nvPr/>
        </p:nvSpPr>
        <p:spPr>
          <a:xfrm rot="10800000" flipH="1">
            <a:off x="4404079" y="2165734"/>
            <a:ext cx="691596"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Up Arrow 10"/>
          <p:cNvSpPr/>
          <p:nvPr/>
        </p:nvSpPr>
        <p:spPr>
          <a:xfrm rot="10800000" flipH="1">
            <a:off x="5191490" y="2167247"/>
            <a:ext cx="691596"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rot="10800000" flipH="1">
            <a:off x="5978901" y="2168762"/>
            <a:ext cx="691596"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Curved Up Arrow 12"/>
          <p:cNvSpPr/>
          <p:nvPr/>
        </p:nvSpPr>
        <p:spPr>
          <a:xfrm rot="10800000" flipH="1">
            <a:off x="6766312" y="2157701"/>
            <a:ext cx="691596"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urved Up Arrow 13"/>
          <p:cNvSpPr/>
          <p:nvPr/>
        </p:nvSpPr>
        <p:spPr>
          <a:xfrm rot="10800000" flipH="1">
            <a:off x="7553722" y="2159215"/>
            <a:ext cx="691596"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1977862606"/>
              </p:ext>
            </p:extLst>
          </p:nvPr>
        </p:nvGraphicFramePr>
        <p:xfrm>
          <a:off x="3174016" y="3689604"/>
          <a:ext cx="5415375"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8</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6</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4" name="Plus 3"/>
          <p:cNvSpPr/>
          <p:nvPr/>
        </p:nvSpPr>
        <p:spPr>
          <a:xfrm>
            <a:off x="3306008" y="3359020"/>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6" name="Plus 15"/>
          <p:cNvSpPr/>
          <p:nvPr/>
        </p:nvSpPr>
        <p:spPr>
          <a:xfrm>
            <a:off x="4056638" y="3353966"/>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7" name="Plus 16"/>
          <p:cNvSpPr/>
          <p:nvPr/>
        </p:nvSpPr>
        <p:spPr>
          <a:xfrm>
            <a:off x="4843782" y="3353966"/>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8" name="Plus 17"/>
          <p:cNvSpPr/>
          <p:nvPr/>
        </p:nvSpPr>
        <p:spPr>
          <a:xfrm>
            <a:off x="5636394" y="3359409"/>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9" name="Plus 18"/>
          <p:cNvSpPr/>
          <p:nvPr/>
        </p:nvSpPr>
        <p:spPr>
          <a:xfrm>
            <a:off x="6397519" y="3354355"/>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20" name="Plus 19"/>
          <p:cNvSpPr/>
          <p:nvPr/>
        </p:nvSpPr>
        <p:spPr>
          <a:xfrm>
            <a:off x="7169140" y="3359798"/>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21" name="Plus 20"/>
          <p:cNvSpPr/>
          <p:nvPr/>
        </p:nvSpPr>
        <p:spPr>
          <a:xfrm>
            <a:off x="7972246" y="3354744"/>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59431298"/>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a:t>Warp-wide </a:t>
            </a:r>
            <a:r>
              <a:rPr lang="en-US" dirty="0" smtClean="0"/>
              <a:t>operation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31621721"/>
              </p:ext>
            </p:extLst>
          </p:nvPr>
        </p:nvGraphicFramePr>
        <p:xfrm>
          <a:off x="2391900" y="2686952"/>
          <a:ext cx="6189000"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10</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8</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10</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5</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715518768"/>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a:t>Warp-wide </a:t>
            </a:r>
            <a:r>
              <a:rPr lang="en-US" dirty="0" smtClean="0"/>
              <a:t>operation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66703532"/>
              </p:ext>
            </p:extLst>
          </p:nvPr>
        </p:nvGraphicFramePr>
        <p:xfrm>
          <a:off x="2391900" y="2686952"/>
          <a:ext cx="6189000"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10</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8</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10</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5</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7" name="Curved Up Arrow 6"/>
          <p:cNvSpPr/>
          <p:nvPr/>
        </p:nvSpPr>
        <p:spPr>
          <a:xfrm rot="10800000" flipH="1">
            <a:off x="6606119" y="2167246"/>
            <a:ext cx="1596958"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rot="10800000" flipH="1">
            <a:off x="5824994" y="2165733"/>
            <a:ext cx="1596958"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Curved Up Arrow 4"/>
          <p:cNvSpPr/>
          <p:nvPr/>
        </p:nvSpPr>
        <p:spPr>
          <a:xfrm rot="10800000" flipH="1">
            <a:off x="5031294" y="2164219"/>
            <a:ext cx="1596958"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rot="10800000" flipH="1">
            <a:off x="4278335" y="2165734"/>
            <a:ext cx="1596958"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urved Up Arrow 7"/>
          <p:cNvSpPr/>
          <p:nvPr/>
        </p:nvSpPr>
        <p:spPr>
          <a:xfrm rot="10800000" flipH="1">
            <a:off x="3472067" y="2151646"/>
            <a:ext cx="1596958"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Curved Up Arrow 3"/>
          <p:cNvSpPr/>
          <p:nvPr/>
        </p:nvSpPr>
        <p:spPr>
          <a:xfrm rot="10800000" flipH="1">
            <a:off x="2690943" y="2162706"/>
            <a:ext cx="1596958"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688626044"/>
              </p:ext>
            </p:extLst>
          </p:nvPr>
        </p:nvGraphicFramePr>
        <p:xfrm>
          <a:off x="3940164" y="3689604"/>
          <a:ext cx="4641750" cy="798296"/>
        </p:xfrm>
        <a:graphic>
          <a:graphicData uri="http://schemas.openxmlformats.org/drawingml/2006/table">
            <a:tbl>
              <a:tblPr>
                <a:tableStyleId>{5C22544A-7EE6-4342-B048-85BDC9FD1C3A}</a:tableStyleId>
              </a:tblPr>
              <a:tblGrid>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10</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8</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2" name="Plus 11"/>
          <p:cNvSpPr/>
          <p:nvPr/>
        </p:nvSpPr>
        <p:spPr>
          <a:xfrm>
            <a:off x="4056638" y="3353966"/>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3" name="Plus 12"/>
          <p:cNvSpPr/>
          <p:nvPr/>
        </p:nvSpPr>
        <p:spPr>
          <a:xfrm>
            <a:off x="4843782" y="3353966"/>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4" name="Plus 13"/>
          <p:cNvSpPr/>
          <p:nvPr/>
        </p:nvSpPr>
        <p:spPr>
          <a:xfrm>
            <a:off x="5636394" y="3359409"/>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5" name="Plus 14"/>
          <p:cNvSpPr/>
          <p:nvPr/>
        </p:nvSpPr>
        <p:spPr>
          <a:xfrm>
            <a:off x="6397519" y="3354355"/>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6" name="Plus 15"/>
          <p:cNvSpPr/>
          <p:nvPr/>
        </p:nvSpPr>
        <p:spPr>
          <a:xfrm>
            <a:off x="7169140" y="3359798"/>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7" name="Plus 16"/>
          <p:cNvSpPr/>
          <p:nvPr/>
        </p:nvSpPr>
        <p:spPr>
          <a:xfrm>
            <a:off x="7972246" y="3354744"/>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01539694"/>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a:t>Warp-wide </a:t>
            </a:r>
            <a:r>
              <a:rPr lang="en-US" dirty="0" smtClean="0"/>
              <a:t>operation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60356509"/>
              </p:ext>
            </p:extLst>
          </p:nvPr>
        </p:nvGraphicFramePr>
        <p:xfrm>
          <a:off x="2391900" y="2686952"/>
          <a:ext cx="6189000"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20</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17</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66845588"/>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a:t>Warp-wide </a:t>
            </a:r>
            <a:r>
              <a:rPr lang="en-US" dirty="0" smtClean="0"/>
              <a:t>operation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62255587"/>
              </p:ext>
            </p:extLst>
          </p:nvPr>
        </p:nvGraphicFramePr>
        <p:xfrm>
          <a:off x="2391900" y="2686952"/>
          <a:ext cx="6189000"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20</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smtClean="0">
                          <a:solidFill>
                            <a:srgbClr val="55EB29"/>
                          </a:solidFill>
                        </a:rPr>
                        <a:t>17</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7" name="Curved Up Arrow 6"/>
          <p:cNvSpPr/>
          <p:nvPr/>
        </p:nvSpPr>
        <p:spPr>
          <a:xfrm rot="10800000" flipH="1">
            <a:off x="5046887" y="2167246"/>
            <a:ext cx="3269357"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rot="10800000" flipH="1">
            <a:off x="4278338" y="2165732"/>
            <a:ext cx="3269357"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Curved Up Arrow 4"/>
          <p:cNvSpPr/>
          <p:nvPr/>
        </p:nvSpPr>
        <p:spPr>
          <a:xfrm rot="10800000" flipH="1">
            <a:off x="3534938" y="2164218"/>
            <a:ext cx="3269357"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Curved Up Arrow 3"/>
          <p:cNvSpPr/>
          <p:nvPr/>
        </p:nvSpPr>
        <p:spPr>
          <a:xfrm rot="10800000" flipH="1">
            <a:off x="2716090" y="2162705"/>
            <a:ext cx="3269357" cy="427511"/>
          </a:xfrm>
          <a:prstGeom prst="curvedUp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671095563"/>
              </p:ext>
            </p:extLst>
          </p:nvPr>
        </p:nvGraphicFramePr>
        <p:xfrm>
          <a:off x="5493463" y="3689604"/>
          <a:ext cx="3094500" cy="798296"/>
        </p:xfrm>
        <a:graphic>
          <a:graphicData uri="http://schemas.openxmlformats.org/drawingml/2006/table">
            <a:tbl>
              <a:tblPr>
                <a:tableStyleId>{5C22544A-7EE6-4342-B048-85BDC9FD1C3A}</a:tableStyleId>
              </a:tblPr>
              <a:tblGrid>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1" name="Plus 10"/>
          <p:cNvSpPr/>
          <p:nvPr/>
        </p:nvSpPr>
        <p:spPr>
          <a:xfrm>
            <a:off x="5636394" y="3359409"/>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2" name="Plus 11"/>
          <p:cNvSpPr/>
          <p:nvPr/>
        </p:nvSpPr>
        <p:spPr>
          <a:xfrm>
            <a:off x="6397519" y="3354355"/>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3" name="Plus 12"/>
          <p:cNvSpPr/>
          <p:nvPr/>
        </p:nvSpPr>
        <p:spPr>
          <a:xfrm>
            <a:off x="7169140" y="3359798"/>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4" name="Plus 13"/>
          <p:cNvSpPr/>
          <p:nvPr/>
        </p:nvSpPr>
        <p:spPr>
          <a:xfrm>
            <a:off x="7972246" y="3354744"/>
            <a:ext cx="493278" cy="451369"/>
          </a:xfrm>
          <a:prstGeom prst="mathPlus">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939721943"/>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0972800" cy="6172200"/>
          </a:xfrm>
          <a:prstGeom prst="rect">
            <a:avLst/>
          </a:prstGeom>
        </p:spPr>
      </p:pic>
      <p:sp>
        <p:nvSpPr>
          <p:cNvPr id="5" name="Rectangle 4"/>
          <p:cNvSpPr/>
          <p:nvPr/>
        </p:nvSpPr>
        <p:spPr>
          <a:xfrm>
            <a:off x="6613243" y="3284056"/>
            <a:ext cx="627747" cy="62774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184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a:t>Warp-wide </a:t>
            </a:r>
            <a:r>
              <a:rPr lang="en-US" dirty="0" smtClean="0"/>
              <a:t>operation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19077464"/>
              </p:ext>
            </p:extLst>
          </p:nvPr>
        </p:nvGraphicFramePr>
        <p:xfrm>
          <a:off x="2391900" y="2686952"/>
          <a:ext cx="6189000" cy="798296"/>
        </p:xfrm>
        <a:graphic>
          <a:graphicData uri="http://schemas.openxmlformats.org/drawingml/2006/table">
            <a:tbl>
              <a:tblPr>
                <a:tableStyleId>{5C22544A-7EE6-4342-B048-85BDC9FD1C3A}</a:tableStyleId>
              </a:tblPr>
              <a:tblGrid>
                <a:gridCol w="773625"/>
                <a:gridCol w="773625"/>
                <a:gridCol w="773625"/>
                <a:gridCol w="773625"/>
                <a:gridCol w="773625"/>
                <a:gridCol w="773625"/>
                <a:gridCol w="773625"/>
                <a:gridCol w="773625"/>
              </a:tblGrid>
              <a:tr h="798296">
                <a:tc>
                  <a:txBody>
                    <a:bodyPr/>
                    <a:lstStyle/>
                    <a:p>
                      <a:pPr algn="ctr"/>
                      <a:r>
                        <a:rPr lang="en-US" sz="3200" dirty="0" smtClean="0">
                          <a:solidFill>
                            <a:srgbClr val="55EB29"/>
                          </a:solidFill>
                        </a:rPr>
                        <a:t>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13</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19</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22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31</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32</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3200" dirty="0" smtClean="0">
                          <a:solidFill>
                            <a:srgbClr val="55EB29"/>
                          </a:solidFill>
                        </a:rPr>
                        <a:t>36</a:t>
                      </a:r>
                      <a:endParaRPr lang="en-US" sz="32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4" name="Content Placeholder 2"/>
          <p:cNvSpPr>
            <a:spLocks noGrp="1"/>
          </p:cNvSpPr>
          <p:nvPr>
            <p:ph idx="1"/>
          </p:nvPr>
        </p:nvSpPr>
        <p:spPr>
          <a:xfrm>
            <a:off x="2405491" y="4303930"/>
            <a:ext cx="6161819" cy="1388844"/>
          </a:xfrm>
        </p:spPr>
        <p:txBody>
          <a:bodyPr/>
          <a:lstStyle/>
          <a:p>
            <a:r>
              <a:rPr lang="en-US" dirty="0" smtClean="0"/>
              <a:t>Reduce </a:t>
            </a:r>
            <a:r>
              <a:rPr lang="en-US" dirty="0" smtClean="0">
                <a:solidFill>
                  <a:srgbClr val="80FF00"/>
                </a:solidFill>
              </a:rPr>
              <a:t>register usage</a:t>
            </a:r>
          </a:p>
          <a:p>
            <a:r>
              <a:rPr lang="en-US" dirty="0" smtClean="0"/>
              <a:t>Better </a:t>
            </a:r>
            <a:r>
              <a:rPr lang="en-US" dirty="0" smtClean="0">
                <a:solidFill>
                  <a:srgbClr val="80FF00"/>
                </a:solidFill>
              </a:rPr>
              <a:t>parallelism</a:t>
            </a:r>
          </a:p>
          <a:p>
            <a:r>
              <a:rPr lang="en-US" dirty="0" smtClean="0"/>
              <a:t>Minimize thread and warp </a:t>
            </a:r>
            <a:r>
              <a:rPr lang="en-US" dirty="0" smtClean="0">
                <a:solidFill>
                  <a:srgbClr val="80FF00"/>
                </a:solidFill>
              </a:rPr>
              <a:t>divergence</a:t>
            </a:r>
          </a:p>
          <a:p>
            <a:endParaRPr lang="en-US" dirty="0" smtClean="0"/>
          </a:p>
          <a:p>
            <a:endParaRPr lang="en-US" dirty="0"/>
          </a:p>
        </p:txBody>
      </p:sp>
    </p:spTree>
    <p:extLst>
      <p:ext uri="{BB962C8B-B14F-4D97-AF65-F5344CB8AC3E}">
        <p14:creationId xmlns:p14="http://schemas.microsoft.com/office/powerpoint/2010/main" val="414953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Clustering</a:t>
            </a:r>
            <a:endParaRPr lang="en-US" dirty="0"/>
          </a:p>
        </p:txBody>
      </p:sp>
      <p:grpSp>
        <p:nvGrpSpPr>
          <p:cNvPr id="224" name="Group 223"/>
          <p:cNvGrpSpPr/>
          <p:nvPr/>
        </p:nvGrpSpPr>
        <p:grpSpPr>
          <a:xfrm>
            <a:off x="2606570" y="2906100"/>
            <a:ext cx="1441815" cy="360000"/>
            <a:chOff x="2606570" y="2906100"/>
            <a:chExt cx="1441815" cy="360000"/>
          </a:xfrm>
        </p:grpSpPr>
        <p:grpSp>
          <p:nvGrpSpPr>
            <p:cNvPr id="174" name="Group 173"/>
            <p:cNvGrpSpPr/>
            <p:nvPr/>
          </p:nvGrpSpPr>
          <p:grpSpPr>
            <a:xfrm>
              <a:off x="2606570" y="2906100"/>
              <a:ext cx="360000" cy="360000"/>
              <a:chOff x="2116265" y="2621325"/>
              <a:chExt cx="360000" cy="360000"/>
            </a:xfrm>
          </p:grpSpPr>
          <p:sp>
            <p:nvSpPr>
              <p:cNvPr id="193" name="Rectangle 192"/>
              <p:cNvSpPr/>
              <p:nvPr/>
            </p:nvSpPr>
            <p:spPr>
              <a:xfrm>
                <a:off x="211626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4" name="Oval 193"/>
              <p:cNvSpPr/>
              <p:nvPr/>
            </p:nvSpPr>
            <p:spPr>
              <a:xfrm>
                <a:off x="221530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5" name="Group 174"/>
            <p:cNvGrpSpPr/>
            <p:nvPr/>
          </p:nvGrpSpPr>
          <p:grpSpPr>
            <a:xfrm>
              <a:off x="2967175" y="2906100"/>
              <a:ext cx="360000" cy="360000"/>
              <a:chOff x="2476870" y="2621325"/>
              <a:chExt cx="360000" cy="360000"/>
            </a:xfrm>
          </p:grpSpPr>
          <p:sp>
            <p:nvSpPr>
              <p:cNvPr id="191" name="Rectangle 190"/>
              <p:cNvSpPr/>
              <p:nvPr/>
            </p:nvSpPr>
            <p:spPr>
              <a:xfrm>
                <a:off x="2476870"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2" name="Oval 191"/>
              <p:cNvSpPr/>
              <p:nvPr/>
            </p:nvSpPr>
            <p:spPr>
              <a:xfrm>
                <a:off x="2575907"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6" name="Group 175"/>
            <p:cNvGrpSpPr/>
            <p:nvPr/>
          </p:nvGrpSpPr>
          <p:grpSpPr>
            <a:xfrm>
              <a:off x="3327780" y="2906100"/>
              <a:ext cx="360000" cy="360000"/>
              <a:chOff x="2837475" y="2621325"/>
              <a:chExt cx="360000" cy="360000"/>
            </a:xfrm>
          </p:grpSpPr>
          <p:sp>
            <p:nvSpPr>
              <p:cNvPr id="189" name="Rectangle 188"/>
              <p:cNvSpPr/>
              <p:nvPr/>
            </p:nvSpPr>
            <p:spPr>
              <a:xfrm>
                <a:off x="283747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0" name="Oval 189"/>
              <p:cNvSpPr/>
              <p:nvPr/>
            </p:nvSpPr>
            <p:spPr>
              <a:xfrm>
                <a:off x="293651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7" name="Group 176"/>
            <p:cNvGrpSpPr/>
            <p:nvPr/>
          </p:nvGrpSpPr>
          <p:grpSpPr>
            <a:xfrm>
              <a:off x="3688385" y="2906100"/>
              <a:ext cx="360000" cy="360000"/>
              <a:chOff x="3198080" y="2621325"/>
              <a:chExt cx="360000" cy="360000"/>
            </a:xfrm>
          </p:grpSpPr>
          <p:sp>
            <p:nvSpPr>
              <p:cNvPr id="187" name="Rectangle 186"/>
              <p:cNvSpPr/>
              <p:nvPr/>
            </p:nvSpPr>
            <p:spPr>
              <a:xfrm>
                <a:off x="3198080"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8" name="Oval 187"/>
              <p:cNvSpPr/>
              <p:nvPr/>
            </p:nvSpPr>
            <p:spPr>
              <a:xfrm>
                <a:off x="3297117"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225" name="Group 224"/>
          <p:cNvGrpSpPr/>
          <p:nvPr/>
        </p:nvGrpSpPr>
        <p:grpSpPr>
          <a:xfrm>
            <a:off x="4048990" y="2906100"/>
            <a:ext cx="1081210" cy="360000"/>
            <a:chOff x="4048990" y="2906100"/>
            <a:chExt cx="1081210" cy="360000"/>
          </a:xfrm>
        </p:grpSpPr>
        <p:grpSp>
          <p:nvGrpSpPr>
            <p:cNvPr id="178" name="Group 177"/>
            <p:cNvGrpSpPr/>
            <p:nvPr/>
          </p:nvGrpSpPr>
          <p:grpSpPr>
            <a:xfrm>
              <a:off x="4048990" y="2906100"/>
              <a:ext cx="360000" cy="360000"/>
              <a:chOff x="3558685" y="2621325"/>
              <a:chExt cx="360000" cy="360000"/>
            </a:xfrm>
          </p:grpSpPr>
          <p:sp>
            <p:nvSpPr>
              <p:cNvPr id="185" name="Rectangle 184"/>
              <p:cNvSpPr/>
              <p:nvPr/>
            </p:nvSpPr>
            <p:spPr>
              <a:xfrm>
                <a:off x="3558685"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6" name="Oval 185"/>
              <p:cNvSpPr/>
              <p:nvPr/>
            </p:nvSpPr>
            <p:spPr>
              <a:xfrm>
                <a:off x="3657722" y="2720325"/>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79" name="Group 178"/>
            <p:cNvGrpSpPr/>
            <p:nvPr/>
          </p:nvGrpSpPr>
          <p:grpSpPr>
            <a:xfrm>
              <a:off x="4770200" y="2906100"/>
              <a:ext cx="360000" cy="360000"/>
              <a:chOff x="4279895" y="2621325"/>
              <a:chExt cx="360000" cy="360000"/>
            </a:xfrm>
          </p:grpSpPr>
          <p:sp>
            <p:nvSpPr>
              <p:cNvPr id="183" name="Rectangle 182"/>
              <p:cNvSpPr/>
              <p:nvPr/>
            </p:nvSpPr>
            <p:spPr>
              <a:xfrm>
                <a:off x="4279895"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4" name="Oval 183"/>
              <p:cNvSpPr/>
              <p:nvPr/>
            </p:nvSpPr>
            <p:spPr>
              <a:xfrm>
                <a:off x="4378932" y="2720325"/>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0" name="Group 179"/>
            <p:cNvGrpSpPr/>
            <p:nvPr/>
          </p:nvGrpSpPr>
          <p:grpSpPr>
            <a:xfrm>
              <a:off x="4409595" y="2906100"/>
              <a:ext cx="360000" cy="360000"/>
              <a:chOff x="3919290" y="2621325"/>
              <a:chExt cx="360000" cy="360000"/>
            </a:xfrm>
          </p:grpSpPr>
          <p:sp>
            <p:nvSpPr>
              <p:cNvPr id="181" name="Rectangle 180"/>
              <p:cNvSpPr/>
              <p:nvPr/>
            </p:nvSpPr>
            <p:spPr>
              <a:xfrm>
                <a:off x="3919290"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2" name="Oval 181"/>
              <p:cNvSpPr/>
              <p:nvPr/>
            </p:nvSpPr>
            <p:spPr>
              <a:xfrm>
                <a:off x="4018327" y="2721300"/>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226" name="Group 225"/>
          <p:cNvGrpSpPr/>
          <p:nvPr/>
        </p:nvGrpSpPr>
        <p:grpSpPr>
          <a:xfrm>
            <a:off x="6937733" y="2905753"/>
            <a:ext cx="1441500" cy="360694"/>
            <a:chOff x="6937733" y="2905753"/>
            <a:chExt cx="1441500" cy="360694"/>
          </a:xfrm>
        </p:grpSpPr>
        <p:grpSp>
          <p:nvGrpSpPr>
            <p:cNvPr id="207" name="Group 206"/>
            <p:cNvGrpSpPr/>
            <p:nvPr/>
          </p:nvGrpSpPr>
          <p:grpSpPr>
            <a:xfrm>
              <a:off x="6937733" y="2906447"/>
              <a:ext cx="360000" cy="360000"/>
              <a:chOff x="3558685" y="2621325"/>
              <a:chExt cx="360000" cy="360000"/>
            </a:xfrm>
          </p:grpSpPr>
          <p:sp>
            <p:nvSpPr>
              <p:cNvPr id="214" name="Rectangle 213"/>
              <p:cNvSpPr/>
              <p:nvPr/>
            </p:nvSpPr>
            <p:spPr>
              <a:xfrm>
                <a:off x="3558685"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5" name="Oval 214"/>
              <p:cNvSpPr/>
              <p:nvPr/>
            </p:nvSpPr>
            <p:spPr>
              <a:xfrm>
                <a:off x="3657722" y="2720325"/>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8" name="Group 207"/>
            <p:cNvGrpSpPr/>
            <p:nvPr/>
          </p:nvGrpSpPr>
          <p:grpSpPr>
            <a:xfrm>
              <a:off x="7658943" y="2906447"/>
              <a:ext cx="360000" cy="360000"/>
              <a:chOff x="4279895" y="2621325"/>
              <a:chExt cx="360000" cy="360000"/>
            </a:xfrm>
          </p:grpSpPr>
          <p:sp>
            <p:nvSpPr>
              <p:cNvPr id="212" name="Rectangle 211"/>
              <p:cNvSpPr/>
              <p:nvPr/>
            </p:nvSpPr>
            <p:spPr>
              <a:xfrm>
                <a:off x="4279895"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3" name="Oval 212"/>
              <p:cNvSpPr/>
              <p:nvPr/>
            </p:nvSpPr>
            <p:spPr>
              <a:xfrm>
                <a:off x="4378932" y="2720325"/>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9" name="Group 208"/>
            <p:cNvGrpSpPr/>
            <p:nvPr/>
          </p:nvGrpSpPr>
          <p:grpSpPr>
            <a:xfrm>
              <a:off x="7298338" y="2906447"/>
              <a:ext cx="360000" cy="360000"/>
              <a:chOff x="3919290" y="2621325"/>
              <a:chExt cx="360000" cy="360000"/>
            </a:xfrm>
          </p:grpSpPr>
          <p:sp>
            <p:nvSpPr>
              <p:cNvPr id="210" name="Rectangle 209"/>
              <p:cNvSpPr/>
              <p:nvPr/>
            </p:nvSpPr>
            <p:spPr>
              <a:xfrm>
                <a:off x="3919290"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1" name="Oval 210"/>
              <p:cNvSpPr/>
              <p:nvPr/>
            </p:nvSpPr>
            <p:spPr>
              <a:xfrm>
                <a:off x="4018327" y="2721300"/>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99" name="Rectangle 198"/>
            <p:cNvSpPr/>
            <p:nvPr/>
          </p:nvSpPr>
          <p:spPr>
            <a:xfrm>
              <a:off x="8019233" y="2905753"/>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0" name="Oval 199"/>
            <p:cNvSpPr/>
            <p:nvPr/>
          </p:nvSpPr>
          <p:spPr>
            <a:xfrm>
              <a:off x="8129365" y="3011887"/>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27" name="Group 226"/>
          <p:cNvGrpSpPr/>
          <p:nvPr/>
        </p:nvGrpSpPr>
        <p:grpSpPr>
          <a:xfrm>
            <a:off x="5133990" y="2905848"/>
            <a:ext cx="1803138" cy="360599"/>
            <a:chOff x="5133990" y="2905848"/>
            <a:chExt cx="1803138" cy="360599"/>
          </a:xfrm>
        </p:grpSpPr>
        <p:grpSp>
          <p:nvGrpSpPr>
            <p:cNvPr id="203" name="Group 202"/>
            <p:cNvGrpSpPr/>
            <p:nvPr/>
          </p:nvGrpSpPr>
          <p:grpSpPr>
            <a:xfrm>
              <a:off x="5495313" y="2906447"/>
              <a:ext cx="360000" cy="360000"/>
              <a:chOff x="2116265" y="2621325"/>
              <a:chExt cx="360000" cy="360000"/>
            </a:xfrm>
          </p:grpSpPr>
          <p:sp>
            <p:nvSpPr>
              <p:cNvPr id="222" name="Rectangle 221"/>
              <p:cNvSpPr/>
              <p:nvPr/>
            </p:nvSpPr>
            <p:spPr>
              <a:xfrm>
                <a:off x="211626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3" name="Oval 222"/>
              <p:cNvSpPr/>
              <p:nvPr/>
            </p:nvSpPr>
            <p:spPr>
              <a:xfrm>
                <a:off x="221530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4" name="Group 203"/>
            <p:cNvGrpSpPr/>
            <p:nvPr/>
          </p:nvGrpSpPr>
          <p:grpSpPr>
            <a:xfrm>
              <a:off x="5855918" y="2906447"/>
              <a:ext cx="360000" cy="360000"/>
              <a:chOff x="2476870" y="2621325"/>
              <a:chExt cx="360000" cy="360000"/>
            </a:xfrm>
          </p:grpSpPr>
          <p:sp>
            <p:nvSpPr>
              <p:cNvPr id="220" name="Rectangle 219"/>
              <p:cNvSpPr/>
              <p:nvPr/>
            </p:nvSpPr>
            <p:spPr>
              <a:xfrm>
                <a:off x="247687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1" name="Oval 220"/>
              <p:cNvSpPr/>
              <p:nvPr/>
            </p:nvSpPr>
            <p:spPr>
              <a:xfrm>
                <a:off x="257590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5" name="Group 204"/>
            <p:cNvGrpSpPr/>
            <p:nvPr/>
          </p:nvGrpSpPr>
          <p:grpSpPr>
            <a:xfrm>
              <a:off x="6216523" y="2906447"/>
              <a:ext cx="360000" cy="360000"/>
              <a:chOff x="2837475" y="2621325"/>
              <a:chExt cx="360000" cy="360000"/>
            </a:xfrm>
          </p:grpSpPr>
          <p:sp>
            <p:nvSpPr>
              <p:cNvPr id="218" name="Rectangle 217"/>
              <p:cNvSpPr/>
              <p:nvPr/>
            </p:nvSpPr>
            <p:spPr>
              <a:xfrm>
                <a:off x="283747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9" name="Oval 218"/>
              <p:cNvSpPr/>
              <p:nvPr/>
            </p:nvSpPr>
            <p:spPr>
              <a:xfrm>
                <a:off x="293651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6" name="Group 205"/>
            <p:cNvGrpSpPr/>
            <p:nvPr/>
          </p:nvGrpSpPr>
          <p:grpSpPr>
            <a:xfrm>
              <a:off x="6577128" y="2906447"/>
              <a:ext cx="360000" cy="360000"/>
              <a:chOff x="3198080" y="2621325"/>
              <a:chExt cx="360000" cy="360000"/>
            </a:xfrm>
          </p:grpSpPr>
          <p:sp>
            <p:nvSpPr>
              <p:cNvPr id="216" name="Rectangle 215"/>
              <p:cNvSpPr/>
              <p:nvPr/>
            </p:nvSpPr>
            <p:spPr>
              <a:xfrm>
                <a:off x="319808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7" name="Oval 216"/>
              <p:cNvSpPr/>
              <p:nvPr/>
            </p:nvSpPr>
            <p:spPr>
              <a:xfrm>
                <a:off x="329711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201" name="Rectangle 200"/>
            <p:cNvSpPr/>
            <p:nvPr/>
          </p:nvSpPr>
          <p:spPr>
            <a:xfrm>
              <a:off x="5133990" y="2905848"/>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2" name="Oval 201"/>
            <p:cNvSpPr/>
            <p:nvPr/>
          </p:nvSpPr>
          <p:spPr>
            <a:xfrm>
              <a:off x="5233027" y="3000889"/>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86" name="Group 285"/>
          <p:cNvGrpSpPr/>
          <p:nvPr/>
        </p:nvGrpSpPr>
        <p:grpSpPr>
          <a:xfrm>
            <a:off x="754469" y="2477054"/>
            <a:ext cx="2011916" cy="917893"/>
            <a:chOff x="754469" y="1433422"/>
            <a:chExt cx="2011916" cy="917893"/>
          </a:xfrm>
        </p:grpSpPr>
        <p:sp>
          <p:nvSpPr>
            <p:cNvPr id="278" name="Double Brace 277"/>
            <p:cNvSpPr/>
            <p:nvPr/>
          </p:nvSpPr>
          <p:spPr>
            <a:xfrm>
              <a:off x="754469" y="1546587"/>
              <a:ext cx="2011916"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2" name="TextBox 281"/>
            <p:cNvSpPr txBox="1"/>
            <p:nvPr/>
          </p:nvSpPr>
          <p:spPr>
            <a:xfrm>
              <a:off x="1446064" y="1433422"/>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nvGrpSpPr>
          <p:cNvPr id="287" name="Group 286"/>
          <p:cNvGrpSpPr/>
          <p:nvPr/>
        </p:nvGrpSpPr>
        <p:grpSpPr>
          <a:xfrm>
            <a:off x="3245720" y="2491141"/>
            <a:ext cx="1633176" cy="905319"/>
            <a:chOff x="3245720" y="1447510"/>
            <a:chExt cx="1633176" cy="905319"/>
          </a:xfrm>
        </p:grpSpPr>
        <p:sp>
          <p:nvSpPr>
            <p:cNvPr id="279" name="Double Brace 278"/>
            <p:cNvSpPr/>
            <p:nvPr/>
          </p:nvSpPr>
          <p:spPr>
            <a:xfrm>
              <a:off x="3245720" y="1548101"/>
              <a:ext cx="1633176"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3" name="TextBox 282"/>
            <p:cNvSpPr txBox="1"/>
            <p:nvPr/>
          </p:nvSpPr>
          <p:spPr>
            <a:xfrm>
              <a:off x="3748699" y="1447510"/>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nvGrpSpPr>
          <p:cNvPr id="288" name="Group 287"/>
          <p:cNvGrpSpPr/>
          <p:nvPr/>
        </p:nvGrpSpPr>
        <p:grpSpPr>
          <a:xfrm>
            <a:off x="5356725" y="2454933"/>
            <a:ext cx="2390655" cy="930467"/>
            <a:chOff x="5356725" y="1423876"/>
            <a:chExt cx="2390655" cy="930467"/>
          </a:xfrm>
        </p:grpSpPr>
        <p:sp>
          <p:nvSpPr>
            <p:cNvPr id="280" name="Double Brace 279"/>
            <p:cNvSpPr/>
            <p:nvPr/>
          </p:nvSpPr>
          <p:spPr>
            <a:xfrm>
              <a:off x="5356725" y="1549615"/>
              <a:ext cx="239065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4" name="TextBox 283"/>
            <p:cNvSpPr txBox="1"/>
            <p:nvPr/>
          </p:nvSpPr>
          <p:spPr>
            <a:xfrm>
              <a:off x="6227377" y="1423876"/>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nvGrpSpPr>
          <p:cNvPr id="289" name="Group 288"/>
          <p:cNvGrpSpPr/>
          <p:nvPr/>
        </p:nvGrpSpPr>
        <p:grpSpPr>
          <a:xfrm>
            <a:off x="8198557" y="2481595"/>
            <a:ext cx="2011915" cy="914866"/>
            <a:chOff x="8198557" y="1437963"/>
            <a:chExt cx="2011915" cy="914866"/>
          </a:xfrm>
        </p:grpSpPr>
        <p:sp>
          <p:nvSpPr>
            <p:cNvPr id="281" name="Double Brace 280"/>
            <p:cNvSpPr/>
            <p:nvPr/>
          </p:nvSpPr>
          <p:spPr>
            <a:xfrm>
              <a:off x="8198557" y="1548101"/>
              <a:ext cx="201191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5" name="TextBox 284"/>
            <p:cNvSpPr txBox="1"/>
            <p:nvPr/>
          </p:nvSpPr>
          <p:spPr>
            <a:xfrm>
              <a:off x="8894671" y="1437963"/>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spTree>
    <p:extLst>
      <p:ext uri="{BB962C8B-B14F-4D97-AF65-F5344CB8AC3E}">
        <p14:creationId xmlns:p14="http://schemas.microsoft.com/office/powerpoint/2010/main" val="245927411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90528E-6 4.37388E-6 L 0.14202 4.37388E-6 " pathEditMode="relative" ptsTypes="AA">
                                      <p:cBhvr>
                                        <p:cTn id="6" dur="2000" fill="hold"/>
                                        <p:tgtEl>
                                          <p:spTgt spid="22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7.6645E-7 -1.43224E-6 L 0.047 -1.43224E-6 " pathEditMode="relative" rAng="0" ptsTypes="AA">
                                      <p:cBhvr>
                                        <p:cTn id="8" dur="2000" fill="hold"/>
                                        <p:tgtEl>
                                          <p:spTgt spid="227"/>
                                        </p:tgtEl>
                                        <p:attrNameLst>
                                          <p:attrName>ppt_x</p:attrName>
                                          <p:attrName>ppt_y</p:attrName>
                                        </p:attrNameLst>
                                      </p:cBhvr>
                                      <p:rCtr x="2343" y="0"/>
                                    </p:animMotion>
                                  </p:childTnLst>
                                </p:cTn>
                              </p:par>
                              <p:par>
                                <p:cTn id="9" presetID="0" presetClass="path" presetSubtype="0" accel="50000" decel="50000" fill="hold" nodeType="withEffect">
                                  <p:stCondLst>
                                    <p:cond delay="0"/>
                                  </p:stCondLst>
                                  <p:childTnLst>
                                    <p:animMotion origin="layout" path="M 3.35503E-6 -1.43224E-6 L -0.0483 0.00026 " pathEditMode="relative" rAng="0" ptsTypes="AA">
                                      <p:cBhvr>
                                        <p:cTn id="10" dur="2000" fill="hold"/>
                                        <p:tgtEl>
                                          <p:spTgt spid="225"/>
                                        </p:tgtEl>
                                        <p:attrNameLst>
                                          <p:attrName>ppt_x</p:attrName>
                                          <p:attrName>ppt_y</p:attrName>
                                        </p:attrNameLst>
                                      </p:cBhvr>
                                      <p:rCtr x="-2415" y="0"/>
                                    </p:animMotion>
                                  </p:childTnLst>
                                </p:cTn>
                              </p:par>
                              <p:par>
                                <p:cTn id="11" presetID="0" presetClass="path" presetSubtype="0" accel="50000" decel="50000" fill="hold" nodeType="withEffect">
                                  <p:stCondLst>
                                    <p:cond delay="0"/>
                                  </p:stCondLst>
                                  <p:childTnLst>
                                    <p:animMotion origin="layout" path="M -0.00072 -0.00077 L -0.14273 -0.00077 " pathEditMode="relative" ptsTypes="AA">
                                      <p:cBhvr>
                                        <p:cTn id="12" dur="2000" fill="hold"/>
                                        <p:tgtEl>
                                          <p:spTgt spid="224"/>
                                        </p:tgtEl>
                                        <p:attrNameLst>
                                          <p:attrName>ppt_x</p:attrName>
                                          <p:attrName>ppt_y</p:attrName>
                                        </p:attrNameLst>
                                      </p:cBhvr>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89"/>
                                        </p:tgtEl>
                                        <p:attrNameLst>
                                          <p:attrName>style.visibility</p:attrName>
                                        </p:attrNameLst>
                                      </p:cBhvr>
                                      <p:to>
                                        <p:strVal val="visible"/>
                                      </p:to>
                                    </p:set>
                                    <p:animEffect transition="in" filter="fade">
                                      <p:cBhvr>
                                        <p:cTn id="16" dur="500"/>
                                        <p:tgtEl>
                                          <p:spTgt spid="289"/>
                                        </p:tgtEl>
                                      </p:cBhvr>
                                    </p:animEffect>
                                  </p:childTnLst>
                                </p:cTn>
                              </p:par>
                              <p:par>
                                <p:cTn id="17" presetID="10" presetClass="entr" presetSubtype="0" fill="hold" nodeType="with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500"/>
                                        <p:tgtEl>
                                          <p:spTgt spid="288"/>
                                        </p:tgtEl>
                                      </p:cBhvr>
                                    </p:animEffect>
                                  </p:childTnLst>
                                </p:cTn>
                              </p:par>
                              <p:par>
                                <p:cTn id="20" presetID="10" presetClass="entr" presetSubtype="0" fill="hold" nodeType="withEffect">
                                  <p:stCondLst>
                                    <p:cond delay="0"/>
                                  </p:stCondLst>
                                  <p:childTnLst>
                                    <p:set>
                                      <p:cBhvr>
                                        <p:cTn id="21" dur="1" fill="hold">
                                          <p:stCondLst>
                                            <p:cond delay="0"/>
                                          </p:stCondLst>
                                        </p:cTn>
                                        <p:tgtEl>
                                          <p:spTgt spid="287"/>
                                        </p:tgtEl>
                                        <p:attrNameLst>
                                          <p:attrName>style.visibility</p:attrName>
                                        </p:attrNameLst>
                                      </p:cBhvr>
                                      <p:to>
                                        <p:strVal val="visible"/>
                                      </p:to>
                                    </p:set>
                                    <p:animEffect transition="in" filter="fade">
                                      <p:cBhvr>
                                        <p:cTn id="22" dur="500"/>
                                        <p:tgtEl>
                                          <p:spTgt spid="287"/>
                                        </p:tgtEl>
                                      </p:cBhvr>
                                    </p:animEffect>
                                  </p:childTnLst>
                                </p:cTn>
                              </p:par>
                              <p:par>
                                <p:cTn id="23" presetID="10" presetClass="entr" presetSubtype="0" fill="hold" nodeType="withEffect">
                                  <p:stCondLst>
                                    <p:cond delay="0"/>
                                  </p:stCondLst>
                                  <p:childTnLst>
                                    <p:set>
                                      <p:cBhvr>
                                        <p:cTn id="24" dur="1" fill="hold">
                                          <p:stCondLst>
                                            <p:cond delay="0"/>
                                          </p:stCondLst>
                                        </p:cTn>
                                        <p:tgtEl>
                                          <p:spTgt spid="286"/>
                                        </p:tgtEl>
                                        <p:attrNameLst>
                                          <p:attrName>style.visibility</p:attrName>
                                        </p:attrNameLst>
                                      </p:cBhvr>
                                      <p:to>
                                        <p:strVal val="visible"/>
                                      </p:to>
                                    </p:set>
                                    <p:animEffect transition="in" filter="fade">
                                      <p:cBhvr>
                                        <p:cTn id="25"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Our solution</a:t>
            </a:r>
            <a:endParaRPr lang="en-US" dirty="0"/>
          </a:p>
        </p:txBody>
      </p:sp>
      <p:pic>
        <p:nvPicPr>
          <p:cNvPr id="4" name="Picture 3"/>
          <p:cNvPicPr>
            <a:picLocks noChangeAspect="1"/>
          </p:cNvPicPr>
          <p:nvPr/>
        </p:nvPicPr>
        <p:blipFill>
          <a:blip r:embed="rId3">
            <a:alphaModFix amt="25000"/>
          </a:blip>
          <a:stretch>
            <a:fillRect/>
          </a:stretch>
        </p:blipFill>
        <p:spPr>
          <a:xfrm>
            <a:off x="7233116" y="1445905"/>
            <a:ext cx="3251200" cy="3251200"/>
          </a:xfrm>
          <a:prstGeom prst="rect">
            <a:avLst/>
          </a:prstGeom>
        </p:spPr>
      </p:pic>
      <p:sp>
        <p:nvSpPr>
          <p:cNvPr id="5" name="Rectangle 4"/>
          <p:cNvSpPr/>
          <p:nvPr/>
        </p:nvSpPr>
        <p:spPr>
          <a:xfrm>
            <a:off x="4413391" y="1444985"/>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solidFill>
              </a:rPr>
              <a:t>Clustering</a:t>
            </a:r>
            <a:endParaRPr lang="en-US" dirty="0">
              <a:solidFill>
                <a:srgbClr val="55EB29"/>
              </a:solidFill>
            </a:endParaRPr>
          </a:p>
        </p:txBody>
      </p:sp>
      <p:sp>
        <p:nvSpPr>
          <p:cNvPr id="6" name="Rectangle 5"/>
          <p:cNvSpPr/>
          <p:nvPr/>
        </p:nvSpPr>
        <p:spPr>
          <a:xfrm>
            <a:off x="4413391" y="2619091"/>
            <a:ext cx="2146019" cy="904940"/>
          </a:xfrm>
          <a:prstGeom prst="rect">
            <a:avLst/>
          </a:prstGeom>
          <a:noFill/>
          <a:ln w="38100" cmpd="sng">
            <a:solidFill>
              <a:srgbClr val="80FF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55EB29">
                    <a:alpha val="25000"/>
                  </a:srgbClr>
                </a:solidFill>
              </a:rPr>
              <a:t>kNN</a:t>
            </a:r>
            <a:r>
              <a:rPr lang="en-US" dirty="0" smtClean="0">
                <a:solidFill>
                  <a:srgbClr val="55EB29">
                    <a:alpha val="25000"/>
                  </a:srgbClr>
                </a:solidFill>
              </a:rPr>
              <a:t> Query</a:t>
            </a:r>
            <a:endParaRPr lang="en-US" dirty="0">
              <a:solidFill>
                <a:srgbClr val="55EB29">
                  <a:alpha val="25000"/>
                </a:srgbClr>
              </a:solidFill>
            </a:endParaRPr>
          </a:p>
        </p:txBody>
      </p:sp>
      <p:sp>
        <p:nvSpPr>
          <p:cNvPr id="7" name="Rectangle 6"/>
          <p:cNvSpPr/>
          <p:nvPr/>
        </p:nvSpPr>
        <p:spPr>
          <a:xfrm>
            <a:off x="4413391" y="3793197"/>
            <a:ext cx="2146019" cy="904940"/>
          </a:xfrm>
          <a:prstGeom prst="rect">
            <a:avLst/>
          </a:prstGeom>
          <a:noFill/>
          <a:ln w="38100" cmpd="sng">
            <a:solidFill>
              <a:srgbClr val="80FF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alpha val="25000"/>
                  </a:srgbClr>
                </a:solidFill>
              </a:rPr>
              <a:t>Filtering</a:t>
            </a:r>
            <a:endParaRPr lang="en-US" dirty="0">
              <a:solidFill>
                <a:srgbClr val="55EB29">
                  <a:alpha val="25000"/>
                </a:srgbClr>
              </a:solidFill>
            </a:endParaRPr>
          </a:p>
        </p:txBody>
      </p:sp>
      <p:pic>
        <p:nvPicPr>
          <p:cNvPr id="8" name="Picture 7"/>
          <p:cNvPicPr>
            <a:picLocks noChangeAspect="1"/>
          </p:cNvPicPr>
          <p:nvPr/>
        </p:nvPicPr>
        <p:blipFill>
          <a:blip r:embed="rId4">
            <a:alphaModFix amt="25000"/>
          </a:blip>
          <a:stretch>
            <a:fillRect/>
          </a:stretch>
        </p:blipFill>
        <p:spPr>
          <a:xfrm>
            <a:off x="473886" y="1460500"/>
            <a:ext cx="3251200" cy="3251200"/>
          </a:xfrm>
          <a:prstGeom prst="rect">
            <a:avLst/>
          </a:prstGeom>
        </p:spPr>
      </p:pic>
      <p:cxnSp>
        <p:nvCxnSpPr>
          <p:cNvPr id="9" name="Elbow Connector 8"/>
          <p:cNvCxnSpPr>
            <a:stCxn id="8" idx="2"/>
            <a:endCxn id="5" idx="0"/>
          </p:cNvCxnSpPr>
          <p:nvPr/>
        </p:nvCxnSpPr>
        <p:spPr>
          <a:xfrm rot="5400000" flipH="1" flipV="1">
            <a:off x="2159585" y="1384885"/>
            <a:ext cx="3266715" cy="3386915"/>
          </a:xfrm>
          <a:prstGeom prst="bentConnector5">
            <a:avLst>
              <a:gd name="adj1" fmla="val -6998"/>
              <a:gd name="adj2" fmla="val 58158"/>
              <a:gd name="adj3" fmla="val 106998"/>
            </a:avLst>
          </a:prstGeom>
          <a:ln>
            <a:solidFill>
              <a:srgbClr val="55EB29">
                <a:alpha val="25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5" idx="2"/>
            <a:endCxn id="6" idx="0"/>
          </p:cNvCxnSpPr>
          <p:nvPr/>
        </p:nvCxnSpPr>
        <p:spPr>
          <a:xfrm>
            <a:off x="5486401" y="2349925"/>
            <a:ext cx="0" cy="269166"/>
          </a:xfrm>
          <a:prstGeom prst="line">
            <a:avLst/>
          </a:prstGeom>
          <a:ln>
            <a:solidFill>
              <a:srgbClr val="55EB29">
                <a:alpha val="2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6" idx="2"/>
            <a:endCxn id="7" idx="0"/>
          </p:cNvCxnSpPr>
          <p:nvPr/>
        </p:nvCxnSpPr>
        <p:spPr>
          <a:xfrm>
            <a:off x="5486401" y="3524031"/>
            <a:ext cx="0" cy="269166"/>
          </a:xfrm>
          <a:prstGeom prst="line">
            <a:avLst/>
          </a:prstGeom>
          <a:ln>
            <a:solidFill>
              <a:srgbClr val="55EB29">
                <a:alpha val="25000"/>
              </a:srgbClr>
            </a:solidFill>
          </a:ln>
        </p:spPr>
        <p:style>
          <a:lnRef idx="2">
            <a:schemeClr val="accent1"/>
          </a:lnRef>
          <a:fillRef idx="0">
            <a:schemeClr val="accent1"/>
          </a:fillRef>
          <a:effectRef idx="1">
            <a:schemeClr val="accent1"/>
          </a:effectRef>
          <a:fontRef idx="minor">
            <a:schemeClr val="tx1"/>
          </a:fontRef>
        </p:style>
      </p:cxnSp>
      <p:cxnSp>
        <p:nvCxnSpPr>
          <p:cNvPr id="12" name="Elbow Connector 11"/>
          <p:cNvCxnSpPr>
            <a:stCxn id="7" idx="2"/>
            <a:endCxn id="4" idx="0"/>
          </p:cNvCxnSpPr>
          <p:nvPr/>
        </p:nvCxnSpPr>
        <p:spPr>
          <a:xfrm rot="5400000" flipH="1" flipV="1">
            <a:off x="5546442" y="1385863"/>
            <a:ext cx="3252232" cy="3372315"/>
          </a:xfrm>
          <a:prstGeom prst="bentConnector5">
            <a:avLst>
              <a:gd name="adj1" fmla="val -7029"/>
              <a:gd name="adj2" fmla="val 41807"/>
              <a:gd name="adj3" fmla="val 107029"/>
            </a:avLst>
          </a:prstGeom>
          <a:ln>
            <a:solidFill>
              <a:srgbClr val="55EB29">
                <a:alpha val="25000"/>
              </a:srgb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5711051"/>
      </p:ext>
    </p:extLst>
  </p:cSld>
  <p:clrMapOvr>
    <a:masterClrMapping/>
  </p:clrMapOvr>
  <p:transition xmlns:p14="http://schemas.microsoft.com/office/powerpoint/2010/main" spd="slow" advClick="0" advTm="500">
    <p:push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Our solution</a:t>
            </a:r>
            <a:endParaRPr lang="en-US" dirty="0"/>
          </a:p>
        </p:txBody>
      </p:sp>
      <p:pic>
        <p:nvPicPr>
          <p:cNvPr id="4" name="Picture 3"/>
          <p:cNvPicPr>
            <a:picLocks noChangeAspect="1"/>
          </p:cNvPicPr>
          <p:nvPr/>
        </p:nvPicPr>
        <p:blipFill>
          <a:blip r:embed="rId3">
            <a:alphaModFix amt="25000"/>
          </a:blip>
          <a:stretch>
            <a:fillRect/>
          </a:stretch>
        </p:blipFill>
        <p:spPr>
          <a:xfrm>
            <a:off x="7233116" y="1445905"/>
            <a:ext cx="3251200" cy="3251200"/>
          </a:xfrm>
          <a:prstGeom prst="rect">
            <a:avLst/>
          </a:prstGeom>
        </p:spPr>
      </p:pic>
      <p:sp>
        <p:nvSpPr>
          <p:cNvPr id="5" name="Rectangle 4"/>
          <p:cNvSpPr/>
          <p:nvPr/>
        </p:nvSpPr>
        <p:spPr>
          <a:xfrm>
            <a:off x="4413391" y="1444985"/>
            <a:ext cx="2146019" cy="904940"/>
          </a:xfrm>
          <a:prstGeom prst="rect">
            <a:avLst/>
          </a:prstGeom>
          <a:noFill/>
          <a:ln w="38100" cmpd="sng">
            <a:solidFill>
              <a:srgbClr val="80FF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alpha val="25000"/>
                  </a:srgbClr>
                </a:solidFill>
              </a:rPr>
              <a:t>Clustering</a:t>
            </a:r>
            <a:endParaRPr lang="en-US" dirty="0">
              <a:solidFill>
                <a:srgbClr val="55EB29">
                  <a:alpha val="25000"/>
                </a:srgbClr>
              </a:solidFill>
            </a:endParaRPr>
          </a:p>
        </p:txBody>
      </p:sp>
      <p:sp>
        <p:nvSpPr>
          <p:cNvPr id="6" name="Rectangle 5"/>
          <p:cNvSpPr/>
          <p:nvPr/>
        </p:nvSpPr>
        <p:spPr>
          <a:xfrm>
            <a:off x="4413391" y="2619091"/>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55EB29"/>
                </a:solidFill>
              </a:rPr>
              <a:t>kNN</a:t>
            </a:r>
            <a:r>
              <a:rPr lang="en-US" dirty="0" smtClean="0">
                <a:solidFill>
                  <a:srgbClr val="55EB29"/>
                </a:solidFill>
              </a:rPr>
              <a:t> Query</a:t>
            </a:r>
            <a:endParaRPr lang="en-US" dirty="0">
              <a:solidFill>
                <a:srgbClr val="55EB29"/>
              </a:solidFill>
            </a:endParaRPr>
          </a:p>
        </p:txBody>
      </p:sp>
      <p:sp>
        <p:nvSpPr>
          <p:cNvPr id="7" name="Rectangle 6"/>
          <p:cNvSpPr/>
          <p:nvPr/>
        </p:nvSpPr>
        <p:spPr>
          <a:xfrm>
            <a:off x="4413391" y="3793197"/>
            <a:ext cx="2146019" cy="904940"/>
          </a:xfrm>
          <a:prstGeom prst="rect">
            <a:avLst/>
          </a:prstGeom>
          <a:noFill/>
          <a:ln w="38100" cmpd="sng">
            <a:solidFill>
              <a:srgbClr val="80FF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alpha val="25000"/>
                  </a:srgbClr>
                </a:solidFill>
              </a:rPr>
              <a:t>Filtering</a:t>
            </a:r>
            <a:endParaRPr lang="en-US" dirty="0">
              <a:solidFill>
                <a:srgbClr val="55EB29">
                  <a:alpha val="25000"/>
                </a:srgbClr>
              </a:solidFill>
            </a:endParaRPr>
          </a:p>
        </p:txBody>
      </p:sp>
      <p:pic>
        <p:nvPicPr>
          <p:cNvPr id="8" name="Picture 7"/>
          <p:cNvPicPr>
            <a:picLocks noChangeAspect="1"/>
          </p:cNvPicPr>
          <p:nvPr/>
        </p:nvPicPr>
        <p:blipFill>
          <a:blip r:embed="rId4">
            <a:alphaModFix amt="25000"/>
          </a:blip>
          <a:stretch>
            <a:fillRect/>
          </a:stretch>
        </p:blipFill>
        <p:spPr>
          <a:xfrm>
            <a:off x="473886" y="1460500"/>
            <a:ext cx="3251200" cy="3251200"/>
          </a:xfrm>
          <a:prstGeom prst="rect">
            <a:avLst/>
          </a:prstGeom>
        </p:spPr>
      </p:pic>
      <p:cxnSp>
        <p:nvCxnSpPr>
          <p:cNvPr id="9" name="Elbow Connector 8"/>
          <p:cNvCxnSpPr>
            <a:stCxn id="8" idx="2"/>
            <a:endCxn id="5" idx="0"/>
          </p:cNvCxnSpPr>
          <p:nvPr/>
        </p:nvCxnSpPr>
        <p:spPr>
          <a:xfrm rot="5400000" flipH="1" flipV="1">
            <a:off x="2159585" y="1384885"/>
            <a:ext cx="3266715" cy="3386915"/>
          </a:xfrm>
          <a:prstGeom prst="bentConnector5">
            <a:avLst>
              <a:gd name="adj1" fmla="val -6998"/>
              <a:gd name="adj2" fmla="val 58158"/>
              <a:gd name="adj3" fmla="val 106998"/>
            </a:avLst>
          </a:prstGeom>
          <a:ln>
            <a:solidFill>
              <a:srgbClr val="55EB29">
                <a:alpha val="25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5" idx="2"/>
            <a:endCxn id="6" idx="0"/>
          </p:cNvCxnSpPr>
          <p:nvPr/>
        </p:nvCxnSpPr>
        <p:spPr>
          <a:xfrm>
            <a:off x="5486401" y="2349925"/>
            <a:ext cx="0" cy="269166"/>
          </a:xfrm>
          <a:prstGeom prst="line">
            <a:avLst/>
          </a:prstGeom>
          <a:ln>
            <a:solidFill>
              <a:srgbClr val="55EB29">
                <a:alpha val="2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6" idx="2"/>
            <a:endCxn id="7" idx="0"/>
          </p:cNvCxnSpPr>
          <p:nvPr/>
        </p:nvCxnSpPr>
        <p:spPr>
          <a:xfrm>
            <a:off x="5486401" y="3524031"/>
            <a:ext cx="0" cy="269166"/>
          </a:xfrm>
          <a:prstGeom prst="line">
            <a:avLst/>
          </a:prstGeom>
          <a:ln>
            <a:solidFill>
              <a:srgbClr val="55EB29">
                <a:alpha val="25000"/>
              </a:srgbClr>
            </a:solidFill>
          </a:ln>
        </p:spPr>
        <p:style>
          <a:lnRef idx="2">
            <a:schemeClr val="accent1"/>
          </a:lnRef>
          <a:fillRef idx="0">
            <a:schemeClr val="accent1"/>
          </a:fillRef>
          <a:effectRef idx="1">
            <a:schemeClr val="accent1"/>
          </a:effectRef>
          <a:fontRef idx="minor">
            <a:schemeClr val="tx1"/>
          </a:fontRef>
        </p:style>
      </p:cxnSp>
      <p:cxnSp>
        <p:nvCxnSpPr>
          <p:cNvPr id="12" name="Elbow Connector 11"/>
          <p:cNvCxnSpPr>
            <a:stCxn id="7" idx="2"/>
            <a:endCxn id="4" idx="0"/>
          </p:cNvCxnSpPr>
          <p:nvPr/>
        </p:nvCxnSpPr>
        <p:spPr>
          <a:xfrm rot="5400000" flipH="1" flipV="1">
            <a:off x="5546442" y="1385863"/>
            <a:ext cx="3252232" cy="3372315"/>
          </a:xfrm>
          <a:prstGeom prst="bentConnector5">
            <a:avLst>
              <a:gd name="adj1" fmla="val -7029"/>
              <a:gd name="adj2" fmla="val 41807"/>
              <a:gd name="adj3" fmla="val 107029"/>
            </a:avLst>
          </a:prstGeom>
          <a:ln>
            <a:solidFill>
              <a:srgbClr val="55EB29">
                <a:alpha val="25000"/>
              </a:srgb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849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err="1" smtClean="0"/>
              <a:t>kNN</a:t>
            </a:r>
            <a:r>
              <a:rPr lang="en-US" dirty="0" smtClean="0"/>
              <a:t> Query</a:t>
            </a:r>
            <a:endParaRPr lang="en-US" dirty="0"/>
          </a:p>
        </p:txBody>
      </p:sp>
      <p:grpSp>
        <p:nvGrpSpPr>
          <p:cNvPr id="84" name="Group 83"/>
          <p:cNvGrpSpPr/>
          <p:nvPr/>
        </p:nvGrpSpPr>
        <p:grpSpPr>
          <a:xfrm>
            <a:off x="754469" y="2477054"/>
            <a:ext cx="2011916" cy="917893"/>
            <a:chOff x="754469" y="2477054"/>
            <a:chExt cx="2011916" cy="917893"/>
          </a:xfrm>
        </p:grpSpPr>
        <p:grpSp>
          <p:nvGrpSpPr>
            <p:cNvPr id="143" name="Group 142"/>
            <p:cNvGrpSpPr/>
            <p:nvPr/>
          </p:nvGrpSpPr>
          <p:grpSpPr>
            <a:xfrm>
              <a:off x="1047359" y="2906100"/>
              <a:ext cx="1441815" cy="360000"/>
              <a:chOff x="2606570" y="2906100"/>
              <a:chExt cx="1441815" cy="360000"/>
            </a:xfrm>
          </p:grpSpPr>
          <p:grpSp>
            <p:nvGrpSpPr>
              <p:cNvPr id="144" name="Group 143"/>
              <p:cNvGrpSpPr/>
              <p:nvPr/>
            </p:nvGrpSpPr>
            <p:grpSpPr>
              <a:xfrm>
                <a:off x="2606570" y="2906100"/>
                <a:ext cx="360000" cy="360000"/>
                <a:chOff x="2116265" y="2621325"/>
                <a:chExt cx="360000" cy="360000"/>
              </a:xfrm>
            </p:grpSpPr>
            <p:sp>
              <p:nvSpPr>
                <p:cNvPr id="154" name="Rectangle 153"/>
                <p:cNvSpPr/>
                <p:nvPr/>
              </p:nvSpPr>
              <p:spPr>
                <a:xfrm>
                  <a:off x="211626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5" name="Oval 154"/>
                <p:cNvSpPr/>
                <p:nvPr/>
              </p:nvSpPr>
              <p:spPr>
                <a:xfrm>
                  <a:off x="221530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5" name="Group 144"/>
              <p:cNvGrpSpPr/>
              <p:nvPr/>
            </p:nvGrpSpPr>
            <p:grpSpPr>
              <a:xfrm>
                <a:off x="2967175" y="2906100"/>
                <a:ext cx="360000" cy="360000"/>
                <a:chOff x="2476870" y="2621325"/>
                <a:chExt cx="360000" cy="360000"/>
              </a:xfrm>
            </p:grpSpPr>
            <p:sp>
              <p:nvSpPr>
                <p:cNvPr id="152" name="Rectangle 151"/>
                <p:cNvSpPr/>
                <p:nvPr/>
              </p:nvSpPr>
              <p:spPr>
                <a:xfrm>
                  <a:off x="2476870"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3" name="Oval 152"/>
                <p:cNvSpPr/>
                <p:nvPr/>
              </p:nvSpPr>
              <p:spPr>
                <a:xfrm>
                  <a:off x="2575907"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6" name="Group 145"/>
              <p:cNvGrpSpPr/>
              <p:nvPr/>
            </p:nvGrpSpPr>
            <p:grpSpPr>
              <a:xfrm>
                <a:off x="3327780" y="2906100"/>
                <a:ext cx="360000" cy="360000"/>
                <a:chOff x="2837475" y="2621325"/>
                <a:chExt cx="360000" cy="360000"/>
              </a:xfrm>
            </p:grpSpPr>
            <p:sp>
              <p:nvSpPr>
                <p:cNvPr id="150" name="Rectangle 149"/>
                <p:cNvSpPr/>
                <p:nvPr/>
              </p:nvSpPr>
              <p:spPr>
                <a:xfrm>
                  <a:off x="2837475"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1" name="Oval 150"/>
                <p:cNvSpPr/>
                <p:nvPr/>
              </p:nvSpPr>
              <p:spPr>
                <a:xfrm>
                  <a:off x="2936512"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7" name="Group 146"/>
              <p:cNvGrpSpPr/>
              <p:nvPr/>
            </p:nvGrpSpPr>
            <p:grpSpPr>
              <a:xfrm>
                <a:off x="3688385" y="2906100"/>
                <a:ext cx="360000" cy="360000"/>
                <a:chOff x="3198080" y="2621325"/>
                <a:chExt cx="360000" cy="360000"/>
              </a:xfrm>
            </p:grpSpPr>
            <p:sp>
              <p:nvSpPr>
                <p:cNvPr id="148" name="Rectangle 147"/>
                <p:cNvSpPr/>
                <p:nvPr/>
              </p:nvSpPr>
              <p:spPr>
                <a:xfrm>
                  <a:off x="3198080" y="2621325"/>
                  <a:ext cx="360000" cy="360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 name="Oval 148"/>
                <p:cNvSpPr/>
                <p:nvPr/>
              </p:nvSpPr>
              <p:spPr>
                <a:xfrm>
                  <a:off x="3297117" y="2720325"/>
                  <a:ext cx="161925" cy="162000"/>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193" name="Group 192"/>
            <p:cNvGrpSpPr/>
            <p:nvPr/>
          </p:nvGrpSpPr>
          <p:grpSpPr>
            <a:xfrm>
              <a:off x="754469" y="2477054"/>
              <a:ext cx="2011916" cy="917893"/>
              <a:chOff x="754469" y="1433422"/>
              <a:chExt cx="2011916" cy="917893"/>
            </a:xfrm>
          </p:grpSpPr>
          <p:sp>
            <p:nvSpPr>
              <p:cNvPr id="194" name="Double Brace 193"/>
              <p:cNvSpPr/>
              <p:nvPr/>
            </p:nvSpPr>
            <p:spPr>
              <a:xfrm>
                <a:off x="754469" y="1546587"/>
                <a:ext cx="2011916"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5" name="TextBox 194"/>
              <p:cNvSpPr txBox="1"/>
              <p:nvPr/>
            </p:nvSpPr>
            <p:spPr>
              <a:xfrm>
                <a:off x="1446064" y="1433422"/>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grpSp>
        <p:nvGrpSpPr>
          <p:cNvPr id="205" name="Group 204"/>
          <p:cNvGrpSpPr/>
          <p:nvPr/>
        </p:nvGrpSpPr>
        <p:grpSpPr>
          <a:xfrm>
            <a:off x="3245720" y="2491141"/>
            <a:ext cx="1633176" cy="905319"/>
            <a:chOff x="3245720" y="2491141"/>
            <a:chExt cx="1633176" cy="905319"/>
          </a:xfrm>
        </p:grpSpPr>
        <p:grpSp>
          <p:nvGrpSpPr>
            <p:cNvPr id="156" name="Group 155"/>
            <p:cNvGrpSpPr/>
            <p:nvPr/>
          </p:nvGrpSpPr>
          <p:grpSpPr>
            <a:xfrm>
              <a:off x="3520862" y="2906100"/>
              <a:ext cx="1081210" cy="360000"/>
              <a:chOff x="4048990" y="2906100"/>
              <a:chExt cx="1081210" cy="360000"/>
            </a:xfrm>
          </p:grpSpPr>
          <p:grpSp>
            <p:nvGrpSpPr>
              <p:cNvPr id="157" name="Group 156"/>
              <p:cNvGrpSpPr/>
              <p:nvPr/>
            </p:nvGrpSpPr>
            <p:grpSpPr>
              <a:xfrm>
                <a:off x="4048990" y="2906100"/>
                <a:ext cx="360000" cy="360000"/>
                <a:chOff x="3558685" y="2621325"/>
                <a:chExt cx="360000" cy="360000"/>
              </a:xfrm>
            </p:grpSpPr>
            <p:sp>
              <p:nvSpPr>
                <p:cNvPr id="164" name="Rectangle 163"/>
                <p:cNvSpPr/>
                <p:nvPr/>
              </p:nvSpPr>
              <p:spPr>
                <a:xfrm>
                  <a:off x="3558685"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5" name="Oval 164"/>
                <p:cNvSpPr/>
                <p:nvPr/>
              </p:nvSpPr>
              <p:spPr>
                <a:xfrm>
                  <a:off x="3657722" y="2720325"/>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58" name="Group 157"/>
              <p:cNvGrpSpPr/>
              <p:nvPr/>
            </p:nvGrpSpPr>
            <p:grpSpPr>
              <a:xfrm>
                <a:off x="4770200" y="2906100"/>
                <a:ext cx="360000" cy="360000"/>
                <a:chOff x="4279895" y="2621325"/>
                <a:chExt cx="360000" cy="360000"/>
              </a:xfrm>
            </p:grpSpPr>
            <p:sp>
              <p:nvSpPr>
                <p:cNvPr id="162" name="Rectangle 161"/>
                <p:cNvSpPr/>
                <p:nvPr/>
              </p:nvSpPr>
              <p:spPr>
                <a:xfrm>
                  <a:off x="4279895"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3" name="Oval 162"/>
                <p:cNvSpPr/>
                <p:nvPr/>
              </p:nvSpPr>
              <p:spPr>
                <a:xfrm>
                  <a:off x="4378932" y="2720325"/>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59" name="Group 158"/>
              <p:cNvGrpSpPr/>
              <p:nvPr/>
            </p:nvGrpSpPr>
            <p:grpSpPr>
              <a:xfrm>
                <a:off x="4409595" y="2906100"/>
                <a:ext cx="360000" cy="360000"/>
                <a:chOff x="3919290" y="2621325"/>
                <a:chExt cx="360000" cy="360000"/>
              </a:xfrm>
            </p:grpSpPr>
            <p:sp>
              <p:nvSpPr>
                <p:cNvPr id="160" name="Rectangle 159"/>
                <p:cNvSpPr/>
                <p:nvPr/>
              </p:nvSpPr>
              <p:spPr>
                <a:xfrm>
                  <a:off x="3919290" y="2621325"/>
                  <a:ext cx="360000" cy="360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1" name="Oval 160"/>
                <p:cNvSpPr/>
                <p:nvPr/>
              </p:nvSpPr>
              <p:spPr>
                <a:xfrm>
                  <a:off x="4018327" y="2721300"/>
                  <a:ext cx="161925" cy="16200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grpSp>
          <p:nvGrpSpPr>
            <p:cNvPr id="196" name="Group 195"/>
            <p:cNvGrpSpPr/>
            <p:nvPr/>
          </p:nvGrpSpPr>
          <p:grpSpPr>
            <a:xfrm>
              <a:off x="3245720" y="2491141"/>
              <a:ext cx="1633176" cy="905319"/>
              <a:chOff x="3245720" y="1447510"/>
              <a:chExt cx="1633176" cy="905319"/>
            </a:xfrm>
          </p:grpSpPr>
          <p:sp>
            <p:nvSpPr>
              <p:cNvPr id="197" name="Double Brace 196"/>
              <p:cNvSpPr/>
              <p:nvPr/>
            </p:nvSpPr>
            <p:spPr>
              <a:xfrm>
                <a:off x="3245720" y="1548101"/>
                <a:ext cx="1633176"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8" name="TextBox 197"/>
              <p:cNvSpPr txBox="1"/>
              <p:nvPr/>
            </p:nvSpPr>
            <p:spPr>
              <a:xfrm>
                <a:off x="3748699" y="1447510"/>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grpSp>
        <p:nvGrpSpPr>
          <p:cNvPr id="206" name="Group 205"/>
          <p:cNvGrpSpPr/>
          <p:nvPr/>
        </p:nvGrpSpPr>
        <p:grpSpPr>
          <a:xfrm>
            <a:off x="5356725" y="2454933"/>
            <a:ext cx="2390655" cy="930467"/>
            <a:chOff x="5356725" y="2454933"/>
            <a:chExt cx="2390655" cy="930467"/>
          </a:xfrm>
        </p:grpSpPr>
        <p:grpSp>
          <p:nvGrpSpPr>
            <p:cNvPr id="178" name="Group 177"/>
            <p:cNvGrpSpPr/>
            <p:nvPr/>
          </p:nvGrpSpPr>
          <p:grpSpPr>
            <a:xfrm>
              <a:off x="5649544" y="2905848"/>
              <a:ext cx="1803138" cy="360599"/>
              <a:chOff x="5133990" y="2905848"/>
              <a:chExt cx="1803138" cy="360599"/>
            </a:xfrm>
          </p:grpSpPr>
          <p:grpSp>
            <p:nvGrpSpPr>
              <p:cNvPr id="179" name="Group 178"/>
              <p:cNvGrpSpPr/>
              <p:nvPr/>
            </p:nvGrpSpPr>
            <p:grpSpPr>
              <a:xfrm>
                <a:off x="5495313" y="2906447"/>
                <a:ext cx="360000" cy="360000"/>
                <a:chOff x="2116265" y="2621325"/>
                <a:chExt cx="360000" cy="360000"/>
              </a:xfrm>
            </p:grpSpPr>
            <p:sp>
              <p:nvSpPr>
                <p:cNvPr id="191" name="Rectangle 190"/>
                <p:cNvSpPr/>
                <p:nvPr/>
              </p:nvSpPr>
              <p:spPr>
                <a:xfrm>
                  <a:off x="211626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2" name="Oval 191"/>
                <p:cNvSpPr/>
                <p:nvPr/>
              </p:nvSpPr>
              <p:spPr>
                <a:xfrm>
                  <a:off x="221530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0" name="Group 179"/>
              <p:cNvGrpSpPr/>
              <p:nvPr/>
            </p:nvGrpSpPr>
            <p:grpSpPr>
              <a:xfrm>
                <a:off x="5855918" y="2906447"/>
                <a:ext cx="360000" cy="360000"/>
                <a:chOff x="2476870" y="2621325"/>
                <a:chExt cx="360000" cy="360000"/>
              </a:xfrm>
            </p:grpSpPr>
            <p:sp>
              <p:nvSpPr>
                <p:cNvPr id="189" name="Rectangle 188"/>
                <p:cNvSpPr/>
                <p:nvPr/>
              </p:nvSpPr>
              <p:spPr>
                <a:xfrm>
                  <a:off x="247687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0" name="Oval 189"/>
                <p:cNvSpPr/>
                <p:nvPr/>
              </p:nvSpPr>
              <p:spPr>
                <a:xfrm>
                  <a:off x="257590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1" name="Group 180"/>
              <p:cNvGrpSpPr/>
              <p:nvPr/>
            </p:nvGrpSpPr>
            <p:grpSpPr>
              <a:xfrm>
                <a:off x="6216523" y="2906447"/>
                <a:ext cx="360000" cy="360000"/>
                <a:chOff x="2837475" y="2621325"/>
                <a:chExt cx="360000" cy="360000"/>
              </a:xfrm>
            </p:grpSpPr>
            <p:sp>
              <p:nvSpPr>
                <p:cNvPr id="187" name="Rectangle 186"/>
                <p:cNvSpPr/>
                <p:nvPr/>
              </p:nvSpPr>
              <p:spPr>
                <a:xfrm>
                  <a:off x="283747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8" name="Oval 187"/>
                <p:cNvSpPr/>
                <p:nvPr/>
              </p:nvSpPr>
              <p:spPr>
                <a:xfrm>
                  <a:off x="293651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2" name="Group 181"/>
              <p:cNvGrpSpPr/>
              <p:nvPr/>
            </p:nvGrpSpPr>
            <p:grpSpPr>
              <a:xfrm>
                <a:off x="6577128" y="2906447"/>
                <a:ext cx="360000" cy="360000"/>
                <a:chOff x="3198080" y="2621325"/>
                <a:chExt cx="360000" cy="360000"/>
              </a:xfrm>
            </p:grpSpPr>
            <p:sp>
              <p:nvSpPr>
                <p:cNvPr id="185" name="Rectangle 184"/>
                <p:cNvSpPr/>
                <p:nvPr/>
              </p:nvSpPr>
              <p:spPr>
                <a:xfrm>
                  <a:off x="319808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6" name="Oval 185"/>
                <p:cNvSpPr/>
                <p:nvPr/>
              </p:nvSpPr>
              <p:spPr>
                <a:xfrm>
                  <a:off x="329711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83" name="Rectangle 182"/>
              <p:cNvSpPr/>
              <p:nvPr/>
            </p:nvSpPr>
            <p:spPr>
              <a:xfrm>
                <a:off x="5133990" y="2905848"/>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4" name="Oval 183"/>
              <p:cNvSpPr/>
              <p:nvPr/>
            </p:nvSpPr>
            <p:spPr>
              <a:xfrm>
                <a:off x="5233027" y="3000889"/>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99" name="Group 198"/>
            <p:cNvGrpSpPr/>
            <p:nvPr/>
          </p:nvGrpSpPr>
          <p:grpSpPr>
            <a:xfrm>
              <a:off x="5356725" y="2454933"/>
              <a:ext cx="2390655" cy="930467"/>
              <a:chOff x="5356725" y="1423876"/>
              <a:chExt cx="2390655" cy="930467"/>
            </a:xfrm>
          </p:grpSpPr>
          <p:sp>
            <p:nvSpPr>
              <p:cNvPr id="200" name="Double Brace 199"/>
              <p:cNvSpPr/>
              <p:nvPr/>
            </p:nvSpPr>
            <p:spPr>
              <a:xfrm>
                <a:off x="5356725" y="1549615"/>
                <a:ext cx="239065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1" name="TextBox 200"/>
              <p:cNvSpPr txBox="1"/>
              <p:nvPr/>
            </p:nvSpPr>
            <p:spPr>
              <a:xfrm>
                <a:off x="6227377" y="1423876"/>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grpSp>
        <p:nvGrpSpPr>
          <p:cNvPr id="207" name="Group 206"/>
          <p:cNvGrpSpPr/>
          <p:nvPr/>
        </p:nvGrpSpPr>
        <p:grpSpPr>
          <a:xfrm>
            <a:off x="8198557" y="2481595"/>
            <a:ext cx="2011915" cy="914866"/>
            <a:chOff x="8198557" y="2481595"/>
            <a:chExt cx="2011915" cy="914866"/>
          </a:xfrm>
        </p:grpSpPr>
        <p:grpSp>
          <p:nvGrpSpPr>
            <p:cNvPr id="166" name="Group 165"/>
            <p:cNvGrpSpPr/>
            <p:nvPr/>
          </p:nvGrpSpPr>
          <p:grpSpPr>
            <a:xfrm>
              <a:off x="8484393" y="2905753"/>
              <a:ext cx="1441500" cy="360694"/>
              <a:chOff x="6937733" y="2905753"/>
              <a:chExt cx="1441500" cy="360694"/>
            </a:xfrm>
          </p:grpSpPr>
          <p:grpSp>
            <p:nvGrpSpPr>
              <p:cNvPr id="167" name="Group 166"/>
              <p:cNvGrpSpPr/>
              <p:nvPr/>
            </p:nvGrpSpPr>
            <p:grpSpPr>
              <a:xfrm>
                <a:off x="6937733" y="2906447"/>
                <a:ext cx="360000" cy="360000"/>
                <a:chOff x="3558685" y="2621325"/>
                <a:chExt cx="360000" cy="360000"/>
              </a:xfrm>
            </p:grpSpPr>
            <p:sp>
              <p:nvSpPr>
                <p:cNvPr id="176" name="Rectangle 175"/>
                <p:cNvSpPr/>
                <p:nvPr/>
              </p:nvSpPr>
              <p:spPr>
                <a:xfrm>
                  <a:off x="3558685"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7" name="Oval 176"/>
                <p:cNvSpPr/>
                <p:nvPr/>
              </p:nvSpPr>
              <p:spPr>
                <a:xfrm>
                  <a:off x="3657722" y="2720325"/>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68" name="Group 167"/>
              <p:cNvGrpSpPr/>
              <p:nvPr/>
            </p:nvGrpSpPr>
            <p:grpSpPr>
              <a:xfrm>
                <a:off x="7658943" y="2906447"/>
                <a:ext cx="360000" cy="360000"/>
                <a:chOff x="4279895" y="2621325"/>
                <a:chExt cx="360000" cy="360000"/>
              </a:xfrm>
            </p:grpSpPr>
            <p:sp>
              <p:nvSpPr>
                <p:cNvPr id="174" name="Rectangle 173"/>
                <p:cNvSpPr/>
                <p:nvPr/>
              </p:nvSpPr>
              <p:spPr>
                <a:xfrm>
                  <a:off x="4279895"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5" name="Oval 174"/>
                <p:cNvSpPr/>
                <p:nvPr/>
              </p:nvSpPr>
              <p:spPr>
                <a:xfrm>
                  <a:off x="4378932" y="2720325"/>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69" name="Group 168"/>
              <p:cNvGrpSpPr/>
              <p:nvPr/>
            </p:nvGrpSpPr>
            <p:grpSpPr>
              <a:xfrm>
                <a:off x="7298338" y="2906447"/>
                <a:ext cx="360000" cy="360000"/>
                <a:chOff x="3919290" y="2621325"/>
                <a:chExt cx="360000" cy="360000"/>
              </a:xfrm>
            </p:grpSpPr>
            <p:sp>
              <p:nvSpPr>
                <p:cNvPr id="172" name="Rectangle 171"/>
                <p:cNvSpPr/>
                <p:nvPr/>
              </p:nvSpPr>
              <p:spPr>
                <a:xfrm>
                  <a:off x="3919290" y="2621325"/>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3" name="Oval 172"/>
                <p:cNvSpPr/>
                <p:nvPr/>
              </p:nvSpPr>
              <p:spPr>
                <a:xfrm>
                  <a:off x="4018327" y="2721300"/>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70" name="Rectangle 169"/>
              <p:cNvSpPr/>
              <p:nvPr/>
            </p:nvSpPr>
            <p:spPr>
              <a:xfrm>
                <a:off x="8019233" y="2905753"/>
                <a:ext cx="360000" cy="360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1" name="Oval 170"/>
              <p:cNvSpPr/>
              <p:nvPr/>
            </p:nvSpPr>
            <p:spPr>
              <a:xfrm>
                <a:off x="8129365" y="3011887"/>
                <a:ext cx="161925" cy="162000"/>
              </a:xfrm>
              <a:prstGeom prst="ellipse">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02" name="Group 201"/>
            <p:cNvGrpSpPr/>
            <p:nvPr/>
          </p:nvGrpSpPr>
          <p:grpSpPr>
            <a:xfrm>
              <a:off x="8198557" y="2481595"/>
              <a:ext cx="2011915" cy="914866"/>
              <a:chOff x="8198557" y="1437963"/>
              <a:chExt cx="2011915" cy="914866"/>
            </a:xfrm>
          </p:grpSpPr>
          <p:sp>
            <p:nvSpPr>
              <p:cNvPr id="203" name="Double Brace 202"/>
              <p:cNvSpPr/>
              <p:nvPr/>
            </p:nvSpPr>
            <p:spPr>
              <a:xfrm>
                <a:off x="8198557" y="1548101"/>
                <a:ext cx="201191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4" name="TextBox 203"/>
              <p:cNvSpPr txBox="1"/>
              <p:nvPr/>
            </p:nvSpPr>
            <p:spPr>
              <a:xfrm>
                <a:off x="8894671" y="1437963"/>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spTree>
    <p:extLst>
      <p:ext uri="{BB962C8B-B14F-4D97-AF65-F5344CB8AC3E}">
        <p14:creationId xmlns:p14="http://schemas.microsoft.com/office/powerpoint/2010/main" val="2969986821"/>
      </p:ext>
    </p:extLst>
  </p:cSld>
  <p:clrMapOvr>
    <a:masterClrMapping/>
  </p:clrMapOvr>
  <p:transition xmlns:p14="http://schemas.microsoft.com/office/powerpoint/2010/main" spd="slow" advClick="0" advTm="0">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84"/>
                                        </p:tgtEl>
                                      </p:cBhvr>
                                    </p:animEffect>
                                    <p:set>
                                      <p:cBhvr>
                                        <p:cTn id="7" dur="1" fill="hold">
                                          <p:stCondLst>
                                            <p:cond delay="499"/>
                                          </p:stCondLst>
                                        </p:cTn>
                                        <p:tgtEl>
                                          <p:spTgt spid="8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
                                        </p:tgtEl>
                                      </p:cBhvr>
                                    </p:animEffect>
                                    <p:set>
                                      <p:cBhvr>
                                        <p:cTn id="10" dur="1" fill="hold">
                                          <p:stCondLst>
                                            <p:cond delay="499"/>
                                          </p:stCondLst>
                                        </p:cTn>
                                        <p:tgtEl>
                                          <p:spTgt spid="20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7"/>
                                        </p:tgtEl>
                                      </p:cBhvr>
                                    </p:animEffect>
                                    <p:set>
                                      <p:cBhvr>
                                        <p:cTn id="13" dur="1" fill="hold">
                                          <p:stCondLst>
                                            <p:cond delay="499"/>
                                          </p:stCondLst>
                                        </p:cTn>
                                        <p:tgtEl>
                                          <p:spTgt spid="207"/>
                                        </p:tgtEl>
                                        <p:attrNameLst>
                                          <p:attrName>style.visibility</p:attrName>
                                        </p:attrNameLst>
                                      </p:cBhvr>
                                      <p:to>
                                        <p:strVal val="hidden"/>
                                      </p:to>
                                    </p:set>
                                  </p:childTnLst>
                                </p:cTn>
                              </p:par>
                            </p:childTnLst>
                          </p:cTn>
                        </p:par>
                        <p:par>
                          <p:cTn id="14" fill="hold">
                            <p:stCondLst>
                              <p:cond delay="500"/>
                            </p:stCondLst>
                            <p:childTnLst>
                              <p:par>
                                <p:cTn id="15" presetID="0" presetClass="path" presetSubtype="0" accel="50000" decel="50000" fill="hold" nodeType="afterEffect">
                                  <p:stCondLst>
                                    <p:cond delay="0"/>
                                  </p:stCondLst>
                                  <p:childTnLst>
                                    <p:animMotion origin="layout" path="M 1.48952E-6 2.17794E-6 L -0.34476 2.17794E-6 " pathEditMode="relative" ptsTypes="AA">
                                      <p:cBhvr>
                                        <p:cTn id="16" dur="2000" fill="hold"/>
                                        <p:tgtEl>
                                          <p:spTgt spid="20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err="1" smtClean="0"/>
              <a:t>kNN</a:t>
            </a:r>
            <a:r>
              <a:rPr lang="en-US" dirty="0" smtClean="0"/>
              <a:t> Query</a:t>
            </a:r>
            <a:endParaRPr lang="en-US" dirty="0"/>
          </a:p>
        </p:txBody>
      </p:sp>
      <p:grpSp>
        <p:nvGrpSpPr>
          <p:cNvPr id="206" name="Group 205"/>
          <p:cNvGrpSpPr/>
          <p:nvPr/>
        </p:nvGrpSpPr>
        <p:grpSpPr>
          <a:xfrm>
            <a:off x="1571809" y="2454933"/>
            <a:ext cx="2390655" cy="930467"/>
            <a:chOff x="5356725" y="2454933"/>
            <a:chExt cx="2390655" cy="930467"/>
          </a:xfrm>
        </p:grpSpPr>
        <p:grpSp>
          <p:nvGrpSpPr>
            <p:cNvPr id="178" name="Group 177"/>
            <p:cNvGrpSpPr/>
            <p:nvPr/>
          </p:nvGrpSpPr>
          <p:grpSpPr>
            <a:xfrm>
              <a:off x="5649544" y="2905848"/>
              <a:ext cx="1803138" cy="360599"/>
              <a:chOff x="5133990" y="2905848"/>
              <a:chExt cx="1803138" cy="360599"/>
            </a:xfrm>
          </p:grpSpPr>
          <p:grpSp>
            <p:nvGrpSpPr>
              <p:cNvPr id="179" name="Group 178"/>
              <p:cNvGrpSpPr/>
              <p:nvPr/>
            </p:nvGrpSpPr>
            <p:grpSpPr>
              <a:xfrm>
                <a:off x="5495313" y="2906447"/>
                <a:ext cx="360000" cy="360000"/>
                <a:chOff x="2116265" y="2621325"/>
                <a:chExt cx="360000" cy="360000"/>
              </a:xfrm>
            </p:grpSpPr>
            <p:sp>
              <p:nvSpPr>
                <p:cNvPr id="191" name="Rectangle 190"/>
                <p:cNvSpPr/>
                <p:nvPr/>
              </p:nvSpPr>
              <p:spPr>
                <a:xfrm>
                  <a:off x="211626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2" name="Oval 191"/>
                <p:cNvSpPr/>
                <p:nvPr/>
              </p:nvSpPr>
              <p:spPr>
                <a:xfrm>
                  <a:off x="221530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0" name="Group 179"/>
              <p:cNvGrpSpPr/>
              <p:nvPr/>
            </p:nvGrpSpPr>
            <p:grpSpPr>
              <a:xfrm>
                <a:off x="5855918" y="2906447"/>
                <a:ext cx="360000" cy="360000"/>
                <a:chOff x="2476870" y="2621325"/>
                <a:chExt cx="360000" cy="360000"/>
              </a:xfrm>
            </p:grpSpPr>
            <p:sp>
              <p:nvSpPr>
                <p:cNvPr id="189" name="Rectangle 188"/>
                <p:cNvSpPr/>
                <p:nvPr/>
              </p:nvSpPr>
              <p:spPr>
                <a:xfrm>
                  <a:off x="247687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0" name="Oval 189"/>
                <p:cNvSpPr/>
                <p:nvPr/>
              </p:nvSpPr>
              <p:spPr>
                <a:xfrm>
                  <a:off x="257590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1" name="Group 180"/>
              <p:cNvGrpSpPr/>
              <p:nvPr/>
            </p:nvGrpSpPr>
            <p:grpSpPr>
              <a:xfrm>
                <a:off x="6216523" y="2906447"/>
                <a:ext cx="360000" cy="360000"/>
                <a:chOff x="2837475" y="2621325"/>
                <a:chExt cx="360000" cy="360000"/>
              </a:xfrm>
            </p:grpSpPr>
            <p:sp>
              <p:nvSpPr>
                <p:cNvPr id="187" name="Rectangle 186"/>
                <p:cNvSpPr/>
                <p:nvPr/>
              </p:nvSpPr>
              <p:spPr>
                <a:xfrm>
                  <a:off x="283747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8" name="Oval 187"/>
                <p:cNvSpPr/>
                <p:nvPr/>
              </p:nvSpPr>
              <p:spPr>
                <a:xfrm>
                  <a:off x="293651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2" name="Group 181"/>
              <p:cNvGrpSpPr/>
              <p:nvPr/>
            </p:nvGrpSpPr>
            <p:grpSpPr>
              <a:xfrm>
                <a:off x="6577128" y="2906447"/>
                <a:ext cx="360000" cy="360000"/>
                <a:chOff x="3198080" y="2621325"/>
                <a:chExt cx="360000" cy="360000"/>
              </a:xfrm>
            </p:grpSpPr>
            <p:sp>
              <p:nvSpPr>
                <p:cNvPr id="185" name="Rectangle 184"/>
                <p:cNvSpPr/>
                <p:nvPr/>
              </p:nvSpPr>
              <p:spPr>
                <a:xfrm>
                  <a:off x="319808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6" name="Oval 185"/>
                <p:cNvSpPr/>
                <p:nvPr/>
              </p:nvSpPr>
              <p:spPr>
                <a:xfrm>
                  <a:off x="329711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83" name="Rectangle 182"/>
              <p:cNvSpPr/>
              <p:nvPr/>
            </p:nvSpPr>
            <p:spPr>
              <a:xfrm>
                <a:off x="5133990" y="2905848"/>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4" name="Oval 183"/>
              <p:cNvSpPr/>
              <p:nvPr/>
            </p:nvSpPr>
            <p:spPr>
              <a:xfrm>
                <a:off x="5233027" y="3000889"/>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99" name="Group 198"/>
            <p:cNvGrpSpPr/>
            <p:nvPr/>
          </p:nvGrpSpPr>
          <p:grpSpPr>
            <a:xfrm>
              <a:off x="5356725" y="2454933"/>
              <a:ext cx="2390655" cy="930467"/>
              <a:chOff x="5356725" y="1423876"/>
              <a:chExt cx="2390655" cy="930467"/>
            </a:xfrm>
          </p:grpSpPr>
          <p:sp>
            <p:nvSpPr>
              <p:cNvPr id="200" name="Double Brace 199"/>
              <p:cNvSpPr/>
              <p:nvPr/>
            </p:nvSpPr>
            <p:spPr>
              <a:xfrm>
                <a:off x="5356725" y="1549615"/>
                <a:ext cx="239065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1" name="TextBox 200"/>
              <p:cNvSpPr txBox="1"/>
              <p:nvPr/>
            </p:nvSpPr>
            <p:spPr>
              <a:xfrm>
                <a:off x="6227377" y="1423876"/>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graphicFrame>
        <p:nvGraphicFramePr>
          <p:cNvPr id="3" name="Table 2"/>
          <p:cNvGraphicFramePr>
            <a:graphicFrameLocks noGrp="1"/>
          </p:cNvGraphicFramePr>
          <p:nvPr>
            <p:extLst>
              <p:ext uri="{D42A27DB-BD31-4B8C-83A1-F6EECF244321}">
                <p14:modId xmlns:p14="http://schemas.microsoft.com/office/powerpoint/2010/main" val="2132534328"/>
              </p:ext>
            </p:extLst>
          </p:nvPr>
        </p:nvGraphicFramePr>
        <p:xfrm>
          <a:off x="6551303" y="1653610"/>
          <a:ext cx="2313700" cy="2495770"/>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4" name="TextBox 3"/>
          <p:cNvSpPr txBox="1"/>
          <p:nvPr/>
        </p:nvSpPr>
        <p:spPr>
          <a:xfrm>
            <a:off x="6137096" y="1659749"/>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71" name="TextBox 70"/>
          <p:cNvSpPr txBox="1"/>
          <p:nvPr/>
        </p:nvSpPr>
        <p:spPr>
          <a:xfrm>
            <a:off x="6137096" y="2170504"/>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72" name="TextBox 71"/>
          <p:cNvSpPr txBox="1"/>
          <p:nvPr/>
        </p:nvSpPr>
        <p:spPr>
          <a:xfrm>
            <a:off x="6137096" y="2681259"/>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73" name="TextBox 72"/>
          <p:cNvSpPr txBox="1"/>
          <p:nvPr/>
        </p:nvSpPr>
        <p:spPr>
          <a:xfrm>
            <a:off x="6137096" y="3192014"/>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74" name="TextBox 73"/>
          <p:cNvSpPr txBox="1"/>
          <p:nvPr/>
        </p:nvSpPr>
        <p:spPr>
          <a:xfrm>
            <a:off x="6137096" y="370277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75" name="TextBox 74"/>
          <p:cNvSpPr txBox="1"/>
          <p:nvPr/>
        </p:nvSpPr>
        <p:spPr>
          <a:xfrm>
            <a:off x="6591283"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76" name="TextBox 75"/>
          <p:cNvSpPr txBox="1"/>
          <p:nvPr/>
        </p:nvSpPr>
        <p:spPr>
          <a:xfrm>
            <a:off x="7062826"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77" name="TextBox 76"/>
          <p:cNvSpPr txBox="1"/>
          <p:nvPr/>
        </p:nvSpPr>
        <p:spPr>
          <a:xfrm>
            <a:off x="7534369"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78" name="TextBox 77"/>
          <p:cNvSpPr txBox="1"/>
          <p:nvPr/>
        </p:nvSpPr>
        <p:spPr>
          <a:xfrm>
            <a:off x="8005912"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80" name="TextBox 79"/>
          <p:cNvSpPr txBox="1"/>
          <p:nvPr/>
        </p:nvSpPr>
        <p:spPr>
          <a:xfrm>
            <a:off x="8477454"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81" name="TextBox 80"/>
          <p:cNvSpPr txBox="1"/>
          <p:nvPr/>
        </p:nvSpPr>
        <p:spPr>
          <a:xfrm>
            <a:off x="1839633"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82" name="TextBox 81"/>
          <p:cNvSpPr txBox="1"/>
          <p:nvPr/>
        </p:nvSpPr>
        <p:spPr>
          <a:xfrm>
            <a:off x="2204297"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83" name="TextBox 82"/>
          <p:cNvSpPr txBox="1"/>
          <p:nvPr/>
        </p:nvSpPr>
        <p:spPr>
          <a:xfrm>
            <a:off x="2568961"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85" name="TextBox 84"/>
          <p:cNvSpPr txBox="1"/>
          <p:nvPr/>
        </p:nvSpPr>
        <p:spPr>
          <a:xfrm>
            <a:off x="2933625"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86" name="TextBox 85"/>
          <p:cNvSpPr txBox="1"/>
          <p:nvPr/>
        </p:nvSpPr>
        <p:spPr>
          <a:xfrm>
            <a:off x="3298288"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Tree>
    <p:extLst>
      <p:ext uri="{BB962C8B-B14F-4D97-AF65-F5344CB8AC3E}">
        <p14:creationId xmlns:p14="http://schemas.microsoft.com/office/powerpoint/2010/main" val="197339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err="1" smtClean="0"/>
              <a:t>kNN</a:t>
            </a:r>
            <a:r>
              <a:rPr lang="en-US" dirty="0" smtClean="0"/>
              <a:t> Query</a:t>
            </a:r>
            <a:endParaRPr lang="en-US" dirty="0"/>
          </a:p>
        </p:txBody>
      </p:sp>
      <p:grpSp>
        <p:nvGrpSpPr>
          <p:cNvPr id="206" name="Group 205"/>
          <p:cNvGrpSpPr/>
          <p:nvPr/>
        </p:nvGrpSpPr>
        <p:grpSpPr>
          <a:xfrm>
            <a:off x="1571809" y="2454933"/>
            <a:ext cx="2390655" cy="930467"/>
            <a:chOff x="5356725" y="2454933"/>
            <a:chExt cx="2390655" cy="930467"/>
          </a:xfrm>
        </p:grpSpPr>
        <p:grpSp>
          <p:nvGrpSpPr>
            <p:cNvPr id="178" name="Group 177"/>
            <p:cNvGrpSpPr/>
            <p:nvPr/>
          </p:nvGrpSpPr>
          <p:grpSpPr>
            <a:xfrm>
              <a:off x="5649544" y="2905848"/>
              <a:ext cx="1803138" cy="360599"/>
              <a:chOff x="5133990" y="2905848"/>
              <a:chExt cx="1803138" cy="360599"/>
            </a:xfrm>
          </p:grpSpPr>
          <p:grpSp>
            <p:nvGrpSpPr>
              <p:cNvPr id="179" name="Group 178"/>
              <p:cNvGrpSpPr/>
              <p:nvPr/>
            </p:nvGrpSpPr>
            <p:grpSpPr>
              <a:xfrm>
                <a:off x="5495313" y="2906447"/>
                <a:ext cx="360000" cy="360000"/>
                <a:chOff x="2116265" y="2621325"/>
                <a:chExt cx="360000" cy="360000"/>
              </a:xfrm>
            </p:grpSpPr>
            <p:sp>
              <p:nvSpPr>
                <p:cNvPr id="191" name="Rectangle 190"/>
                <p:cNvSpPr/>
                <p:nvPr/>
              </p:nvSpPr>
              <p:spPr>
                <a:xfrm>
                  <a:off x="211626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2" name="Oval 191"/>
                <p:cNvSpPr/>
                <p:nvPr/>
              </p:nvSpPr>
              <p:spPr>
                <a:xfrm>
                  <a:off x="221530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0" name="Group 179"/>
              <p:cNvGrpSpPr/>
              <p:nvPr/>
            </p:nvGrpSpPr>
            <p:grpSpPr>
              <a:xfrm>
                <a:off x="5855918" y="2906447"/>
                <a:ext cx="360000" cy="360000"/>
                <a:chOff x="2476870" y="2621325"/>
                <a:chExt cx="360000" cy="360000"/>
              </a:xfrm>
            </p:grpSpPr>
            <p:sp>
              <p:nvSpPr>
                <p:cNvPr id="189" name="Rectangle 188"/>
                <p:cNvSpPr/>
                <p:nvPr/>
              </p:nvSpPr>
              <p:spPr>
                <a:xfrm>
                  <a:off x="247687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0" name="Oval 189"/>
                <p:cNvSpPr/>
                <p:nvPr/>
              </p:nvSpPr>
              <p:spPr>
                <a:xfrm>
                  <a:off x="257590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1" name="Group 180"/>
              <p:cNvGrpSpPr/>
              <p:nvPr/>
            </p:nvGrpSpPr>
            <p:grpSpPr>
              <a:xfrm>
                <a:off x="6216523" y="2906447"/>
                <a:ext cx="360000" cy="360000"/>
                <a:chOff x="2837475" y="2621325"/>
                <a:chExt cx="360000" cy="360000"/>
              </a:xfrm>
            </p:grpSpPr>
            <p:sp>
              <p:nvSpPr>
                <p:cNvPr id="187" name="Rectangle 186"/>
                <p:cNvSpPr/>
                <p:nvPr/>
              </p:nvSpPr>
              <p:spPr>
                <a:xfrm>
                  <a:off x="283747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8" name="Oval 187"/>
                <p:cNvSpPr/>
                <p:nvPr/>
              </p:nvSpPr>
              <p:spPr>
                <a:xfrm>
                  <a:off x="293651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82" name="Group 181"/>
              <p:cNvGrpSpPr/>
              <p:nvPr/>
            </p:nvGrpSpPr>
            <p:grpSpPr>
              <a:xfrm>
                <a:off x="6577128" y="2906447"/>
                <a:ext cx="360000" cy="360000"/>
                <a:chOff x="3198080" y="2621325"/>
                <a:chExt cx="360000" cy="360000"/>
              </a:xfrm>
            </p:grpSpPr>
            <p:sp>
              <p:nvSpPr>
                <p:cNvPr id="185" name="Rectangle 184"/>
                <p:cNvSpPr/>
                <p:nvPr/>
              </p:nvSpPr>
              <p:spPr>
                <a:xfrm>
                  <a:off x="319808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6" name="Oval 185"/>
                <p:cNvSpPr/>
                <p:nvPr/>
              </p:nvSpPr>
              <p:spPr>
                <a:xfrm>
                  <a:off x="329711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83" name="Rectangle 182"/>
              <p:cNvSpPr/>
              <p:nvPr/>
            </p:nvSpPr>
            <p:spPr>
              <a:xfrm>
                <a:off x="5133990" y="2905848"/>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4" name="Oval 183"/>
              <p:cNvSpPr/>
              <p:nvPr/>
            </p:nvSpPr>
            <p:spPr>
              <a:xfrm>
                <a:off x="5233027" y="3000889"/>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99" name="Group 198"/>
            <p:cNvGrpSpPr/>
            <p:nvPr/>
          </p:nvGrpSpPr>
          <p:grpSpPr>
            <a:xfrm>
              <a:off x="5356725" y="2454933"/>
              <a:ext cx="2390655" cy="930467"/>
              <a:chOff x="5356725" y="1423876"/>
              <a:chExt cx="2390655" cy="930467"/>
            </a:xfrm>
          </p:grpSpPr>
          <p:sp>
            <p:nvSpPr>
              <p:cNvPr id="200" name="Double Brace 199"/>
              <p:cNvSpPr/>
              <p:nvPr/>
            </p:nvSpPr>
            <p:spPr>
              <a:xfrm>
                <a:off x="5356725" y="1549615"/>
                <a:ext cx="239065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1" name="TextBox 200"/>
              <p:cNvSpPr txBox="1"/>
              <p:nvPr/>
            </p:nvSpPr>
            <p:spPr>
              <a:xfrm>
                <a:off x="6227377" y="1423876"/>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graphicFrame>
        <p:nvGraphicFramePr>
          <p:cNvPr id="3" name="Table 2"/>
          <p:cNvGraphicFramePr>
            <a:graphicFrameLocks noGrp="1"/>
          </p:cNvGraphicFramePr>
          <p:nvPr>
            <p:extLst>
              <p:ext uri="{D42A27DB-BD31-4B8C-83A1-F6EECF244321}">
                <p14:modId xmlns:p14="http://schemas.microsoft.com/office/powerpoint/2010/main" val="482692356"/>
              </p:ext>
            </p:extLst>
          </p:nvPr>
        </p:nvGraphicFramePr>
        <p:xfrm>
          <a:off x="6551303" y="1653610"/>
          <a:ext cx="2313700" cy="2495770"/>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dirty="0"/>
                    </a:p>
                  </a:txBody>
                  <a:tcPr>
                    <a:lnL w="38100" cap="flat" cmpd="sng" algn="ctr">
                      <a:no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no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no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r h="499154">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no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4" name="TextBox 3"/>
          <p:cNvSpPr txBox="1"/>
          <p:nvPr/>
        </p:nvSpPr>
        <p:spPr>
          <a:xfrm>
            <a:off x="6137096" y="1659749"/>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71" name="TextBox 70"/>
          <p:cNvSpPr txBox="1"/>
          <p:nvPr/>
        </p:nvSpPr>
        <p:spPr>
          <a:xfrm>
            <a:off x="6137096" y="2170504"/>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72" name="TextBox 71"/>
          <p:cNvSpPr txBox="1"/>
          <p:nvPr/>
        </p:nvSpPr>
        <p:spPr>
          <a:xfrm>
            <a:off x="6137096" y="2681259"/>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73" name="TextBox 72"/>
          <p:cNvSpPr txBox="1"/>
          <p:nvPr/>
        </p:nvSpPr>
        <p:spPr>
          <a:xfrm>
            <a:off x="6137096" y="3192014"/>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74" name="TextBox 73"/>
          <p:cNvSpPr txBox="1"/>
          <p:nvPr/>
        </p:nvSpPr>
        <p:spPr>
          <a:xfrm>
            <a:off x="6137096" y="370277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75" name="TextBox 74"/>
          <p:cNvSpPr txBox="1"/>
          <p:nvPr/>
        </p:nvSpPr>
        <p:spPr>
          <a:xfrm>
            <a:off x="6591283"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76" name="TextBox 75"/>
          <p:cNvSpPr txBox="1"/>
          <p:nvPr/>
        </p:nvSpPr>
        <p:spPr>
          <a:xfrm>
            <a:off x="7062826"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77" name="TextBox 76"/>
          <p:cNvSpPr txBox="1"/>
          <p:nvPr/>
        </p:nvSpPr>
        <p:spPr>
          <a:xfrm>
            <a:off x="7534369"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78" name="TextBox 77"/>
          <p:cNvSpPr txBox="1"/>
          <p:nvPr/>
        </p:nvSpPr>
        <p:spPr>
          <a:xfrm>
            <a:off x="8005912"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80" name="TextBox 79"/>
          <p:cNvSpPr txBox="1"/>
          <p:nvPr/>
        </p:nvSpPr>
        <p:spPr>
          <a:xfrm>
            <a:off x="8477454"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81" name="TextBox 80"/>
          <p:cNvSpPr txBox="1"/>
          <p:nvPr/>
        </p:nvSpPr>
        <p:spPr>
          <a:xfrm>
            <a:off x="1839633"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82" name="TextBox 81"/>
          <p:cNvSpPr txBox="1"/>
          <p:nvPr/>
        </p:nvSpPr>
        <p:spPr>
          <a:xfrm>
            <a:off x="2204297"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83" name="TextBox 82"/>
          <p:cNvSpPr txBox="1"/>
          <p:nvPr/>
        </p:nvSpPr>
        <p:spPr>
          <a:xfrm>
            <a:off x="2568961"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85" name="TextBox 84"/>
          <p:cNvSpPr txBox="1"/>
          <p:nvPr/>
        </p:nvSpPr>
        <p:spPr>
          <a:xfrm>
            <a:off x="2933625"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86" name="TextBox 85"/>
          <p:cNvSpPr txBox="1"/>
          <p:nvPr/>
        </p:nvSpPr>
        <p:spPr>
          <a:xfrm>
            <a:off x="3298288"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Tree>
    <p:extLst>
      <p:ext uri="{BB962C8B-B14F-4D97-AF65-F5344CB8AC3E}">
        <p14:creationId xmlns:p14="http://schemas.microsoft.com/office/powerpoint/2010/main" val="342486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pSp>
        <p:nvGrpSpPr>
          <p:cNvPr id="101" name="Group 100"/>
          <p:cNvGrpSpPr/>
          <p:nvPr/>
        </p:nvGrpSpPr>
        <p:grpSpPr>
          <a:xfrm>
            <a:off x="1571809" y="2454933"/>
            <a:ext cx="2390655" cy="930467"/>
            <a:chOff x="5356725" y="2454933"/>
            <a:chExt cx="2390655" cy="930467"/>
          </a:xfrm>
        </p:grpSpPr>
        <p:grpSp>
          <p:nvGrpSpPr>
            <p:cNvPr id="102" name="Group 101"/>
            <p:cNvGrpSpPr/>
            <p:nvPr/>
          </p:nvGrpSpPr>
          <p:grpSpPr>
            <a:xfrm>
              <a:off x="5649544" y="2905848"/>
              <a:ext cx="1803138" cy="360599"/>
              <a:chOff x="5133990" y="2905848"/>
              <a:chExt cx="1803138" cy="360599"/>
            </a:xfrm>
          </p:grpSpPr>
          <p:grpSp>
            <p:nvGrpSpPr>
              <p:cNvPr id="106" name="Group 105"/>
              <p:cNvGrpSpPr/>
              <p:nvPr/>
            </p:nvGrpSpPr>
            <p:grpSpPr>
              <a:xfrm>
                <a:off x="5495313" y="2906447"/>
                <a:ext cx="360000" cy="360000"/>
                <a:chOff x="2116265" y="2621325"/>
                <a:chExt cx="360000" cy="360000"/>
              </a:xfrm>
            </p:grpSpPr>
            <p:sp>
              <p:nvSpPr>
                <p:cNvPr id="118" name="Rectangle 117"/>
                <p:cNvSpPr/>
                <p:nvPr/>
              </p:nvSpPr>
              <p:spPr>
                <a:xfrm>
                  <a:off x="211626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9" name="Oval 118"/>
                <p:cNvSpPr/>
                <p:nvPr/>
              </p:nvSpPr>
              <p:spPr>
                <a:xfrm>
                  <a:off x="221530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7" name="Group 106"/>
              <p:cNvGrpSpPr/>
              <p:nvPr/>
            </p:nvGrpSpPr>
            <p:grpSpPr>
              <a:xfrm>
                <a:off x="5855918" y="2906447"/>
                <a:ext cx="360000" cy="360000"/>
                <a:chOff x="2476870" y="2621325"/>
                <a:chExt cx="360000" cy="360000"/>
              </a:xfrm>
            </p:grpSpPr>
            <p:sp>
              <p:nvSpPr>
                <p:cNvPr id="116" name="Rectangle 115"/>
                <p:cNvSpPr/>
                <p:nvPr/>
              </p:nvSpPr>
              <p:spPr>
                <a:xfrm>
                  <a:off x="247687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7" name="Oval 116"/>
                <p:cNvSpPr/>
                <p:nvPr/>
              </p:nvSpPr>
              <p:spPr>
                <a:xfrm>
                  <a:off x="257590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8" name="Group 107"/>
              <p:cNvGrpSpPr/>
              <p:nvPr/>
            </p:nvGrpSpPr>
            <p:grpSpPr>
              <a:xfrm>
                <a:off x="6216523" y="2906447"/>
                <a:ext cx="360000" cy="360000"/>
                <a:chOff x="2837475" y="2621325"/>
                <a:chExt cx="360000" cy="360000"/>
              </a:xfrm>
            </p:grpSpPr>
            <p:sp>
              <p:nvSpPr>
                <p:cNvPr id="114" name="Rectangle 113"/>
                <p:cNvSpPr/>
                <p:nvPr/>
              </p:nvSpPr>
              <p:spPr>
                <a:xfrm>
                  <a:off x="283747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5" name="Oval 114"/>
                <p:cNvSpPr/>
                <p:nvPr/>
              </p:nvSpPr>
              <p:spPr>
                <a:xfrm>
                  <a:off x="293651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9" name="Group 108"/>
              <p:cNvGrpSpPr/>
              <p:nvPr/>
            </p:nvGrpSpPr>
            <p:grpSpPr>
              <a:xfrm>
                <a:off x="6577128" y="2906447"/>
                <a:ext cx="360000" cy="360000"/>
                <a:chOff x="3198080" y="2621325"/>
                <a:chExt cx="360000" cy="360000"/>
              </a:xfrm>
            </p:grpSpPr>
            <p:sp>
              <p:nvSpPr>
                <p:cNvPr id="112" name="Rectangle 111"/>
                <p:cNvSpPr/>
                <p:nvPr/>
              </p:nvSpPr>
              <p:spPr>
                <a:xfrm>
                  <a:off x="319808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3" name="Oval 112"/>
                <p:cNvSpPr/>
                <p:nvPr/>
              </p:nvSpPr>
              <p:spPr>
                <a:xfrm>
                  <a:off x="329711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10" name="Rectangle 109"/>
              <p:cNvSpPr/>
              <p:nvPr/>
            </p:nvSpPr>
            <p:spPr>
              <a:xfrm>
                <a:off x="5133990" y="2905848"/>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1" name="Oval 110"/>
              <p:cNvSpPr/>
              <p:nvPr/>
            </p:nvSpPr>
            <p:spPr>
              <a:xfrm>
                <a:off x="5233027" y="3000889"/>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3" name="Group 102"/>
            <p:cNvGrpSpPr/>
            <p:nvPr/>
          </p:nvGrpSpPr>
          <p:grpSpPr>
            <a:xfrm>
              <a:off x="5356725" y="2454933"/>
              <a:ext cx="2390655" cy="930467"/>
              <a:chOff x="5356725" y="1423876"/>
              <a:chExt cx="2390655" cy="930467"/>
            </a:xfrm>
          </p:grpSpPr>
          <p:sp>
            <p:nvSpPr>
              <p:cNvPr id="104" name="Double Brace 103"/>
              <p:cNvSpPr/>
              <p:nvPr/>
            </p:nvSpPr>
            <p:spPr>
              <a:xfrm>
                <a:off x="5356725" y="1549615"/>
                <a:ext cx="239065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TextBox 104"/>
              <p:cNvSpPr txBox="1"/>
              <p:nvPr/>
            </p:nvSpPr>
            <p:spPr>
              <a:xfrm>
                <a:off x="6227377" y="1423876"/>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graphicFrame>
        <p:nvGraphicFramePr>
          <p:cNvPr id="120" name="Table 119"/>
          <p:cNvGraphicFramePr>
            <a:graphicFrameLocks noGrp="1"/>
          </p:cNvGraphicFramePr>
          <p:nvPr>
            <p:extLst>
              <p:ext uri="{D42A27DB-BD31-4B8C-83A1-F6EECF244321}">
                <p14:modId xmlns:p14="http://schemas.microsoft.com/office/powerpoint/2010/main" val="1976591121"/>
              </p:ext>
            </p:extLst>
          </p:nvPr>
        </p:nvGraphicFramePr>
        <p:xfrm>
          <a:off x="6551303" y="1653610"/>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chemeClr val="tx1"/>
                          </a:solidFill>
                        </a:rPr>
                        <a:t>0.0</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0.4</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1.3</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0.9</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0.7</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21" name="TextBox 120"/>
          <p:cNvSpPr txBox="1"/>
          <p:nvPr/>
        </p:nvSpPr>
        <p:spPr>
          <a:xfrm>
            <a:off x="6137096" y="1659749"/>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26" name="TextBox 125"/>
          <p:cNvSpPr txBox="1"/>
          <p:nvPr/>
        </p:nvSpPr>
        <p:spPr>
          <a:xfrm>
            <a:off x="6591283"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27" name="TextBox 126"/>
          <p:cNvSpPr txBox="1"/>
          <p:nvPr/>
        </p:nvSpPr>
        <p:spPr>
          <a:xfrm>
            <a:off x="7062826"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28" name="TextBox 127"/>
          <p:cNvSpPr txBox="1"/>
          <p:nvPr/>
        </p:nvSpPr>
        <p:spPr>
          <a:xfrm>
            <a:off x="7534369"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29" name="TextBox 128"/>
          <p:cNvSpPr txBox="1"/>
          <p:nvPr/>
        </p:nvSpPr>
        <p:spPr>
          <a:xfrm>
            <a:off x="8005912"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30" name="TextBox 129"/>
          <p:cNvSpPr txBox="1"/>
          <p:nvPr/>
        </p:nvSpPr>
        <p:spPr>
          <a:xfrm>
            <a:off x="8477454" y="1234390"/>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131" name="TextBox 130"/>
          <p:cNvSpPr txBox="1"/>
          <p:nvPr/>
        </p:nvSpPr>
        <p:spPr>
          <a:xfrm>
            <a:off x="1839633"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2" name="TextBox 131"/>
          <p:cNvSpPr txBox="1"/>
          <p:nvPr/>
        </p:nvSpPr>
        <p:spPr>
          <a:xfrm>
            <a:off x="2204297"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33" name="TextBox 132"/>
          <p:cNvSpPr txBox="1"/>
          <p:nvPr/>
        </p:nvSpPr>
        <p:spPr>
          <a:xfrm>
            <a:off x="2568961"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34" name="TextBox 133"/>
          <p:cNvSpPr txBox="1"/>
          <p:nvPr/>
        </p:nvSpPr>
        <p:spPr>
          <a:xfrm>
            <a:off x="2933625"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35" name="TextBox 134"/>
          <p:cNvSpPr txBox="1"/>
          <p:nvPr/>
        </p:nvSpPr>
        <p:spPr>
          <a:xfrm>
            <a:off x="3298288" y="3310592"/>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Tree>
    <p:extLst>
      <p:ext uri="{BB962C8B-B14F-4D97-AF65-F5344CB8AC3E}">
        <p14:creationId xmlns:p14="http://schemas.microsoft.com/office/powerpoint/2010/main" val="55530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 0 L -0.21764 0.12831 " pathEditMode="relative" ptsTypes="AA">
                                      <p:cBhvr>
                                        <p:cTn id="6" dur="2000" fill="hold"/>
                                        <p:tgtEl>
                                          <p:spTgt spid="12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1764 0.12831 " pathEditMode="relative" ptsTypes="AA">
                                      <p:cBhvr>
                                        <p:cTn id="8" dur="2000" fill="hold"/>
                                        <p:tgtEl>
                                          <p:spTgt spid="121"/>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21764 0.12831 " pathEditMode="relative" ptsTypes="AA">
                                      <p:cBhvr>
                                        <p:cTn id="10" dur="2000" fill="hold"/>
                                        <p:tgtEl>
                                          <p:spTgt spid="12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21764 0.12831 " pathEditMode="relative" ptsTypes="AA">
                                      <p:cBhvr>
                                        <p:cTn id="12" dur="2000" fill="hold"/>
                                        <p:tgtEl>
                                          <p:spTgt spid="12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21764 0.12831 " pathEditMode="relative" ptsTypes="AA">
                                      <p:cBhvr>
                                        <p:cTn id="14" dur="2000" fill="hold"/>
                                        <p:tgtEl>
                                          <p:spTgt spid="12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21764 0.12831 " pathEditMode="relative" ptsTypes="AA">
                                      <p:cBhvr>
                                        <p:cTn id="16" dur="2000" fill="hold"/>
                                        <p:tgtEl>
                                          <p:spTgt spid="12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21764 0.12831 " pathEditMode="relative" ptsTypes="AA">
                                      <p:cBhvr>
                                        <p:cTn id="18" dur="2000" fill="hold"/>
                                        <p:tgtEl>
                                          <p:spTgt spid="130"/>
                                        </p:tgtEl>
                                        <p:attrNameLst>
                                          <p:attrName>ppt_x</p:attrName>
                                          <p:attrName>ppt_y</p:attrName>
                                        </p:attrNameLst>
                                      </p:cBhvr>
                                    </p:animMotion>
                                  </p:childTnLst>
                                </p:cTn>
                              </p:par>
                              <p:par>
                                <p:cTn id="19" presetID="10" presetClass="exit" presetSubtype="0" fill="hold" nodeType="withEffect">
                                  <p:stCondLst>
                                    <p:cond delay="0"/>
                                  </p:stCondLst>
                                  <p:childTnLst>
                                    <p:animEffect transition="out" filter="fade">
                                      <p:cBhvr>
                                        <p:cTn id="20" dur="500"/>
                                        <p:tgtEl>
                                          <p:spTgt spid="101"/>
                                        </p:tgtEl>
                                      </p:cBhvr>
                                    </p:animEffect>
                                    <p:set>
                                      <p:cBhvr>
                                        <p:cTn id="21" dur="1" fill="hold">
                                          <p:stCondLst>
                                            <p:cond delay="499"/>
                                          </p:stCondLst>
                                        </p:cTn>
                                        <p:tgtEl>
                                          <p:spTgt spid="101"/>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31"/>
                                        </p:tgtEl>
                                      </p:cBhvr>
                                    </p:animEffect>
                                    <p:set>
                                      <p:cBhvr>
                                        <p:cTn id="24" dur="1" fill="hold">
                                          <p:stCondLst>
                                            <p:cond delay="499"/>
                                          </p:stCondLst>
                                        </p:cTn>
                                        <p:tgtEl>
                                          <p:spTgt spid="131"/>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32"/>
                                        </p:tgtEl>
                                      </p:cBhvr>
                                    </p:animEffect>
                                    <p:set>
                                      <p:cBhvr>
                                        <p:cTn id="27" dur="1" fill="hold">
                                          <p:stCondLst>
                                            <p:cond delay="499"/>
                                          </p:stCondLst>
                                        </p:cTn>
                                        <p:tgtEl>
                                          <p:spTgt spid="132"/>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33"/>
                                        </p:tgtEl>
                                      </p:cBhvr>
                                    </p:animEffect>
                                    <p:set>
                                      <p:cBhvr>
                                        <p:cTn id="30" dur="1" fill="hold">
                                          <p:stCondLst>
                                            <p:cond delay="499"/>
                                          </p:stCondLst>
                                        </p:cTn>
                                        <p:tgtEl>
                                          <p:spTgt spid="133"/>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34"/>
                                        </p:tgtEl>
                                      </p:cBhvr>
                                    </p:animEffect>
                                    <p:set>
                                      <p:cBhvr>
                                        <p:cTn id="33" dur="1" fill="hold">
                                          <p:stCondLst>
                                            <p:cond delay="499"/>
                                          </p:stCondLst>
                                        </p:cTn>
                                        <p:tgtEl>
                                          <p:spTgt spid="13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35"/>
                                        </p:tgtEl>
                                      </p:cBhvr>
                                    </p:animEffect>
                                    <p:set>
                                      <p:cBhvr>
                                        <p:cTn id="36" dur="1" fill="hold">
                                          <p:stCondLst>
                                            <p:cond delay="499"/>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6" grpId="0"/>
      <p:bldP spid="127" grpId="0"/>
      <p:bldP spid="128" grpId="0"/>
      <p:bldP spid="129" grpId="0"/>
      <p:bldP spid="130" grpId="0"/>
      <p:bldP spid="131" grpId="0"/>
      <p:bldP spid="132" grpId="0"/>
      <p:bldP spid="133" grpId="0"/>
      <p:bldP spid="134" grpId="0"/>
      <p:bldP spid="1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aphicFrame>
        <p:nvGraphicFramePr>
          <p:cNvPr id="136" name="Table 135"/>
          <p:cNvGraphicFramePr>
            <a:graphicFrameLocks noGrp="1"/>
          </p:cNvGraphicFramePr>
          <p:nvPr>
            <p:extLst>
              <p:ext uri="{D42A27DB-BD31-4B8C-83A1-F6EECF244321}">
                <p14:modId xmlns:p14="http://schemas.microsoft.com/office/powerpoint/2010/main" val="2457089690"/>
              </p:ext>
            </p:extLst>
          </p:nvPr>
        </p:nvGraphicFramePr>
        <p:xfrm>
          <a:off x="4163659" y="24346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chemeClr val="tx1"/>
                          </a:solidFill>
                        </a:rPr>
                        <a:t>0.0</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0.4</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1.3</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0.9</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0.7</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37" name="TextBox 136"/>
          <p:cNvSpPr txBox="1"/>
          <p:nvPr/>
        </p:nvSpPr>
        <p:spPr>
          <a:xfrm>
            <a:off x="3749452" y="24408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8" name="TextBox 137"/>
          <p:cNvSpPr txBox="1"/>
          <p:nvPr/>
        </p:nvSpPr>
        <p:spPr>
          <a:xfrm>
            <a:off x="4203639"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9" name="TextBox 138"/>
          <p:cNvSpPr txBox="1"/>
          <p:nvPr/>
        </p:nvSpPr>
        <p:spPr>
          <a:xfrm>
            <a:off x="4675182"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40" name="TextBox 139"/>
          <p:cNvSpPr txBox="1"/>
          <p:nvPr/>
        </p:nvSpPr>
        <p:spPr>
          <a:xfrm>
            <a:off x="5146725"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41" name="TextBox 140"/>
          <p:cNvSpPr txBox="1"/>
          <p:nvPr/>
        </p:nvSpPr>
        <p:spPr>
          <a:xfrm>
            <a:off x="5618268"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42" name="TextBox 141"/>
          <p:cNvSpPr txBox="1"/>
          <p:nvPr/>
        </p:nvSpPr>
        <p:spPr>
          <a:xfrm>
            <a:off x="6089810"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6526153" y="3017730"/>
            <a:ext cx="696375" cy="369332"/>
          </a:xfrm>
          <a:prstGeom prst="rect">
            <a:avLst/>
          </a:prstGeom>
          <a:noFill/>
        </p:spPr>
        <p:txBody>
          <a:bodyPr wrap="none" rtlCol="0">
            <a:spAutoFit/>
          </a:bodyPr>
          <a:lstStyle/>
          <a:p>
            <a:r>
              <a:rPr lang="en-US" b="1" dirty="0" smtClean="0">
                <a:solidFill>
                  <a:srgbClr val="80FF00"/>
                </a:solidFill>
              </a:rPr>
              <a:t>≤ 0.8</a:t>
            </a:r>
            <a:endParaRPr lang="en-US" b="1" dirty="0">
              <a:solidFill>
                <a:srgbClr val="80FF00"/>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3957692124"/>
              </p:ext>
            </p:extLst>
          </p:nvPr>
        </p:nvGraphicFramePr>
        <p:xfrm>
          <a:off x="4165165" y="296431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40891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aphicFrame>
        <p:nvGraphicFramePr>
          <p:cNvPr id="136" name="Table 135"/>
          <p:cNvGraphicFramePr>
            <a:graphicFrameLocks noGrp="1"/>
          </p:cNvGraphicFramePr>
          <p:nvPr>
            <p:extLst>
              <p:ext uri="{D42A27DB-BD31-4B8C-83A1-F6EECF244321}">
                <p14:modId xmlns:p14="http://schemas.microsoft.com/office/powerpoint/2010/main" val="178528779"/>
              </p:ext>
            </p:extLst>
          </p:nvPr>
        </p:nvGraphicFramePr>
        <p:xfrm>
          <a:off x="4163659" y="24346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rgbClr val="55EB29"/>
                          </a:solidFill>
                        </a:rPr>
                        <a:t>0.0</a:t>
                      </a:r>
                      <a:endParaRPr lang="en-US" sz="1400" dirty="0">
                        <a:solidFill>
                          <a:srgbClr val="55EB29"/>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solidFill>
                      <a:srgbClr val="80FF00">
                        <a:alpha val="20000"/>
                      </a:srgbClr>
                    </a:solidFill>
                  </a:tcPr>
                </a:tc>
                <a:tc>
                  <a:txBody>
                    <a:bodyPr/>
                    <a:lstStyle/>
                    <a:p>
                      <a:pPr algn="ctr"/>
                      <a:r>
                        <a:rPr lang="en-US" sz="1400" dirty="0" smtClean="0">
                          <a:solidFill>
                            <a:schemeClr val="tx1"/>
                          </a:solidFill>
                        </a:rPr>
                        <a:t>0.4</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1.3</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0.9</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0.7</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37" name="TextBox 136"/>
          <p:cNvSpPr txBox="1"/>
          <p:nvPr/>
        </p:nvSpPr>
        <p:spPr>
          <a:xfrm>
            <a:off x="3749452" y="24408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8" name="TextBox 137"/>
          <p:cNvSpPr txBox="1"/>
          <p:nvPr/>
        </p:nvSpPr>
        <p:spPr>
          <a:xfrm>
            <a:off x="4203639"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9" name="TextBox 138"/>
          <p:cNvSpPr txBox="1"/>
          <p:nvPr/>
        </p:nvSpPr>
        <p:spPr>
          <a:xfrm>
            <a:off x="4675182"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40" name="TextBox 139"/>
          <p:cNvSpPr txBox="1"/>
          <p:nvPr/>
        </p:nvSpPr>
        <p:spPr>
          <a:xfrm>
            <a:off x="5146725"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41" name="TextBox 140"/>
          <p:cNvSpPr txBox="1"/>
          <p:nvPr/>
        </p:nvSpPr>
        <p:spPr>
          <a:xfrm>
            <a:off x="5618268"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42" name="TextBox 141"/>
          <p:cNvSpPr txBox="1"/>
          <p:nvPr/>
        </p:nvSpPr>
        <p:spPr>
          <a:xfrm>
            <a:off x="6089810"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6526153" y="3017730"/>
            <a:ext cx="696375" cy="369332"/>
          </a:xfrm>
          <a:prstGeom prst="rect">
            <a:avLst/>
          </a:prstGeom>
          <a:noFill/>
        </p:spPr>
        <p:txBody>
          <a:bodyPr wrap="none" rtlCol="0">
            <a:spAutoFit/>
          </a:bodyPr>
          <a:lstStyle/>
          <a:p>
            <a:r>
              <a:rPr lang="en-US" b="1" dirty="0" smtClean="0">
                <a:solidFill>
                  <a:srgbClr val="80FF00"/>
                </a:solidFill>
              </a:rPr>
              <a:t>≤ 0.0</a:t>
            </a:r>
            <a:endParaRPr lang="en-US" b="1" dirty="0">
              <a:solidFill>
                <a:srgbClr val="80FF00"/>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3590246151"/>
              </p:ext>
            </p:extLst>
          </p:nvPr>
        </p:nvGraphicFramePr>
        <p:xfrm>
          <a:off x="4165165" y="296431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Curved Down Arrow 4"/>
          <p:cNvSpPr/>
          <p:nvPr/>
        </p:nvSpPr>
        <p:spPr>
          <a:xfrm>
            <a:off x="4295805" y="1336321"/>
            <a:ext cx="2738714" cy="651594"/>
          </a:xfrm>
          <a:prstGeom prst="curvedDownArrow">
            <a:avLst/>
          </a:prstGeom>
          <a:solidFill>
            <a:srgbClr val="80FF00"/>
          </a:solid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2255916"/>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rtl="0" fontAlgn="base">
              <a:buNone/>
            </a:pPr>
            <a:endParaRPr lang="en-US" sz="2400" b="0" baseline="0" dirty="0" smtClean="0">
              <a:solidFill>
                <a:schemeClr val="tx1"/>
              </a:solidFill>
              <a:effectLst/>
              <a:latin typeface="Trebuchet MS" pitchFamily="34" charset="0"/>
              <a:ea typeface="+mn-ea"/>
              <a:cs typeface="+mn-cs"/>
            </a:endParaRPr>
          </a:p>
        </p:txBody>
      </p:sp>
      <p:pic>
        <p:nvPicPr>
          <p:cNvPr id="8" name="Picture 7"/>
          <p:cNvPicPr>
            <a:picLocks noChangeAspect="1"/>
          </p:cNvPicPr>
          <p:nvPr/>
        </p:nvPicPr>
        <p:blipFill>
          <a:blip r:embed="rId3"/>
          <a:stretch>
            <a:fillRect/>
          </a:stretch>
        </p:blipFill>
        <p:spPr>
          <a:xfrm>
            <a:off x="-549648" y="-423278"/>
            <a:ext cx="11811000" cy="6731000"/>
          </a:xfrm>
          <a:prstGeom prst="rect">
            <a:avLst/>
          </a:prstGeom>
        </p:spPr>
      </p:pic>
      <p:sp>
        <p:nvSpPr>
          <p:cNvPr id="9" name="Rectangle 8"/>
          <p:cNvSpPr/>
          <p:nvPr/>
        </p:nvSpPr>
        <p:spPr>
          <a:xfrm>
            <a:off x="6292070" y="2583457"/>
            <a:ext cx="467065" cy="467065"/>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020235" y="2610938"/>
            <a:ext cx="467065" cy="467065"/>
          </a:xfrm>
          <a:prstGeom prst="rect">
            <a:avLst/>
          </a:prstGeom>
          <a:noFill/>
          <a:ln w="38100" cmpd="sng">
            <a:solidFill>
              <a:srgbClr val="0F55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663451" y="2575302"/>
            <a:ext cx="467065" cy="46706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5975038" y="232151"/>
            <a:ext cx="1601724" cy="1601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5"/>
          <a:stretch>
            <a:fillRect/>
          </a:stretch>
        </p:blipFill>
        <p:spPr>
          <a:xfrm>
            <a:off x="4077198" y="232152"/>
            <a:ext cx="1609344"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a:stretch>
            <a:fillRect/>
          </a:stretch>
        </p:blipFill>
        <p:spPr>
          <a:xfrm>
            <a:off x="7858280" y="232151"/>
            <a:ext cx="1609344"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69618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aphicFrame>
        <p:nvGraphicFramePr>
          <p:cNvPr id="136" name="Table 135"/>
          <p:cNvGraphicFramePr>
            <a:graphicFrameLocks noGrp="1"/>
          </p:cNvGraphicFramePr>
          <p:nvPr>
            <p:extLst>
              <p:ext uri="{D42A27DB-BD31-4B8C-83A1-F6EECF244321}">
                <p14:modId xmlns:p14="http://schemas.microsoft.com/office/powerpoint/2010/main" val="3854588595"/>
              </p:ext>
            </p:extLst>
          </p:nvPr>
        </p:nvGraphicFramePr>
        <p:xfrm>
          <a:off x="4163659" y="24346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chemeClr val="tx1"/>
                          </a:solidFill>
                        </a:rPr>
                        <a:t>0.0</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rgbClr val="80FF00"/>
                          </a:solidFill>
                        </a:rPr>
                        <a:t>0.4</a:t>
                      </a:r>
                      <a:endParaRPr lang="en-US" sz="1400" dirty="0">
                        <a:solidFill>
                          <a:srgbClr val="80FF00"/>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solidFill>
                      <a:srgbClr val="80FF00">
                        <a:alpha val="20000"/>
                      </a:srgbClr>
                    </a:solidFill>
                  </a:tcPr>
                </a:tc>
                <a:tc>
                  <a:txBody>
                    <a:bodyPr/>
                    <a:lstStyle/>
                    <a:p>
                      <a:pPr algn="ctr"/>
                      <a:r>
                        <a:rPr lang="en-US" sz="1400" dirty="0" smtClean="0">
                          <a:solidFill>
                            <a:schemeClr val="tx1"/>
                          </a:solidFill>
                        </a:rPr>
                        <a:t>1.3</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0.9</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0.7</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37" name="TextBox 136"/>
          <p:cNvSpPr txBox="1"/>
          <p:nvPr/>
        </p:nvSpPr>
        <p:spPr>
          <a:xfrm>
            <a:off x="3749452" y="24408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8" name="TextBox 137"/>
          <p:cNvSpPr txBox="1"/>
          <p:nvPr/>
        </p:nvSpPr>
        <p:spPr>
          <a:xfrm>
            <a:off x="4203639"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9" name="TextBox 138"/>
          <p:cNvSpPr txBox="1"/>
          <p:nvPr/>
        </p:nvSpPr>
        <p:spPr>
          <a:xfrm>
            <a:off x="4675182"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40" name="TextBox 139"/>
          <p:cNvSpPr txBox="1"/>
          <p:nvPr/>
        </p:nvSpPr>
        <p:spPr>
          <a:xfrm>
            <a:off x="5146725"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41" name="TextBox 140"/>
          <p:cNvSpPr txBox="1"/>
          <p:nvPr/>
        </p:nvSpPr>
        <p:spPr>
          <a:xfrm>
            <a:off x="5618268"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42" name="TextBox 141"/>
          <p:cNvSpPr txBox="1"/>
          <p:nvPr/>
        </p:nvSpPr>
        <p:spPr>
          <a:xfrm>
            <a:off x="6089810"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6526153" y="3017730"/>
            <a:ext cx="696375" cy="369332"/>
          </a:xfrm>
          <a:prstGeom prst="rect">
            <a:avLst/>
          </a:prstGeom>
          <a:noFill/>
        </p:spPr>
        <p:txBody>
          <a:bodyPr wrap="none" rtlCol="0">
            <a:spAutoFit/>
          </a:bodyPr>
          <a:lstStyle/>
          <a:p>
            <a:r>
              <a:rPr lang="en-US" b="1" dirty="0" smtClean="0">
                <a:solidFill>
                  <a:srgbClr val="80FF00"/>
                </a:solidFill>
              </a:rPr>
              <a:t>≤ 0.0</a:t>
            </a:r>
            <a:endParaRPr lang="en-US" b="1" dirty="0">
              <a:solidFill>
                <a:srgbClr val="80FF00"/>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3245862346"/>
              </p:ext>
            </p:extLst>
          </p:nvPr>
        </p:nvGraphicFramePr>
        <p:xfrm>
          <a:off x="4165165" y="296431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extBox 11"/>
          <p:cNvSpPr txBox="1"/>
          <p:nvPr/>
        </p:nvSpPr>
        <p:spPr>
          <a:xfrm>
            <a:off x="6527665" y="3471906"/>
            <a:ext cx="697627" cy="369332"/>
          </a:xfrm>
          <a:prstGeom prst="rect">
            <a:avLst/>
          </a:prstGeom>
          <a:noFill/>
        </p:spPr>
        <p:txBody>
          <a:bodyPr wrap="none" rtlCol="0">
            <a:spAutoFit/>
          </a:bodyPr>
          <a:lstStyle/>
          <a:p>
            <a:r>
              <a:rPr lang="en-US" b="1" dirty="0" smtClean="0">
                <a:solidFill>
                  <a:srgbClr val="80FF00"/>
                </a:solidFill>
              </a:rPr>
              <a:t>≤ 0.4</a:t>
            </a:r>
            <a:endParaRPr lang="en-US" b="1" dirty="0">
              <a:solidFill>
                <a:srgbClr val="80FF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947184119"/>
              </p:ext>
            </p:extLst>
          </p:nvPr>
        </p:nvGraphicFramePr>
        <p:xfrm>
          <a:off x="4166677" y="3418489"/>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Curved Down Arrow 13"/>
          <p:cNvSpPr/>
          <p:nvPr/>
        </p:nvSpPr>
        <p:spPr>
          <a:xfrm>
            <a:off x="4737533" y="1336321"/>
            <a:ext cx="2296986" cy="651594"/>
          </a:xfrm>
          <a:prstGeom prst="curvedDownArrow">
            <a:avLst/>
          </a:prstGeom>
          <a:solidFill>
            <a:srgbClr val="80FF00"/>
          </a:solid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0047587"/>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aphicFrame>
        <p:nvGraphicFramePr>
          <p:cNvPr id="136" name="Table 135"/>
          <p:cNvGraphicFramePr>
            <a:graphicFrameLocks noGrp="1"/>
          </p:cNvGraphicFramePr>
          <p:nvPr>
            <p:extLst>
              <p:ext uri="{D42A27DB-BD31-4B8C-83A1-F6EECF244321}">
                <p14:modId xmlns:p14="http://schemas.microsoft.com/office/powerpoint/2010/main" val="2305443493"/>
              </p:ext>
            </p:extLst>
          </p:nvPr>
        </p:nvGraphicFramePr>
        <p:xfrm>
          <a:off x="4163659" y="24346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chemeClr val="tx1"/>
                          </a:solidFill>
                        </a:rPr>
                        <a:t>0.0</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0.4</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rgbClr val="80FF00"/>
                          </a:solidFill>
                        </a:rPr>
                        <a:t>1.3</a:t>
                      </a:r>
                      <a:endParaRPr lang="en-US" sz="1400" dirty="0">
                        <a:solidFill>
                          <a:srgbClr val="80FF00"/>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solidFill>
                      <a:srgbClr val="80FF00">
                        <a:alpha val="20000"/>
                      </a:srgbClr>
                    </a:solidFill>
                  </a:tcPr>
                </a:tc>
                <a:tc>
                  <a:txBody>
                    <a:bodyPr/>
                    <a:lstStyle/>
                    <a:p>
                      <a:pPr algn="ctr"/>
                      <a:r>
                        <a:rPr lang="en-US" sz="1400" dirty="0" smtClean="0">
                          <a:solidFill>
                            <a:schemeClr val="tx1"/>
                          </a:solidFill>
                        </a:rPr>
                        <a:t>0.9</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0.7</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37" name="TextBox 136"/>
          <p:cNvSpPr txBox="1"/>
          <p:nvPr/>
        </p:nvSpPr>
        <p:spPr>
          <a:xfrm>
            <a:off x="3749452" y="24408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8" name="TextBox 137"/>
          <p:cNvSpPr txBox="1"/>
          <p:nvPr/>
        </p:nvSpPr>
        <p:spPr>
          <a:xfrm>
            <a:off x="4203639"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9" name="TextBox 138"/>
          <p:cNvSpPr txBox="1"/>
          <p:nvPr/>
        </p:nvSpPr>
        <p:spPr>
          <a:xfrm>
            <a:off x="4675182"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40" name="TextBox 139"/>
          <p:cNvSpPr txBox="1"/>
          <p:nvPr/>
        </p:nvSpPr>
        <p:spPr>
          <a:xfrm>
            <a:off x="5146725"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41" name="TextBox 140"/>
          <p:cNvSpPr txBox="1"/>
          <p:nvPr/>
        </p:nvSpPr>
        <p:spPr>
          <a:xfrm>
            <a:off x="5618268"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42" name="TextBox 141"/>
          <p:cNvSpPr txBox="1"/>
          <p:nvPr/>
        </p:nvSpPr>
        <p:spPr>
          <a:xfrm>
            <a:off x="6089810"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6526153" y="3017730"/>
            <a:ext cx="696375" cy="369332"/>
          </a:xfrm>
          <a:prstGeom prst="rect">
            <a:avLst/>
          </a:prstGeom>
          <a:noFill/>
        </p:spPr>
        <p:txBody>
          <a:bodyPr wrap="none" rtlCol="0">
            <a:spAutoFit/>
          </a:bodyPr>
          <a:lstStyle/>
          <a:p>
            <a:r>
              <a:rPr lang="en-US" b="1" dirty="0" smtClean="0">
                <a:solidFill>
                  <a:srgbClr val="80FF00"/>
                </a:solidFill>
              </a:rPr>
              <a:t>≤ 0.0</a:t>
            </a:r>
            <a:endParaRPr lang="en-US" b="1" dirty="0">
              <a:solidFill>
                <a:srgbClr val="80FF00"/>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661605092"/>
              </p:ext>
            </p:extLst>
          </p:nvPr>
        </p:nvGraphicFramePr>
        <p:xfrm>
          <a:off x="4165165" y="296431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extBox 11"/>
          <p:cNvSpPr txBox="1"/>
          <p:nvPr/>
        </p:nvSpPr>
        <p:spPr>
          <a:xfrm>
            <a:off x="6527665" y="3471906"/>
            <a:ext cx="697627" cy="369332"/>
          </a:xfrm>
          <a:prstGeom prst="rect">
            <a:avLst/>
          </a:prstGeom>
          <a:noFill/>
        </p:spPr>
        <p:txBody>
          <a:bodyPr wrap="none" rtlCol="0">
            <a:spAutoFit/>
          </a:bodyPr>
          <a:lstStyle/>
          <a:p>
            <a:r>
              <a:rPr lang="en-US" b="1" dirty="0" smtClean="0">
                <a:solidFill>
                  <a:srgbClr val="80FF00"/>
                </a:solidFill>
              </a:rPr>
              <a:t>≤ 0.4</a:t>
            </a:r>
            <a:endParaRPr lang="en-US" b="1" dirty="0">
              <a:solidFill>
                <a:srgbClr val="80FF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3096273129"/>
              </p:ext>
            </p:extLst>
          </p:nvPr>
        </p:nvGraphicFramePr>
        <p:xfrm>
          <a:off x="4166677" y="3418489"/>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TextBox 13"/>
          <p:cNvSpPr txBox="1"/>
          <p:nvPr/>
        </p:nvSpPr>
        <p:spPr>
          <a:xfrm>
            <a:off x="6541751" y="3888360"/>
            <a:ext cx="696375" cy="369332"/>
          </a:xfrm>
          <a:prstGeom prst="rect">
            <a:avLst/>
          </a:prstGeom>
          <a:noFill/>
        </p:spPr>
        <p:txBody>
          <a:bodyPr wrap="none" rtlCol="0">
            <a:spAutoFit/>
          </a:bodyPr>
          <a:lstStyle/>
          <a:p>
            <a:r>
              <a:rPr lang="en-US" b="1" dirty="0" smtClean="0">
                <a:solidFill>
                  <a:srgbClr val="80FF00"/>
                </a:solidFill>
              </a:rPr>
              <a:t>≤ 1.3</a:t>
            </a:r>
            <a:endParaRPr lang="en-US" b="1" dirty="0">
              <a:solidFill>
                <a:srgbClr val="80FF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1636765888"/>
              </p:ext>
            </p:extLst>
          </p:nvPr>
        </p:nvGraphicFramePr>
        <p:xfrm>
          <a:off x="4180763" y="383494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Curved Down Arrow 15"/>
          <p:cNvSpPr/>
          <p:nvPr/>
        </p:nvSpPr>
        <p:spPr>
          <a:xfrm>
            <a:off x="5234477" y="1336321"/>
            <a:ext cx="1800041" cy="651594"/>
          </a:xfrm>
          <a:prstGeom prst="curvedDownArrow">
            <a:avLst/>
          </a:prstGeom>
          <a:solidFill>
            <a:srgbClr val="80FF00"/>
          </a:solid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74737573"/>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aphicFrame>
        <p:nvGraphicFramePr>
          <p:cNvPr id="136" name="Table 135"/>
          <p:cNvGraphicFramePr>
            <a:graphicFrameLocks noGrp="1"/>
          </p:cNvGraphicFramePr>
          <p:nvPr>
            <p:extLst>
              <p:ext uri="{D42A27DB-BD31-4B8C-83A1-F6EECF244321}">
                <p14:modId xmlns:p14="http://schemas.microsoft.com/office/powerpoint/2010/main" val="3135453750"/>
              </p:ext>
            </p:extLst>
          </p:nvPr>
        </p:nvGraphicFramePr>
        <p:xfrm>
          <a:off x="4163659" y="24346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chemeClr val="tx1"/>
                          </a:solidFill>
                        </a:rPr>
                        <a:t>0.0</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0.4</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1.3</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rgbClr val="80FF00"/>
                          </a:solidFill>
                        </a:rPr>
                        <a:t>0.9</a:t>
                      </a:r>
                      <a:endParaRPr lang="en-US" sz="1400" dirty="0">
                        <a:solidFill>
                          <a:srgbClr val="80FF00"/>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solidFill>
                      <a:srgbClr val="80FF00">
                        <a:alpha val="20000"/>
                      </a:srgbClr>
                    </a:solidFill>
                  </a:tcPr>
                </a:tc>
                <a:tc>
                  <a:txBody>
                    <a:bodyPr/>
                    <a:lstStyle/>
                    <a:p>
                      <a:pPr algn="ctr"/>
                      <a:r>
                        <a:rPr lang="en-US" sz="1400" dirty="0" smtClean="0">
                          <a:solidFill>
                            <a:schemeClr val="tx1"/>
                          </a:solidFill>
                        </a:rPr>
                        <a:t>0.7</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37" name="TextBox 136"/>
          <p:cNvSpPr txBox="1"/>
          <p:nvPr/>
        </p:nvSpPr>
        <p:spPr>
          <a:xfrm>
            <a:off x="3749452" y="24408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8" name="TextBox 137"/>
          <p:cNvSpPr txBox="1"/>
          <p:nvPr/>
        </p:nvSpPr>
        <p:spPr>
          <a:xfrm>
            <a:off x="4203639"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9" name="TextBox 138"/>
          <p:cNvSpPr txBox="1"/>
          <p:nvPr/>
        </p:nvSpPr>
        <p:spPr>
          <a:xfrm>
            <a:off x="4675182"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40" name="TextBox 139"/>
          <p:cNvSpPr txBox="1"/>
          <p:nvPr/>
        </p:nvSpPr>
        <p:spPr>
          <a:xfrm>
            <a:off x="5146725"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41" name="TextBox 140"/>
          <p:cNvSpPr txBox="1"/>
          <p:nvPr/>
        </p:nvSpPr>
        <p:spPr>
          <a:xfrm>
            <a:off x="5618268"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42" name="TextBox 141"/>
          <p:cNvSpPr txBox="1"/>
          <p:nvPr/>
        </p:nvSpPr>
        <p:spPr>
          <a:xfrm>
            <a:off x="6089810"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6526153" y="3017730"/>
            <a:ext cx="696375" cy="369332"/>
          </a:xfrm>
          <a:prstGeom prst="rect">
            <a:avLst/>
          </a:prstGeom>
          <a:noFill/>
        </p:spPr>
        <p:txBody>
          <a:bodyPr wrap="none" rtlCol="0">
            <a:spAutoFit/>
          </a:bodyPr>
          <a:lstStyle/>
          <a:p>
            <a:r>
              <a:rPr lang="en-US" b="1" dirty="0" smtClean="0">
                <a:solidFill>
                  <a:srgbClr val="80FF00"/>
                </a:solidFill>
              </a:rPr>
              <a:t>≤ 0.0</a:t>
            </a:r>
            <a:endParaRPr lang="en-US" b="1" dirty="0">
              <a:solidFill>
                <a:srgbClr val="80FF00"/>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814315006"/>
              </p:ext>
            </p:extLst>
          </p:nvPr>
        </p:nvGraphicFramePr>
        <p:xfrm>
          <a:off x="4165165" y="296431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extBox 11"/>
          <p:cNvSpPr txBox="1"/>
          <p:nvPr/>
        </p:nvSpPr>
        <p:spPr>
          <a:xfrm>
            <a:off x="6527665" y="3471906"/>
            <a:ext cx="697627" cy="369332"/>
          </a:xfrm>
          <a:prstGeom prst="rect">
            <a:avLst/>
          </a:prstGeom>
          <a:noFill/>
        </p:spPr>
        <p:txBody>
          <a:bodyPr wrap="none" rtlCol="0">
            <a:spAutoFit/>
          </a:bodyPr>
          <a:lstStyle/>
          <a:p>
            <a:r>
              <a:rPr lang="en-US" b="1" dirty="0" smtClean="0">
                <a:solidFill>
                  <a:srgbClr val="80FF00"/>
                </a:solidFill>
              </a:rPr>
              <a:t>≤ 0.4</a:t>
            </a:r>
            <a:endParaRPr lang="en-US" b="1" dirty="0">
              <a:solidFill>
                <a:srgbClr val="80FF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1340870452"/>
              </p:ext>
            </p:extLst>
          </p:nvPr>
        </p:nvGraphicFramePr>
        <p:xfrm>
          <a:off x="4166677" y="3418489"/>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TextBox 13"/>
          <p:cNvSpPr txBox="1"/>
          <p:nvPr/>
        </p:nvSpPr>
        <p:spPr>
          <a:xfrm>
            <a:off x="6541751" y="3888360"/>
            <a:ext cx="696375" cy="369332"/>
          </a:xfrm>
          <a:prstGeom prst="rect">
            <a:avLst/>
          </a:prstGeom>
          <a:noFill/>
        </p:spPr>
        <p:txBody>
          <a:bodyPr wrap="none" rtlCol="0">
            <a:spAutoFit/>
          </a:bodyPr>
          <a:lstStyle/>
          <a:p>
            <a:r>
              <a:rPr lang="en-US" b="1" dirty="0" smtClean="0">
                <a:solidFill>
                  <a:srgbClr val="80FF00"/>
                </a:solidFill>
              </a:rPr>
              <a:t>≤ 1.3</a:t>
            </a:r>
            <a:endParaRPr lang="en-US" b="1" dirty="0">
              <a:solidFill>
                <a:srgbClr val="80FF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2542848111"/>
              </p:ext>
            </p:extLst>
          </p:nvPr>
        </p:nvGraphicFramePr>
        <p:xfrm>
          <a:off x="4180763" y="383494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6555837" y="4304814"/>
            <a:ext cx="696375" cy="369332"/>
          </a:xfrm>
          <a:prstGeom prst="rect">
            <a:avLst/>
          </a:prstGeom>
          <a:noFill/>
        </p:spPr>
        <p:txBody>
          <a:bodyPr wrap="none" rtlCol="0">
            <a:spAutoFit/>
          </a:bodyPr>
          <a:lstStyle/>
          <a:p>
            <a:r>
              <a:rPr lang="en-US" b="1" dirty="0" smtClean="0">
                <a:solidFill>
                  <a:srgbClr val="80FF00"/>
                </a:solidFill>
              </a:rPr>
              <a:t>≤ 0.9</a:t>
            </a:r>
            <a:endParaRPr lang="en-US" b="1" dirty="0">
              <a:solidFill>
                <a:srgbClr val="80FF00"/>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4021522048"/>
              </p:ext>
            </p:extLst>
          </p:nvPr>
        </p:nvGraphicFramePr>
        <p:xfrm>
          <a:off x="4194849" y="42513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Curved Down Arrow 17"/>
          <p:cNvSpPr/>
          <p:nvPr/>
        </p:nvSpPr>
        <p:spPr>
          <a:xfrm>
            <a:off x="5698291" y="1336321"/>
            <a:ext cx="1336228" cy="651594"/>
          </a:xfrm>
          <a:prstGeom prst="curvedDownArrow">
            <a:avLst/>
          </a:prstGeom>
          <a:solidFill>
            <a:srgbClr val="80FF00"/>
          </a:solid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5408423"/>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aphicFrame>
        <p:nvGraphicFramePr>
          <p:cNvPr id="136" name="Table 135"/>
          <p:cNvGraphicFramePr>
            <a:graphicFrameLocks noGrp="1"/>
          </p:cNvGraphicFramePr>
          <p:nvPr>
            <p:extLst>
              <p:ext uri="{D42A27DB-BD31-4B8C-83A1-F6EECF244321}">
                <p14:modId xmlns:p14="http://schemas.microsoft.com/office/powerpoint/2010/main" val="1802423994"/>
              </p:ext>
            </p:extLst>
          </p:nvPr>
        </p:nvGraphicFramePr>
        <p:xfrm>
          <a:off x="4163659" y="24346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chemeClr val="tx1"/>
                          </a:solidFill>
                        </a:rPr>
                        <a:t>0.0</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0.4</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1.3</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0.9</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rgbClr val="80FF00"/>
                          </a:solidFill>
                        </a:rPr>
                        <a:t>0.7</a:t>
                      </a:r>
                      <a:endParaRPr lang="en-US" sz="1400" dirty="0">
                        <a:solidFill>
                          <a:srgbClr val="80FF00"/>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solidFill>
                      <a:srgbClr val="80FF00">
                        <a:alpha val="20000"/>
                      </a:srgbClr>
                    </a:solidFill>
                  </a:tcPr>
                </a:tc>
              </a:tr>
            </a:tbl>
          </a:graphicData>
        </a:graphic>
      </p:graphicFrame>
      <p:sp>
        <p:nvSpPr>
          <p:cNvPr id="137" name="TextBox 136"/>
          <p:cNvSpPr txBox="1"/>
          <p:nvPr/>
        </p:nvSpPr>
        <p:spPr>
          <a:xfrm>
            <a:off x="3749452" y="24408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8" name="TextBox 137"/>
          <p:cNvSpPr txBox="1"/>
          <p:nvPr/>
        </p:nvSpPr>
        <p:spPr>
          <a:xfrm>
            <a:off x="4203639"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9" name="TextBox 138"/>
          <p:cNvSpPr txBox="1"/>
          <p:nvPr/>
        </p:nvSpPr>
        <p:spPr>
          <a:xfrm>
            <a:off x="4675182"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40" name="TextBox 139"/>
          <p:cNvSpPr txBox="1"/>
          <p:nvPr/>
        </p:nvSpPr>
        <p:spPr>
          <a:xfrm>
            <a:off x="5146725"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41" name="TextBox 140"/>
          <p:cNvSpPr txBox="1"/>
          <p:nvPr/>
        </p:nvSpPr>
        <p:spPr>
          <a:xfrm>
            <a:off x="5618268"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42" name="TextBox 141"/>
          <p:cNvSpPr txBox="1"/>
          <p:nvPr/>
        </p:nvSpPr>
        <p:spPr>
          <a:xfrm>
            <a:off x="6089810"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6526153" y="3017730"/>
            <a:ext cx="696375" cy="369332"/>
          </a:xfrm>
          <a:prstGeom prst="rect">
            <a:avLst/>
          </a:prstGeom>
          <a:noFill/>
        </p:spPr>
        <p:txBody>
          <a:bodyPr wrap="none" rtlCol="0">
            <a:spAutoFit/>
          </a:bodyPr>
          <a:lstStyle/>
          <a:p>
            <a:r>
              <a:rPr lang="en-US" b="1" dirty="0" smtClean="0">
                <a:solidFill>
                  <a:srgbClr val="80FF00"/>
                </a:solidFill>
              </a:rPr>
              <a:t>≤ 0.0</a:t>
            </a:r>
            <a:endParaRPr lang="en-US" b="1" dirty="0">
              <a:solidFill>
                <a:srgbClr val="80FF00"/>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1350126435"/>
              </p:ext>
            </p:extLst>
          </p:nvPr>
        </p:nvGraphicFramePr>
        <p:xfrm>
          <a:off x="4165165" y="296431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extBox 11"/>
          <p:cNvSpPr txBox="1"/>
          <p:nvPr/>
        </p:nvSpPr>
        <p:spPr>
          <a:xfrm>
            <a:off x="6527665" y="3471906"/>
            <a:ext cx="697627" cy="369332"/>
          </a:xfrm>
          <a:prstGeom prst="rect">
            <a:avLst/>
          </a:prstGeom>
          <a:noFill/>
        </p:spPr>
        <p:txBody>
          <a:bodyPr wrap="none" rtlCol="0">
            <a:spAutoFit/>
          </a:bodyPr>
          <a:lstStyle/>
          <a:p>
            <a:r>
              <a:rPr lang="en-US" b="1" dirty="0" smtClean="0">
                <a:solidFill>
                  <a:srgbClr val="80FF00"/>
                </a:solidFill>
              </a:rPr>
              <a:t>≤ 0.4</a:t>
            </a:r>
            <a:endParaRPr lang="en-US" b="1" dirty="0">
              <a:solidFill>
                <a:srgbClr val="80FF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192939820"/>
              </p:ext>
            </p:extLst>
          </p:nvPr>
        </p:nvGraphicFramePr>
        <p:xfrm>
          <a:off x="4166677" y="3418489"/>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TextBox 13"/>
          <p:cNvSpPr txBox="1"/>
          <p:nvPr/>
        </p:nvSpPr>
        <p:spPr>
          <a:xfrm>
            <a:off x="6541751" y="3888360"/>
            <a:ext cx="696375" cy="369332"/>
          </a:xfrm>
          <a:prstGeom prst="rect">
            <a:avLst/>
          </a:prstGeom>
          <a:noFill/>
        </p:spPr>
        <p:txBody>
          <a:bodyPr wrap="none" rtlCol="0">
            <a:spAutoFit/>
          </a:bodyPr>
          <a:lstStyle/>
          <a:p>
            <a:r>
              <a:rPr lang="en-US" b="1" dirty="0" smtClean="0">
                <a:solidFill>
                  <a:srgbClr val="80FF00"/>
                </a:solidFill>
              </a:rPr>
              <a:t>≤ 1.3</a:t>
            </a:r>
            <a:endParaRPr lang="en-US" b="1" dirty="0">
              <a:solidFill>
                <a:srgbClr val="80FF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2459456001"/>
              </p:ext>
            </p:extLst>
          </p:nvPr>
        </p:nvGraphicFramePr>
        <p:xfrm>
          <a:off x="4180763" y="383494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6555837" y="4304814"/>
            <a:ext cx="696375" cy="369332"/>
          </a:xfrm>
          <a:prstGeom prst="rect">
            <a:avLst/>
          </a:prstGeom>
          <a:noFill/>
        </p:spPr>
        <p:txBody>
          <a:bodyPr wrap="none" rtlCol="0">
            <a:spAutoFit/>
          </a:bodyPr>
          <a:lstStyle/>
          <a:p>
            <a:r>
              <a:rPr lang="en-US" b="1" dirty="0" smtClean="0">
                <a:solidFill>
                  <a:srgbClr val="80FF00"/>
                </a:solidFill>
              </a:rPr>
              <a:t>≤ 0.9</a:t>
            </a:r>
            <a:endParaRPr lang="en-US" b="1" dirty="0">
              <a:solidFill>
                <a:srgbClr val="80FF00"/>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3341494434"/>
              </p:ext>
            </p:extLst>
          </p:nvPr>
        </p:nvGraphicFramePr>
        <p:xfrm>
          <a:off x="4194849" y="42513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6557349" y="4746416"/>
            <a:ext cx="696375" cy="369332"/>
          </a:xfrm>
          <a:prstGeom prst="rect">
            <a:avLst/>
          </a:prstGeom>
          <a:noFill/>
        </p:spPr>
        <p:txBody>
          <a:bodyPr wrap="none" rtlCol="0">
            <a:spAutoFit/>
          </a:bodyPr>
          <a:lstStyle/>
          <a:p>
            <a:r>
              <a:rPr lang="en-US" b="1" dirty="0" smtClean="0">
                <a:solidFill>
                  <a:srgbClr val="80FF00"/>
                </a:solidFill>
              </a:rPr>
              <a:t>≤ 0.7</a:t>
            </a:r>
            <a:endParaRPr lang="en-US" b="1" dirty="0">
              <a:solidFill>
                <a:srgbClr val="80FF00"/>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3941432817"/>
              </p:ext>
            </p:extLst>
          </p:nvPr>
        </p:nvGraphicFramePr>
        <p:xfrm>
          <a:off x="4196361" y="4692999"/>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0" name="Curved Down Arrow 19"/>
          <p:cNvSpPr/>
          <p:nvPr/>
        </p:nvSpPr>
        <p:spPr>
          <a:xfrm>
            <a:off x="6184191" y="1336321"/>
            <a:ext cx="850327" cy="651594"/>
          </a:xfrm>
          <a:prstGeom prst="curvedDownArrow">
            <a:avLst/>
          </a:prstGeom>
          <a:solidFill>
            <a:srgbClr val="80FF00"/>
          </a:solid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5104749"/>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xmlns:p14="http://schemas.microsoft.com/office/powerpoint/2010/main" spd="med" advClick="0" advTm="500">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aphicFrame>
        <p:nvGraphicFramePr>
          <p:cNvPr id="136" name="Table 135"/>
          <p:cNvGraphicFramePr>
            <a:graphicFrameLocks noGrp="1"/>
          </p:cNvGraphicFramePr>
          <p:nvPr>
            <p:extLst>
              <p:ext uri="{D42A27DB-BD31-4B8C-83A1-F6EECF244321}">
                <p14:modId xmlns:p14="http://schemas.microsoft.com/office/powerpoint/2010/main" val="2459408895"/>
              </p:ext>
            </p:extLst>
          </p:nvPr>
        </p:nvGraphicFramePr>
        <p:xfrm>
          <a:off x="4163659" y="24346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400" dirty="0" smtClean="0">
                          <a:solidFill>
                            <a:schemeClr val="tx1"/>
                          </a:solidFill>
                        </a:rPr>
                        <a:t>0.0</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0.4</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1.3</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0.9</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c>
                  <a:txBody>
                    <a:bodyPr/>
                    <a:lstStyle/>
                    <a:p>
                      <a:pPr algn="ctr"/>
                      <a:r>
                        <a:rPr lang="en-US" sz="1400" dirty="0" smtClean="0">
                          <a:solidFill>
                            <a:schemeClr val="tx1"/>
                          </a:solidFill>
                        </a:rPr>
                        <a:t>0.7</a:t>
                      </a:r>
                      <a:endParaRPr lang="en-US" sz="1400" dirty="0">
                        <a:solidFill>
                          <a:schemeClr val="tx1"/>
                        </a:solidFill>
                      </a:endParaRPr>
                    </a:p>
                  </a:txBody>
                  <a:tcPr anchor="ctr">
                    <a:lnL w="38100" cap="flat" cmpd="sng" algn="ctr">
                      <a:solidFill>
                        <a:srgbClr val="B8FF3C"/>
                      </a:solidFill>
                      <a:prstDash val="solid"/>
                      <a:round/>
                      <a:headEnd type="none" w="med" len="med"/>
                      <a:tailEnd type="none" w="med" len="med"/>
                    </a:lnL>
                    <a:lnR w="38100" cap="flat" cmpd="sng" algn="ctr">
                      <a:solidFill>
                        <a:srgbClr val="B8FF3C"/>
                      </a:solidFill>
                      <a:prstDash val="solid"/>
                      <a:round/>
                      <a:headEnd type="none" w="med" len="med"/>
                      <a:tailEnd type="none" w="med" len="med"/>
                    </a:lnR>
                    <a:lnT w="38100" cap="flat" cmpd="sng" algn="ctr">
                      <a:solidFill>
                        <a:srgbClr val="B8FF3C"/>
                      </a:solidFill>
                      <a:prstDash val="solid"/>
                      <a:round/>
                      <a:headEnd type="none" w="med" len="med"/>
                      <a:tailEnd type="none" w="med" len="med"/>
                    </a:lnT>
                    <a:lnB w="38100" cap="flat" cmpd="sng" algn="ctr">
                      <a:solidFill>
                        <a:srgbClr val="B8FF3C"/>
                      </a:solidFill>
                      <a:prstDash val="solid"/>
                      <a:round/>
                      <a:headEnd type="none" w="med" len="med"/>
                      <a:tailEnd type="none" w="med" len="med"/>
                    </a:lnB>
                    <a:noFill/>
                  </a:tcPr>
                </a:tc>
              </a:tr>
            </a:tbl>
          </a:graphicData>
        </a:graphic>
      </p:graphicFrame>
      <p:sp>
        <p:nvSpPr>
          <p:cNvPr id="137" name="TextBox 136"/>
          <p:cNvSpPr txBox="1"/>
          <p:nvPr/>
        </p:nvSpPr>
        <p:spPr>
          <a:xfrm>
            <a:off x="3749452" y="24408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8" name="TextBox 137"/>
          <p:cNvSpPr txBox="1"/>
          <p:nvPr/>
        </p:nvSpPr>
        <p:spPr>
          <a:xfrm>
            <a:off x="4203639"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139" name="TextBox 138"/>
          <p:cNvSpPr txBox="1"/>
          <p:nvPr/>
        </p:nvSpPr>
        <p:spPr>
          <a:xfrm>
            <a:off x="4675182"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140" name="TextBox 139"/>
          <p:cNvSpPr txBox="1"/>
          <p:nvPr/>
        </p:nvSpPr>
        <p:spPr>
          <a:xfrm>
            <a:off x="5146725"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141" name="TextBox 140"/>
          <p:cNvSpPr txBox="1"/>
          <p:nvPr/>
        </p:nvSpPr>
        <p:spPr>
          <a:xfrm>
            <a:off x="5618268"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142" name="TextBox 141"/>
          <p:cNvSpPr txBox="1"/>
          <p:nvPr/>
        </p:nvSpPr>
        <p:spPr>
          <a:xfrm>
            <a:off x="6089810" y="2015477"/>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6526153" y="3017730"/>
            <a:ext cx="696375" cy="369332"/>
          </a:xfrm>
          <a:prstGeom prst="rect">
            <a:avLst/>
          </a:prstGeom>
          <a:noFill/>
        </p:spPr>
        <p:txBody>
          <a:bodyPr wrap="none" rtlCol="0">
            <a:spAutoFit/>
          </a:bodyPr>
          <a:lstStyle/>
          <a:p>
            <a:r>
              <a:rPr lang="en-US" b="1" dirty="0" smtClean="0">
                <a:solidFill>
                  <a:srgbClr val="80FF00"/>
                </a:solidFill>
              </a:rPr>
              <a:t>≤ 0.0</a:t>
            </a:r>
            <a:endParaRPr lang="en-US" b="1" dirty="0">
              <a:solidFill>
                <a:srgbClr val="80FF00"/>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2252235467"/>
              </p:ext>
            </p:extLst>
          </p:nvPr>
        </p:nvGraphicFramePr>
        <p:xfrm>
          <a:off x="4165165" y="296431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extBox 11"/>
          <p:cNvSpPr txBox="1"/>
          <p:nvPr/>
        </p:nvSpPr>
        <p:spPr>
          <a:xfrm>
            <a:off x="6527665" y="3471906"/>
            <a:ext cx="697627" cy="369332"/>
          </a:xfrm>
          <a:prstGeom prst="rect">
            <a:avLst/>
          </a:prstGeom>
          <a:noFill/>
        </p:spPr>
        <p:txBody>
          <a:bodyPr wrap="none" rtlCol="0">
            <a:spAutoFit/>
          </a:bodyPr>
          <a:lstStyle/>
          <a:p>
            <a:r>
              <a:rPr lang="en-US" b="1" dirty="0" smtClean="0">
                <a:solidFill>
                  <a:srgbClr val="80FF00"/>
                </a:solidFill>
              </a:rPr>
              <a:t>≤ 0.4</a:t>
            </a:r>
            <a:endParaRPr lang="en-US" b="1" dirty="0">
              <a:solidFill>
                <a:srgbClr val="80FF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987537565"/>
              </p:ext>
            </p:extLst>
          </p:nvPr>
        </p:nvGraphicFramePr>
        <p:xfrm>
          <a:off x="4166677" y="3418489"/>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TextBox 13"/>
          <p:cNvSpPr txBox="1"/>
          <p:nvPr/>
        </p:nvSpPr>
        <p:spPr>
          <a:xfrm>
            <a:off x="6541751" y="3888360"/>
            <a:ext cx="696375" cy="369332"/>
          </a:xfrm>
          <a:prstGeom prst="rect">
            <a:avLst/>
          </a:prstGeom>
          <a:noFill/>
        </p:spPr>
        <p:txBody>
          <a:bodyPr wrap="none" rtlCol="0">
            <a:spAutoFit/>
          </a:bodyPr>
          <a:lstStyle/>
          <a:p>
            <a:r>
              <a:rPr lang="en-US" b="1" dirty="0" smtClean="0">
                <a:solidFill>
                  <a:srgbClr val="80FF00"/>
                </a:solidFill>
              </a:rPr>
              <a:t>≤ 1.3</a:t>
            </a:r>
            <a:endParaRPr lang="en-US" b="1" dirty="0">
              <a:solidFill>
                <a:srgbClr val="80FF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2486465273"/>
              </p:ext>
            </p:extLst>
          </p:nvPr>
        </p:nvGraphicFramePr>
        <p:xfrm>
          <a:off x="4180763" y="3834943"/>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6555837" y="4304814"/>
            <a:ext cx="696375" cy="369332"/>
          </a:xfrm>
          <a:prstGeom prst="rect">
            <a:avLst/>
          </a:prstGeom>
          <a:noFill/>
        </p:spPr>
        <p:txBody>
          <a:bodyPr wrap="none" rtlCol="0">
            <a:spAutoFit/>
          </a:bodyPr>
          <a:lstStyle/>
          <a:p>
            <a:r>
              <a:rPr lang="en-US" b="1" dirty="0" smtClean="0">
                <a:solidFill>
                  <a:srgbClr val="80FF00"/>
                </a:solidFill>
              </a:rPr>
              <a:t>≤ 0.9</a:t>
            </a:r>
            <a:endParaRPr lang="en-US" b="1" dirty="0">
              <a:solidFill>
                <a:srgbClr val="80FF00"/>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788258185"/>
              </p:ext>
            </p:extLst>
          </p:nvPr>
        </p:nvGraphicFramePr>
        <p:xfrm>
          <a:off x="4194849" y="4251397"/>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6557349" y="4746416"/>
            <a:ext cx="696375" cy="369332"/>
          </a:xfrm>
          <a:prstGeom prst="rect">
            <a:avLst/>
          </a:prstGeom>
          <a:noFill/>
        </p:spPr>
        <p:txBody>
          <a:bodyPr wrap="none" rtlCol="0">
            <a:spAutoFit/>
          </a:bodyPr>
          <a:lstStyle/>
          <a:p>
            <a:r>
              <a:rPr lang="en-US" b="1" dirty="0" smtClean="0">
                <a:solidFill>
                  <a:srgbClr val="80FF00"/>
                </a:solidFill>
              </a:rPr>
              <a:t>≤ 0.7</a:t>
            </a:r>
            <a:endParaRPr lang="en-US" b="1" dirty="0">
              <a:solidFill>
                <a:srgbClr val="80FF00"/>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1366490074"/>
              </p:ext>
            </p:extLst>
          </p:nvPr>
        </p:nvGraphicFramePr>
        <p:xfrm>
          <a:off x="4196361" y="4692999"/>
          <a:ext cx="2313700" cy="499154"/>
        </p:xfrm>
        <a:graphic>
          <a:graphicData uri="http://schemas.openxmlformats.org/drawingml/2006/table">
            <a:tbl>
              <a:tblPr>
                <a:tableStyleId>{5C22544A-7EE6-4342-B048-85BDC9FD1C3A}</a:tableStyleId>
              </a:tblPr>
              <a:tblGrid>
                <a:gridCol w="462740"/>
                <a:gridCol w="462740"/>
                <a:gridCol w="462740"/>
                <a:gridCol w="462740"/>
                <a:gridCol w="462740"/>
              </a:tblGrid>
              <a:tr h="499154">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FF0000"/>
                          </a:solidFill>
                        </a:rPr>
                        <a:t>0</a:t>
                      </a:r>
                      <a:endParaRPr lang="en-US" sz="1800" b="1" dirty="0">
                        <a:solidFill>
                          <a:srgbClr val="FF000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rgbClr val="55EB29"/>
                          </a:solidFill>
                        </a:rPr>
                        <a:t>1</a:t>
                      </a:r>
                      <a:endParaRPr lang="en-US" sz="1800" b="1" dirty="0">
                        <a:solidFill>
                          <a:srgbClr val="55EB29"/>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Rectangle 3"/>
          <p:cNvSpPr/>
          <p:nvPr/>
        </p:nvSpPr>
        <p:spPr>
          <a:xfrm>
            <a:off x="3973540" y="4262543"/>
            <a:ext cx="3470555" cy="502955"/>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8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err="1" smtClean="0"/>
              <a:t>kNN</a:t>
            </a:r>
            <a:r>
              <a:rPr lang="en-US" dirty="0" smtClean="0"/>
              <a:t> Query</a:t>
            </a:r>
            <a:endParaRPr lang="en-US" dirty="0"/>
          </a:p>
        </p:txBody>
      </p:sp>
      <p:grpSp>
        <p:nvGrpSpPr>
          <p:cNvPr id="5" name="Group 4"/>
          <p:cNvGrpSpPr/>
          <p:nvPr/>
        </p:nvGrpSpPr>
        <p:grpSpPr>
          <a:xfrm>
            <a:off x="4237598" y="1951977"/>
            <a:ext cx="2390655" cy="930467"/>
            <a:chOff x="5356725" y="2454933"/>
            <a:chExt cx="2390655" cy="930467"/>
          </a:xfrm>
        </p:grpSpPr>
        <p:grpSp>
          <p:nvGrpSpPr>
            <p:cNvPr id="6" name="Group 5"/>
            <p:cNvGrpSpPr/>
            <p:nvPr/>
          </p:nvGrpSpPr>
          <p:grpSpPr>
            <a:xfrm>
              <a:off x="5649544" y="2905848"/>
              <a:ext cx="1803138" cy="360599"/>
              <a:chOff x="5133990" y="2905848"/>
              <a:chExt cx="1803138" cy="360599"/>
            </a:xfrm>
          </p:grpSpPr>
          <p:grpSp>
            <p:nvGrpSpPr>
              <p:cNvPr id="10" name="Group 9"/>
              <p:cNvGrpSpPr/>
              <p:nvPr/>
            </p:nvGrpSpPr>
            <p:grpSpPr>
              <a:xfrm>
                <a:off x="5495313" y="2906447"/>
                <a:ext cx="360000" cy="360000"/>
                <a:chOff x="2116265" y="2621325"/>
                <a:chExt cx="360000" cy="360000"/>
              </a:xfrm>
            </p:grpSpPr>
            <p:sp>
              <p:nvSpPr>
                <p:cNvPr id="22" name="Rectangle 21"/>
                <p:cNvSpPr/>
                <p:nvPr/>
              </p:nvSpPr>
              <p:spPr>
                <a:xfrm>
                  <a:off x="211626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Oval 22"/>
                <p:cNvSpPr/>
                <p:nvPr/>
              </p:nvSpPr>
              <p:spPr>
                <a:xfrm>
                  <a:off x="221530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1" name="Group 10"/>
              <p:cNvGrpSpPr/>
              <p:nvPr/>
            </p:nvGrpSpPr>
            <p:grpSpPr>
              <a:xfrm>
                <a:off x="5855918" y="2906447"/>
                <a:ext cx="360000" cy="360000"/>
                <a:chOff x="2476870" y="2621325"/>
                <a:chExt cx="360000" cy="360000"/>
              </a:xfrm>
            </p:grpSpPr>
            <p:sp>
              <p:nvSpPr>
                <p:cNvPr id="20" name="Rectangle 19"/>
                <p:cNvSpPr/>
                <p:nvPr/>
              </p:nvSpPr>
              <p:spPr>
                <a:xfrm>
                  <a:off x="247687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Oval 20"/>
                <p:cNvSpPr/>
                <p:nvPr/>
              </p:nvSpPr>
              <p:spPr>
                <a:xfrm>
                  <a:off x="257590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 name="Group 11"/>
              <p:cNvGrpSpPr/>
              <p:nvPr/>
            </p:nvGrpSpPr>
            <p:grpSpPr>
              <a:xfrm>
                <a:off x="6216523" y="2906447"/>
                <a:ext cx="360000" cy="360000"/>
                <a:chOff x="2837475" y="2621325"/>
                <a:chExt cx="360000" cy="360000"/>
              </a:xfrm>
            </p:grpSpPr>
            <p:sp>
              <p:nvSpPr>
                <p:cNvPr id="18" name="Rectangle 17"/>
                <p:cNvSpPr/>
                <p:nvPr/>
              </p:nvSpPr>
              <p:spPr>
                <a:xfrm>
                  <a:off x="2837475"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Oval 18"/>
                <p:cNvSpPr/>
                <p:nvPr/>
              </p:nvSpPr>
              <p:spPr>
                <a:xfrm>
                  <a:off x="2936512"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3" name="Group 12"/>
              <p:cNvGrpSpPr/>
              <p:nvPr/>
            </p:nvGrpSpPr>
            <p:grpSpPr>
              <a:xfrm>
                <a:off x="6577128" y="2906447"/>
                <a:ext cx="360000" cy="360000"/>
                <a:chOff x="3198080" y="2621325"/>
                <a:chExt cx="360000" cy="360000"/>
              </a:xfrm>
            </p:grpSpPr>
            <p:sp>
              <p:nvSpPr>
                <p:cNvPr id="16" name="Rectangle 15"/>
                <p:cNvSpPr/>
                <p:nvPr/>
              </p:nvSpPr>
              <p:spPr>
                <a:xfrm>
                  <a:off x="3198080" y="2621325"/>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Oval 16"/>
                <p:cNvSpPr/>
                <p:nvPr/>
              </p:nvSpPr>
              <p:spPr>
                <a:xfrm>
                  <a:off x="3297117" y="2720325"/>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4" name="Rectangle 13"/>
              <p:cNvSpPr/>
              <p:nvPr/>
            </p:nvSpPr>
            <p:spPr>
              <a:xfrm>
                <a:off x="5133990" y="2905848"/>
                <a:ext cx="360000" cy="360000"/>
              </a:xfrm>
              <a:prstGeom prst="rect">
                <a:avLst/>
              </a:prstGeom>
              <a:no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Oval 14"/>
              <p:cNvSpPr/>
              <p:nvPr/>
            </p:nvSpPr>
            <p:spPr>
              <a:xfrm>
                <a:off x="5233027" y="3000889"/>
                <a:ext cx="161925" cy="162000"/>
              </a:xfrm>
              <a:prstGeom prst="ellipse">
                <a:avLst/>
              </a:prstGeom>
              <a:solidFill>
                <a:schemeClr val="tx1"/>
              </a:solidFill>
              <a:ln>
                <a:solidFill>
                  <a:srgbClr val="9B0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 name="Group 6"/>
            <p:cNvGrpSpPr/>
            <p:nvPr/>
          </p:nvGrpSpPr>
          <p:grpSpPr>
            <a:xfrm>
              <a:off x="5356725" y="2454933"/>
              <a:ext cx="2390655" cy="930467"/>
              <a:chOff x="5356725" y="1423876"/>
              <a:chExt cx="2390655" cy="930467"/>
            </a:xfrm>
          </p:grpSpPr>
          <p:sp>
            <p:nvSpPr>
              <p:cNvPr id="8" name="Double Brace 7"/>
              <p:cNvSpPr/>
              <p:nvPr/>
            </p:nvSpPr>
            <p:spPr>
              <a:xfrm>
                <a:off x="5356725" y="1549615"/>
                <a:ext cx="2390655" cy="804728"/>
              </a:xfrm>
              <a:prstGeom prst="bracePair">
                <a:avLst/>
              </a:prstGeom>
              <a:ln w="38100" cmpd="sng">
                <a:solidFill>
                  <a:srgbClr val="8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6227377" y="1423876"/>
                <a:ext cx="633482" cy="369332"/>
              </a:xfrm>
              <a:prstGeom prst="rect">
                <a:avLst/>
              </a:prstGeom>
              <a:noFill/>
            </p:spPr>
            <p:txBody>
              <a:bodyPr wrap="none" rtlCol="0">
                <a:spAutoFit/>
              </a:bodyPr>
              <a:lstStyle/>
              <a:p>
                <a:r>
                  <a:rPr lang="en-US" dirty="0" err="1" smtClean="0">
                    <a:solidFill>
                      <a:srgbClr val="55EB29"/>
                    </a:solidFill>
                  </a:rPr>
                  <a:t>kNN</a:t>
                </a:r>
                <a:endParaRPr lang="en-US" dirty="0">
                  <a:solidFill>
                    <a:srgbClr val="55EB29"/>
                  </a:solidFill>
                </a:endParaRPr>
              </a:p>
            </p:txBody>
          </p:sp>
        </p:grpSp>
      </p:grpSp>
      <p:sp>
        <p:nvSpPr>
          <p:cNvPr id="24" name="TextBox 23"/>
          <p:cNvSpPr txBox="1"/>
          <p:nvPr/>
        </p:nvSpPr>
        <p:spPr>
          <a:xfrm>
            <a:off x="4505422" y="2807636"/>
            <a:ext cx="398629" cy="369332"/>
          </a:xfrm>
          <a:prstGeom prst="rect">
            <a:avLst/>
          </a:prstGeom>
          <a:noFill/>
        </p:spPr>
        <p:txBody>
          <a:bodyPr wrap="none" rtlCol="0">
            <a:spAutoFit/>
          </a:bodyPr>
          <a:lstStyle/>
          <a:p>
            <a:r>
              <a:rPr lang="en-US" dirty="0" smtClean="0">
                <a:solidFill>
                  <a:srgbClr val="55EB29"/>
                </a:solidFill>
              </a:rPr>
              <a:t>p</a:t>
            </a:r>
            <a:r>
              <a:rPr lang="en-US" baseline="30000" dirty="0" smtClean="0">
                <a:solidFill>
                  <a:srgbClr val="55EB29"/>
                </a:solidFill>
              </a:rPr>
              <a:t>0</a:t>
            </a:r>
            <a:endParaRPr lang="en-US" baseline="30000" dirty="0">
              <a:solidFill>
                <a:srgbClr val="55EB29"/>
              </a:solidFill>
            </a:endParaRPr>
          </a:p>
        </p:txBody>
      </p:sp>
      <p:sp>
        <p:nvSpPr>
          <p:cNvPr id="25" name="TextBox 24"/>
          <p:cNvSpPr txBox="1"/>
          <p:nvPr/>
        </p:nvSpPr>
        <p:spPr>
          <a:xfrm>
            <a:off x="4870086" y="2807636"/>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1</a:t>
            </a:r>
          </a:p>
        </p:txBody>
      </p:sp>
      <p:sp>
        <p:nvSpPr>
          <p:cNvPr id="26" name="TextBox 25"/>
          <p:cNvSpPr txBox="1"/>
          <p:nvPr/>
        </p:nvSpPr>
        <p:spPr>
          <a:xfrm>
            <a:off x="5234750" y="2807636"/>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2</a:t>
            </a:r>
          </a:p>
        </p:txBody>
      </p:sp>
      <p:sp>
        <p:nvSpPr>
          <p:cNvPr id="27" name="TextBox 26"/>
          <p:cNvSpPr txBox="1"/>
          <p:nvPr/>
        </p:nvSpPr>
        <p:spPr>
          <a:xfrm>
            <a:off x="5599414" y="2807636"/>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3</a:t>
            </a:r>
          </a:p>
        </p:txBody>
      </p:sp>
      <p:sp>
        <p:nvSpPr>
          <p:cNvPr id="28" name="TextBox 27"/>
          <p:cNvSpPr txBox="1"/>
          <p:nvPr/>
        </p:nvSpPr>
        <p:spPr>
          <a:xfrm>
            <a:off x="5964077" y="2807636"/>
            <a:ext cx="398629" cy="369332"/>
          </a:xfrm>
          <a:prstGeom prst="rect">
            <a:avLst/>
          </a:prstGeom>
          <a:noFill/>
        </p:spPr>
        <p:txBody>
          <a:bodyPr wrap="none" rtlCol="0">
            <a:spAutoFit/>
          </a:bodyPr>
          <a:lstStyle/>
          <a:p>
            <a:r>
              <a:rPr lang="en-US" dirty="0" smtClean="0">
                <a:solidFill>
                  <a:srgbClr val="55EB29"/>
                </a:solidFill>
              </a:rPr>
              <a:t>p</a:t>
            </a:r>
            <a:r>
              <a:rPr lang="en-US" baseline="30000" dirty="0">
                <a:solidFill>
                  <a:srgbClr val="55EB29"/>
                </a:solidFill>
              </a:rPr>
              <a:t>4</a:t>
            </a:r>
          </a:p>
        </p:txBody>
      </p:sp>
      <p:sp>
        <p:nvSpPr>
          <p:cNvPr id="3" name="TextBox 2"/>
          <p:cNvSpPr txBox="1"/>
          <p:nvPr/>
        </p:nvSpPr>
        <p:spPr>
          <a:xfrm>
            <a:off x="4462003" y="3508112"/>
            <a:ext cx="492443" cy="1119075"/>
          </a:xfrm>
          <a:prstGeom prst="rect">
            <a:avLst/>
          </a:prstGeom>
          <a:noFill/>
        </p:spPr>
        <p:txBody>
          <a:bodyPr vert="vert" wrap="square" rtlCol="0">
            <a:spAutoFit/>
          </a:bodyPr>
          <a:lstStyle/>
          <a:p>
            <a:pPr algn="dist"/>
            <a:r>
              <a:rPr lang="en-US" sz="2000" dirty="0" smtClean="0">
                <a:solidFill>
                  <a:srgbClr val="55EB29"/>
                </a:solidFill>
              </a:rPr>
              <a:t>11</a:t>
            </a:r>
            <a:r>
              <a:rPr lang="en-US" sz="2000" dirty="0" smtClean="0">
                <a:solidFill>
                  <a:srgbClr val="FF0000"/>
                </a:solidFill>
              </a:rPr>
              <a:t>0</a:t>
            </a:r>
            <a:r>
              <a:rPr lang="en-US" sz="2000" dirty="0" smtClean="0">
                <a:solidFill>
                  <a:srgbClr val="55EB29"/>
                </a:solidFill>
              </a:rPr>
              <a:t>11</a:t>
            </a:r>
            <a:endParaRPr lang="en-US" sz="2000" dirty="0">
              <a:solidFill>
                <a:srgbClr val="55EB29"/>
              </a:solidFill>
            </a:endParaRPr>
          </a:p>
        </p:txBody>
      </p:sp>
      <p:sp>
        <p:nvSpPr>
          <p:cNvPr id="29" name="TextBox 28"/>
          <p:cNvSpPr txBox="1"/>
          <p:nvPr/>
        </p:nvSpPr>
        <p:spPr>
          <a:xfrm>
            <a:off x="4828176" y="3509625"/>
            <a:ext cx="492443" cy="1119075"/>
          </a:xfrm>
          <a:prstGeom prst="rect">
            <a:avLst/>
          </a:prstGeom>
          <a:noFill/>
        </p:spPr>
        <p:txBody>
          <a:bodyPr vert="vert" wrap="square" rtlCol="0">
            <a:spAutoFit/>
          </a:bodyPr>
          <a:lstStyle/>
          <a:p>
            <a:pPr algn="dist"/>
            <a:r>
              <a:rPr lang="en-US" sz="2000" dirty="0" smtClean="0">
                <a:solidFill>
                  <a:srgbClr val="55EB29"/>
                </a:solidFill>
              </a:rPr>
              <a:t>111</a:t>
            </a:r>
            <a:r>
              <a:rPr lang="en-US" sz="2000" dirty="0" smtClean="0">
                <a:solidFill>
                  <a:srgbClr val="FF0000"/>
                </a:solidFill>
              </a:rPr>
              <a:t>0</a:t>
            </a:r>
            <a:r>
              <a:rPr lang="en-US" sz="2000" dirty="0" smtClean="0">
                <a:solidFill>
                  <a:srgbClr val="55EB29"/>
                </a:solidFill>
              </a:rPr>
              <a:t>1</a:t>
            </a:r>
            <a:endParaRPr lang="en-US" sz="2000" dirty="0">
              <a:solidFill>
                <a:srgbClr val="55EB29"/>
              </a:solidFill>
            </a:endParaRPr>
          </a:p>
        </p:txBody>
      </p:sp>
      <p:sp>
        <p:nvSpPr>
          <p:cNvPr id="30" name="TextBox 29"/>
          <p:cNvSpPr txBox="1"/>
          <p:nvPr/>
        </p:nvSpPr>
        <p:spPr>
          <a:xfrm>
            <a:off x="5181767" y="3511138"/>
            <a:ext cx="492443" cy="1119075"/>
          </a:xfrm>
          <a:prstGeom prst="rect">
            <a:avLst/>
          </a:prstGeom>
          <a:noFill/>
        </p:spPr>
        <p:txBody>
          <a:bodyPr vert="vert" wrap="square" rtlCol="0">
            <a:spAutoFit/>
          </a:bodyPr>
          <a:lstStyle/>
          <a:p>
            <a:pPr algn="dist"/>
            <a:r>
              <a:rPr lang="en-US" sz="2000" dirty="0" smtClean="0">
                <a:solidFill>
                  <a:srgbClr val="FF0000"/>
                </a:solidFill>
              </a:rPr>
              <a:t>0</a:t>
            </a:r>
            <a:r>
              <a:rPr lang="en-US" sz="2000" dirty="0" smtClean="0">
                <a:solidFill>
                  <a:srgbClr val="55EB29"/>
                </a:solidFill>
              </a:rPr>
              <a:t>1111</a:t>
            </a:r>
            <a:endParaRPr lang="en-US" sz="2000" dirty="0">
              <a:solidFill>
                <a:srgbClr val="55EB29"/>
              </a:solidFill>
            </a:endParaRPr>
          </a:p>
        </p:txBody>
      </p:sp>
      <p:sp>
        <p:nvSpPr>
          <p:cNvPr id="31" name="TextBox 30"/>
          <p:cNvSpPr txBox="1"/>
          <p:nvPr/>
        </p:nvSpPr>
        <p:spPr>
          <a:xfrm>
            <a:off x="5547930" y="3512652"/>
            <a:ext cx="492443" cy="1119075"/>
          </a:xfrm>
          <a:prstGeom prst="rect">
            <a:avLst/>
          </a:prstGeom>
          <a:noFill/>
        </p:spPr>
        <p:txBody>
          <a:bodyPr vert="vert" wrap="square" rtlCol="0">
            <a:spAutoFit/>
          </a:bodyPr>
          <a:lstStyle/>
          <a:p>
            <a:pPr algn="dist"/>
            <a:r>
              <a:rPr lang="en-US" sz="2000" dirty="0" smtClean="0">
                <a:solidFill>
                  <a:srgbClr val="55EB29"/>
                </a:solidFill>
              </a:rPr>
              <a:t>111</a:t>
            </a:r>
            <a:r>
              <a:rPr lang="en-US" sz="2000" dirty="0" smtClean="0">
                <a:solidFill>
                  <a:srgbClr val="FF0000"/>
                </a:solidFill>
              </a:rPr>
              <a:t>0</a:t>
            </a:r>
            <a:r>
              <a:rPr lang="en-US" sz="2000" dirty="0" smtClean="0">
                <a:solidFill>
                  <a:srgbClr val="55EB29"/>
                </a:solidFill>
              </a:rPr>
              <a:t>1</a:t>
            </a:r>
            <a:endParaRPr lang="en-US" sz="2000" dirty="0">
              <a:solidFill>
                <a:srgbClr val="55EB29"/>
              </a:solidFill>
            </a:endParaRPr>
          </a:p>
        </p:txBody>
      </p:sp>
      <p:sp>
        <p:nvSpPr>
          <p:cNvPr id="32" name="TextBox 31"/>
          <p:cNvSpPr txBox="1"/>
          <p:nvPr/>
        </p:nvSpPr>
        <p:spPr>
          <a:xfrm>
            <a:off x="5914099" y="3514165"/>
            <a:ext cx="492443" cy="1119075"/>
          </a:xfrm>
          <a:prstGeom prst="rect">
            <a:avLst/>
          </a:prstGeom>
          <a:noFill/>
        </p:spPr>
        <p:txBody>
          <a:bodyPr vert="vert" wrap="square" rtlCol="0">
            <a:spAutoFit/>
          </a:bodyPr>
          <a:lstStyle/>
          <a:p>
            <a:pPr algn="dist"/>
            <a:r>
              <a:rPr lang="en-US" sz="2000" dirty="0" smtClean="0">
                <a:solidFill>
                  <a:srgbClr val="55EB29"/>
                </a:solidFill>
              </a:rPr>
              <a:t>1111</a:t>
            </a:r>
            <a:r>
              <a:rPr lang="en-US" sz="2000" dirty="0" smtClean="0">
                <a:solidFill>
                  <a:srgbClr val="FF0000"/>
                </a:solidFill>
              </a:rPr>
              <a:t>0</a:t>
            </a:r>
            <a:endParaRPr lang="en-US" sz="2000" dirty="0">
              <a:solidFill>
                <a:srgbClr val="FF0000"/>
              </a:solidFill>
            </a:endParaRPr>
          </a:p>
        </p:txBody>
      </p:sp>
      <p:cxnSp>
        <p:nvCxnSpPr>
          <p:cNvPr id="34" name="Straight Connector 33"/>
          <p:cNvCxnSpPr>
            <a:stCxn id="3" idx="0"/>
            <a:endCxn id="24" idx="2"/>
          </p:cNvCxnSpPr>
          <p:nvPr/>
        </p:nvCxnSpPr>
        <p:spPr>
          <a:xfrm flipH="1" flipV="1">
            <a:off x="4704737" y="3176968"/>
            <a:ext cx="3488" cy="331144"/>
          </a:xfrm>
          <a:prstGeom prst="line">
            <a:avLst/>
          </a:prstGeom>
          <a:ln w="38100" cmpd="sng">
            <a:solidFill>
              <a:srgbClr val="80FF00"/>
            </a:solidFill>
            <a:head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5045754" y="3178481"/>
            <a:ext cx="3488" cy="331144"/>
          </a:xfrm>
          <a:prstGeom prst="line">
            <a:avLst/>
          </a:prstGeom>
          <a:ln w="38100" cmpd="sng">
            <a:solidFill>
              <a:srgbClr val="80FF00"/>
            </a:solidFill>
            <a:head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5424495" y="3179995"/>
            <a:ext cx="3488" cy="331144"/>
          </a:xfrm>
          <a:prstGeom prst="line">
            <a:avLst/>
          </a:prstGeom>
          <a:ln w="38100" cmpd="sng">
            <a:solidFill>
              <a:srgbClr val="80FF00"/>
            </a:solidFill>
            <a:headEnd type="triangle"/>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5778086" y="3181508"/>
            <a:ext cx="3488" cy="331144"/>
          </a:xfrm>
          <a:prstGeom prst="line">
            <a:avLst/>
          </a:prstGeom>
          <a:ln w="38100" cmpd="sng">
            <a:solidFill>
              <a:srgbClr val="80FF00"/>
            </a:solidFill>
            <a:headEnd type="triangle"/>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6144252" y="3183022"/>
            <a:ext cx="3488" cy="331144"/>
          </a:xfrm>
          <a:prstGeom prst="line">
            <a:avLst/>
          </a:prstGeom>
          <a:ln w="38100" cmpd="sng">
            <a:solidFill>
              <a:srgbClr val="80FF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812446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31"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Filtering</a:t>
            </a:r>
            <a:endParaRPr lang="en-US" dirty="0"/>
          </a:p>
        </p:txBody>
      </p:sp>
      <p:pic>
        <p:nvPicPr>
          <p:cNvPr id="5" name="Picture 4"/>
          <p:cNvPicPr>
            <a:picLocks noChangeAspect="1"/>
          </p:cNvPicPr>
          <p:nvPr/>
        </p:nvPicPr>
        <p:blipFill>
          <a:blip r:embed="rId3">
            <a:alphaModFix/>
          </a:blip>
          <a:stretch>
            <a:fillRect/>
          </a:stretch>
        </p:blipFill>
        <p:spPr>
          <a:xfrm>
            <a:off x="3869323" y="1465942"/>
            <a:ext cx="3251200" cy="3251200"/>
          </a:xfrm>
          <a:prstGeom prst="rect">
            <a:avLst/>
          </a:prstGeom>
        </p:spPr>
      </p:pic>
      <p:grpSp>
        <p:nvGrpSpPr>
          <p:cNvPr id="11" name="Group 10"/>
          <p:cNvGrpSpPr/>
          <p:nvPr/>
        </p:nvGrpSpPr>
        <p:grpSpPr>
          <a:xfrm>
            <a:off x="3973115" y="1574540"/>
            <a:ext cx="908058" cy="1087017"/>
            <a:chOff x="562155" y="1595534"/>
            <a:chExt cx="908058" cy="1087017"/>
          </a:xfrm>
        </p:grpSpPr>
        <p:sp>
          <p:nvSpPr>
            <p:cNvPr id="6" name="Rectangle 5"/>
            <p:cNvSpPr/>
            <p:nvPr/>
          </p:nvSpPr>
          <p:spPr>
            <a:xfrm>
              <a:off x="629717" y="1595534"/>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87070" y="1695450"/>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51145" y="2036794"/>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2155" y="2304661"/>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23870" y="1617307"/>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927747" y="2446174"/>
            <a:ext cx="1695641" cy="682690"/>
            <a:chOff x="1705700" y="2488162"/>
            <a:chExt cx="1695641" cy="682690"/>
          </a:xfrm>
        </p:grpSpPr>
        <p:sp>
          <p:nvSpPr>
            <p:cNvPr id="12" name="Rectangle 11"/>
            <p:cNvSpPr/>
            <p:nvPr/>
          </p:nvSpPr>
          <p:spPr>
            <a:xfrm>
              <a:off x="1705700" y="2577192"/>
              <a:ext cx="346343" cy="377890"/>
            </a:xfrm>
            <a:prstGeom prst="rect">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3" name="Rectangle 12"/>
            <p:cNvSpPr/>
            <p:nvPr/>
          </p:nvSpPr>
          <p:spPr>
            <a:xfrm>
              <a:off x="1952557" y="2488162"/>
              <a:ext cx="346343" cy="377890"/>
            </a:xfrm>
            <a:prstGeom prst="rect">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ectangle 13"/>
            <p:cNvSpPr/>
            <p:nvPr/>
          </p:nvSpPr>
          <p:spPr>
            <a:xfrm>
              <a:off x="2230900" y="2493606"/>
              <a:ext cx="346343" cy="377890"/>
            </a:xfrm>
            <a:prstGeom prst="rect">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Rectangle 14"/>
            <p:cNvSpPr/>
            <p:nvPr/>
          </p:nvSpPr>
          <p:spPr>
            <a:xfrm>
              <a:off x="3054998" y="2792962"/>
              <a:ext cx="346343" cy="377890"/>
            </a:xfrm>
            <a:prstGeom prst="rect">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Rectangle 15"/>
            <p:cNvSpPr/>
            <p:nvPr/>
          </p:nvSpPr>
          <p:spPr>
            <a:xfrm>
              <a:off x="2787587" y="2630454"/>
              <a:ext cx="346343" cy="377890"/>
            </a:xfrm>
            <a:prstGeom prst="rect">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7" name="Rectangle 16"/>
            <p:cNvSpPr/>
            <p:nvPr/>
          </p:nvSpPr>
          <p:spPr>
            <a:xfrm>
              <a:off x="2541167" y="2520430"/>
              <a:ext cx="346343" cy="377890"/>
            </a:xfrm>
            <a:prstGeom prst="rect">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19" name="Rectangle 18"/>
          <p:cNvSpPr/>
          <p:nvPr/>
        </p:nvSpPr>
        <p:spPr>
          <a:xfrm>
            <a:off x="3973554" y="1570265"/>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3905117" y="1738216"/>
            <a:ext cx="908058" cy="1065244"/>
            <a:chOff x="5668321" y="1612253"/>
            <a:chExt cx="908058" cy="1065244"/>
          </a:xfrm>
        </p:grpSpPr>
        <p:sp>
          <p:nvSpPr>
            <p:cNvPr id="20" name="Rectangle 19"/>
            <p:cNvSpPr/>
            <p:nvPr/>
          </p:nvSpPr>
          <p:spPr>
            <a:xfrm>
              <a:off x="5993236" y="1690396"/>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ectangle 20"/>
            <p:cNvSpPr/>
            <p:nvPr/>
          </p:nvSpPr>
          <p:spPr>
            <a:xfrm>
              <a:off x="5757311" y="2031740"/>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ectangle 21"/>
            <p:cNvSpPr/>
            <p:nvPr/>
          </p:nvSpPr>
          <p:spPr>
            <a:xfrm>
              <a:off x="5668321" y="2299607"/>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ectangle 22"/>
            <p:cNvSpPr/>
            <p:nvPr/>
          </p:nvSpPr>
          <p:spPr>
            <a:xfrm>
              <a:off x="6230036" y="1612253"/>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5" name="Rectangle 24"/>
          <p:cNvSpPr/>
          <p:nvPr/>
        </p:nvSpPr>
        <p:spPr>
          <a:xfrm>
            <a:off x="4115458" y="1575708"/>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3931574" y="1691174"/>
            <a:ext cx="797201" cy="1096735"/>
            <a:chOff x="5542378" y="1622750"/>
            <a:chExt cx="797201" cy="1096735"/>
          </a:xfrm>
        </p:grpSpPr>
        <p:sp>
          <p:nvSpPr>
            <p:cNvPr id="27" name="Rectangle 26"/>
            <p:cNvSpPr/>
            <p:nvPr/>
          </p:nvSpPr>
          <p:spPr>
            <a:xfrm>
              <a:off x="5993236" y="1690396"/>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Rectangle 27"/>
            <p:cNvSpPr/>
            <p:nvPr/>
          </p:nvSpPr>
          <p:spPr>
            <a:xfrm>
              <a:off x="5652359" y="2073728"/>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Rectangle 28"/>
            <p:cNvSpPr/>
            <p:nvPr/>
          </p:nvSpPr>
          <p:spPr>
            <a:xfrm>
              <a:off x="5542378" y="2341595"/>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ectangle 29"/>
            <p:cNvSpPr/>
            <p:nvPr/>
          </p:nvSpPr>
          <p:spPr>
            <a:xfrm>
              <a:off x="5652796" y="1622750"/>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31" name="Group 30"/>
          <p:cNvGrpSpPr/>
          <p:nvPr/>
        </p:nvGrpSpPr>
        <p:grpSpPr>
          <a:xfrm>
            <a:off x="3989518" y="1696617"/>
            <a:ext cx="797201" cy="1096735"/>
            <a:chOff x="5542378" y="1622750"/>
            <a:chExt cx="797201" cy="1096735"/>
          </a:xfrm>
        </p:grpSpPr>
        <p:sp>
          <p:nvSpPr>
            <p:cNvPr id="32" name="Rectangle 31"/>
            <p:cNvSpPr/>
            <p:nvPr/>
          </p:nvSpPr>
          <p:spPr>
            <a:xfrm>
              <a:off x="5993236" y="1690396"/>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Rectangle 32"/>
            <p:cNvSpPr/>
            <p:nvPr/>
          </p:nvSpPr>
          <p:spPr>
            <a:xfrm>
              <a:off x="5652359" y="2073728"/>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p:nvSpPr>
          <p:spPr>
            <a:xfrm>
              <a:off x="5542378" y="2341595"/>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ectangle 34"/>
            <p:cNvSpPr/>
            <p:nvPr/>
          </p:nvSpPr>
          <p:spPr>
            <a:xfrm>
              <a:off x="5652796" y="1622750"/>
              <a:ext cx="346343" cy="377890"/>
            </a:xfrm>
            <a:prstGeom prst="rect">
              <a:avLst/>
            </a:prstGeom>
            <a:gradFill flip="none" rotWithShape="1">
              <a:gsLst>
                <a:gs pos="0">
                  <a:schemeClr val="accent2">
                    <a:shade val="51000"/>
                    <a:satMod val="130000"/>
                    <a:alpha val="46000"/>
                  </a:schemeClr>
                </a:gs>
                <a:gs pos="80000">
                  <a:schemeClr val="accent2">
                    <a:shade val="93000"/>
                    <a:satMod val="130000"/>
                    <a:alpha val="46000"/>
                  </a:schemeClr>
                </a:gs>
                <a:gs pos="100000">
                  <a:schemeClr val="accent2">
                    <a:shade val="94000"/>
                    <a:satMod val="135000"/>
                    <a:alpha val="46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6" name="Rectangle 35"/>
          <p:cNvSpPr/>
          <p:nvPr/>
        </p:nvSpPr>
        <p:spPr>
          <a:xfrm>
            <a:off x="4246870" y="1570652"/>
            <a:ext cx="346343" cy="377890"/>
          </a:xfrm>
          <a:prstGeom prst="rect">
            <a:avLst/>
          </a:prstGeom>
          <a:gradFill flip="none" rotWithShape="1">
            <a:gsLst>
              <a:gs pos="0">
                <a:schemeClr val="accent1">
                  <a:shade val="51000"/>
                  <a:satMod val="130000"/>
                  <a:alpha val="39000"/>
                </a:schemeClr>
              </a:gs>
              <a:gs pos="80000">
                <a:schemeClr val="accent1">
                  <a:shade val="93000"/>
                  <a:satMod val="130000"/>
                  <a:alpha val="39000"/>
                </a:schemeClr>
              </a:gs>
              <a:gs pos="100000">
                <a:schemeClr val="accent1">
                  <a:shade val="94000"/>
                  <a:satMod val="135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4891231" y="3170464"/>
            <a:ext cx="1716632" cy="594049"/>
            <a:chOff x="1705700" y="2577192"/>
            <a:chExt cx="1716632" cy="594049"/>
          </a:xfrm>
        </p:grpSpPr>
        <p:sp>
          <p:nvSpPr>
            <p:cNvPr id="38" name="Rectangle 37"/>
            <p:cNvSpPr/>
            <p:nvPr/>
          </p:nvSpPr>
          <p:spPr>
            <a:xfrm>
              <a:off x="1705700" y="2577192"/>
              <a:ext cx="346343" cy="377890"/>
            </a:xfrm>
            <a:prstGeom prst="rect">
              <a:avLst/>
            </a:prstGeom>
            <a:solidFill>
              <a:schemeClr val="accent5">
                <a:alpha val="37000"/>
              </a:schemeClr>
            </a:solidFill>
            <a:ln>
              <a:solidFill>
                <a:schemeClr val="accent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9" name="Rectangle 38"/>
            <p:cNvSpPr/>
            <p:nvPr/>
          </p:nvSpPr>
          <p:spPr>
            <a:xfrm>
              <a:off x="1952557" y="2677107"/>
              <a:ext cx="346343" cy="377890"/>
            </a:xfrm>
            <a:prstGeom prst="rect">
              <a:avLst/>
            </a:prstGeom>
            <a:solidFill>
              <a:schemeClr val="accent5">
                <a:alpha val="37000"/>
              </a:schemeClr>
            </a:solidFill>
            <a:ln>
              <a:solidFill>
                <a:schemeClr val="accent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0" name="Rectangle 39"/>
            <p:cNvSpPr/>
            <p:nvPr/>
          </p:nvSpPr>
          <p:spPr>
            <a:xfrm>
              <a:off x="2241395" y="2745533"/>
              <a:ext cx="346343" cy="377890"/>
            </a:xfrm>
            <a:prstGeom prst="rect">
              <a:avLst/>
            </a:prstGeom>
            <a:solidFill>
              <a:schemeClr val="accent5">
                <a:alpha val="37000"/>
              </a:schemeClr>
            </a:solidFill>
            <a:ln>
              <a:solidFill>
                <a:schemeClr val="accent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1" name="Rectangle 40"/>
            <p:cNvSpPr/>
            <p:nvPr/>
          </p:nvSpPr>
          <p:spPr>
            <a:xfrm>
              <a:off x="3075989" y="2656502"/>
              <a:ext cx="346343" cy="377890"/>
            </a:xfrm>
            <a:prstGeom prst="rect">
              <a:avLst/>
            </a:prstGeom>
            <a:solidFill>
              <a:schemeClr val="accent5">
                <a:alpha val="37000"/>
              </a:schemeClr>
            </a:solidFill>
            <a:ln>
              <a:solidFill>
                <a:schemeClr val="accent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Rectangle 41"/>
            <p:cNvSpPr/>
            <p:nvPr/>
          </p:nvSpPr>
          <p:spPr>
            <a:xfrm>
              <a:off x="2787587" y="2756418"/>
              <a:ext cx="346343" cy="377890"/>
            </a:xfrm>
            <a:prstGeom prst="rect">
              <a:avLst/>
            </a:prstGeom>
            <a:solidFill>
              <a:schemeClr val="accent5">
                <a:alpha val="37000"/>
              </a:schemeClr>
            </a:solidFill>
            <a:ln>
              <a:solidFill>
                <a:schemeClr val="accent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3" name="Rectangle 42"/>
            <p:cNvSpPr/>
            <p:nvPr/>
          </p:nvSpPr>
          <p:spPr>
            <a:xfrm>
              <a:off x="2541167" y="2793351"/>
              <a:ext cx="346343" cy="377890"/>
            </a:xfrm>
            <a:prstGeom prst="rect">
              <a:avLst/>
            </a:prstGeom>
            <a:solidFill>
              <a:schemeClr val="accent5">
                <a:alpha val="37000"/>
              </a:schemeClr>
            </a:solidFill>
            <a:ln>
              <a:solidFill>
                <a:schemeClr val="accent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1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5" grpId="0" animBg="1"/>
      <p:bldP spid="25" grpId="1" animBg="1"/>
      <p:bldP spid="36" grpId="0" animBg="1"/>
      <p:bldP spid="3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Our solution</a:t>
            </a:r>
            <a:endParaRPr lang="en-US" dirty="0"/>
          </a:p>
        </p:txBody>
      </p:sp>
      <p:sp>
        <p:nvSpPr>
          <p:cNvPr id="3" name="Content Placeholder 2"/>
          <p:cNvSpPr>
            <a:spLocks noGrp="1"/>
          </p:cNvSpPr>
          <p:nvPr>
            <p:ph idx="1"/>
          </p:nvPr>
        </p:nvSpPr>
        <p:spPr/>
        <p:txBody>
          <a:bodyPr/>
          <a:lstStyle/>
          <a:p>
            <a:r>
              <a:rPr lang="en-US" dirty="0" smtClean="0"/>
              <a:t>Hierarchical 2-mean clustering</a:t>
            </a:r>
          </a:p>
          <a:p>
            <a:r>
              <a:rPr lang="en-US" dirty="0" smtClean="0"/>
              <a:t>Warp-wide operators</a:t>
            </a:r>
          </a:p>
          <a:p>
            <a:r>
              <a:rPr lang="en-US" dirty="0" err="1" smtClean="0"/>
              <a:t>kNN</a:t>
            </a:r>
            <a:r>
              <a:rPr lang="en-US" dirty="0" smtClean="0"/>
              <a:t> search</a:t>
            </a:r>
          </a:p>
          <a:p>
            <a:r>
              <a:rPr lang="en-US" dirty="0" smtClean="0"/>
              <a:t>Distance table </a:t>
            </a:r>
          </a:p>
          <a:p>
            <a:r>
              <a:rPr lang="en-US" dirty="0" smtClean="0"/>
              <a:t>Voting</a:t>
            </a:r>
          </a:p>
          <a:p>
            <a:r>
              <a:rPr lang="en-US" dirty="0" smtClean="0"/>
              <a:t>Binary coding</a:t>
            </a:r>
          </a:p>
          <a:p>
            <a:r>
              <a:rPr lang="en-US" dirty="0" smtClean="0"/>
              <a:t>Filtering and aggregation</a:t>
            </a:r>
            <a:endParaRPr lang="en-US" dirty="0"/>
          </a:p>
        </p:txBody>
      </p:sp>
      <p:sp>
        <p:nvSpPr>
          <p:cNvPr id="4" name="Rectangle 3"/>
          <p:cNvSpPr/>
          <p:nvPr/>
        </p:nvSpPr>
        <p:spPr>
          <a:xfrm>
            <a:off x="6869283" y="1423991"/>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solidFill>
              </a:rPr>
              <a:t>Clustering</a:t>
            </a:r>
            <a:endParaRPr lang="en-US" dirty="0">
              <a:solidFill>
                <a:srgbClr val="55EB29"/>
              </a:solidFill>
            </a:endParaRPr>
          </a:p>
        </p:txBody>
      </p:sp>
      <p:sp>
        <p:nvSpPr>
          <p:cNvPr id="5" name="Rectangle 4"/>
          <p:cNvSpPr/>
          <p:nvPr/>
        </p:nvSpPr>
        <p:spPr>
          <a:xfrm>
            <a:off x="6869283" y="2598097"/>
            <a:ext cx="2146019" cy="904940"/>
          </a:xfrm>
          <a:prstGeom prst="rect">
            <a:avLst/>
          </a:prstGeom>
          <a:noFill/>
          <a:ln w="38100" cmpd="sng">
            <a:solidFill>
              <a:srgbClr val="80FF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55EB29">
                    <a:alpha val="25000"/>
                  </a:srgbClr>
                </a:solidFill>
              </a:rPr>
              <a:t>kNN</a:t>
            </a:r>
            <a:r>
              <a:rPr lang="en-US" dirty="0" smtClean="0">
                <a:solidFill>
                  <a:srgbClr val="55EB29">
                    <a:alpha val="25000"/>
                  </a:srgbClr>
                </a:solidFill>
              </a:rPr>
              <a:t> Query</a:t>
            </a:r>
            <a:endParaRPr lang="en-US" dirty="0">
              <a:solidFill>
                <a:srgbClr val="55EB29">
                  <a:alpha val="25000"/>
                </a:srgbClr>
              </a:solidFill>
            </a:endParaRPr>
          </a:p>
        </p:txBody>
      </p:sp>
      <p:sp>
        <p:nvSpPr>
          <p:cNvPr id="6" name="Rectangle 5"/>
          <p:cNvSpPr/>
          <p:nvPr/>
        </p:nvSpPr>
        <p:spPr>
          <a:xfrm>
            <a:off x="6869283" y="3772203"/>
            <a:ext cx="2146019" cy="904940"/>
          </a:xfrm>
          <a:prstGeom prst="rect">
            <a:avLst/>
          </a:prstGeom>
          <a:noFill/>
          <a:ln w="38100" cmpd="sng">
            <a:solidFill>
              <a:srgbClr val="80FF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alpha val="25000"/>
                  </a:srgbClr>
                </a:solidFill>
              </a:rPr>
              <a:t>Filtering</a:t>
            </a:r>
            <a:endParaRPr lang="en-US" dirty="0">
              <a:solidFill>
                <a:srgbClr val="55EB29">
                  <a:alpha val="25000"/>
                </a:srgbClr>
              </a:solidFill>
            </a:endParaRPr>
          </a:p>
        </p:txBody>
      </p:sp>
      <p:cxnSp>
        <p:nvCxnSpPr>
          <p:cNvPr id="7" name="Straight Connector 6"/>
          <p:cNvCxnSpPr>
            <a:stCxn id="4" idx="2"/>
            <a:endCxn id="5" idx="0"/>
          </p:cNvCxnSpPr>
          <p:nvPr/>
        </p:nvCxnSpPr>
        <p:spPr>
          <a:xfrm>
            <a:off x="7942293" y="2328931"/>
            <a:ext cx="0" cy="269166"/>
          </a:xfrm>
          <a:prstGeom prst="line">
            <a:avLst/>
          </a:prstGeom>
          <a:ln>
            <a:solidFill>
              <a:srgbClr val="55EB29">
                <a:alpha val="2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5" idx="2"/>
            <a:endCxn id="6" idx="0"/>
          </p:cNvCxnSpPr>
          <p:nvPr/>
        </p:nvCxnSpPr>
        <p:spPr>
          <a:xfrm>
            <a:off x="7942293" y="3503037"/>
            <a:ext cx="0" cy="269166"/>
          </a:xfrm>
          <a:prstGeom prst="line">
            <a:avLst/>
          </a:prstGeom>
          <a:ln>
            <a:solidFill>
              <a:srgbClr val="55EB29">
                <a:alpha val="2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867144" y="2607393"/>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55EB29"/>
                </a:solidFill>
              </a:rPr>
              <a:t>kNN</a:t>
            </a:r>
            <a:r>
              <a:rPr lang="en-US" dirty="0" smtClean="0">
                <a:solidFill>
                  <a:srgbClr val="55EB29"/>
                </a:solidFill>
              </a:rPr>
              <a:t> Query</a:t>
            </a:r>
            <a:endParaRPr lang="en-US" dirty="0">
              <a:solidFill>
                <a:srgbClr val="55EB29"/>
              </a:solidFill>
            </a:endParaRPr>
          </a:p>
        </p:txBody>
      </p:sp>
      <p:sp>
        <p:nvSpPr>
          <p:cNvPr id="10" name="Rectangle 9"/>
          <p:cNvSpPr/>
          <p:nvPr/>
        </p:nvSpPr>
        <p:spPr>
          <a:xfrm>
            <a:off x="6867144" y="1426464"/>
            <a:ext cx="2146019" cy="904940"/>
          </a:xfrm>
          <a:prstGeom prst="rect">
            <a:avLst/>
          </a:prstGeom>
          <a:noFill/>
          <a:ln w="38100" cmpd="sng">
            <a:solidFill>
              <a:srgbClr val="80FF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alpha val="25000"/>
                  </a:srgbClr>
                </a:solidFill>
              </a:rPr>
              <a:t>Clustering</a:t>
            </a:r>
            <a:endParaRPr lang="en-US" dirty="0">
              <a:solidFill>
                <a:srgbClr val="55EB29">
                  <a:alpha val="25000"/>
                </a:srgbClr>
              </a:solidFill>
            </a:endParaRPr>
          </a:p>
        </p:txBody>
      </p:sp>
      <p:sp>
        <p:nvSpPr>
          <p:cNvPr id="11" name="Rectangle 10"/>
          <p:cNvSpPr/>
          <p:nvPr/>
        </p:nvSpPr>
        <p:spPr>
          <a:xfrm>
            <a:off x="6867144" y="3776472"/>
            <a:ext cx="2146019" cy="904940"/>
          </a:xfrm>
          <a:prstGeom prst="rect">
            <a:avLst/>
          </a:prstGeom>
          <a:noFill/>
          <a:ln w="3810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55EB29"/>
                </a:solidFill>
              </a:rPr>
              <a:t>Filtering</a:t>
            </a:r>
            <a:endParaRPr lang="en-US" dirty="0">
              <a:solidFill>
                <a:srgbClr val="55EB29"/>
              </a:solidFill>
            </a:endParaRPr>
          </a:p>
        </p:txBody>
      </p:sp>
    </p:spTree>
    <p:extLst>
      <p:ext uri="{BB962C8B-B14F-4D97-AF65-F5344CB8AC3E}">
        <p14:creationId xmlns:p14="http://schemas.microsoft.com/office/powerpoint/2010/main" val="230229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xit" presetSubtype="0" fill="hold" grpId="0"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grpId="1"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9" grpId="1"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786018"/>
            <a:ext cx="9204325" cy="600164"/>
          </a:xfrm>
        </p:spPr>
        <p:txBody>
          <a:bodyPr/>
          <a:lstStyle/>
          <a:p>
            <a:r>
              <a:rPr lang="en-US" dirty="0" smtClean="0"/>
              <a:t>Results</a:t>
            </a:r>
            <a:endParaRPr lang="en-US" dirty="0"/>
          </a:p>
        </p:txBody>
      </p:sp>
    </p:spTree>
    <p:extLst>
      <p:ext uri="{BB962C8B-B14F-4D97-AF65-F5344CB8AC3E}">
        <p14:creationId xmlns:p14="http://schemas.microsoft.com/office/powerpoint/2010/main" val="389626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baseline="0" dirty="0" smtClean="0"/>
              <a:t>NN quality</a:t>
            </a:r>
            <a:endParaRPr lang="en-US" dirty="0"/>
          </a:p>
        </p:txBody>
      </p:sp>
      <p:graphicFrame>
        <p:nvGraphicFramePr>
          <p:cNvPr id="4" name="Chart 3"/>
          <p:cNvGraphicFramePr/>
          <p:nvPr>
            <p:extLst>
              <p:ext uri="{D42A27DB-BD31-4B8C-83A1-F6EECF244321}">
                <p14:modId xmlns:p14="http://schemas.microsoft.com/office/powerpoint/2010/main" val="2197858412"/>
              </p:ext>
            </p:extLst>
          </p:nvPr>
        </p:nvGraphicFramePr>
        <p:xfrm>
          <a:off x="739536" y="1093928"/>
          <a:ext cx="9493728" cy="484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032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49648" y="-423278"/>
            <a:ext cx="11811000" cy="6731000"/>
          </a:xfrm>
          <a:prstGeom prst="rect">
            <a:avLst/>
          </a:prstGeom>
        </p:spPr>
      </p:pic>
      <p:sp>
        <p:nvSpPr>
          <p:cNvPr id="9" name="Rectangle 8"/>
          <p:cNvSpPr/>
          <p:nvPr/>
        </p:nvSpPr>
        <p:spPr>
          <a:xfrm>
            <a:off x="6292070" y="2583457"/>
            <a:ext cx="467065" cy="467065"/>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020235" y="2610938"/>
            <a:ext cx="467065" cy="467065"/>
          </a:xfrm>
          <a:prstGeom prst="rect">
            <a:avLst/>
          </a:prstGeom>
          <a:noFill/>
          <a:ln w="38100" cmpd="sng">
            <a:solidFill>
              <a:srgbClr val="0F55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663451" y="2575302"/>
            <a:ext cx="467065" cy="46706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7858280" y="232151"/>
            <a:ext cx="1609344"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4"/>
          <a:stretch>
            <a:fillRect/>
          </a:stretch>
        </p:blipFill>
        <p:spPr>
          <a:xfrm>
            <a:off x="4077198" y="232152"/>
            <a:ext cx="1609344"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5"/>
          <a:stretch>
            <a:fillRect/>
          </a:stretch>
        </p:blipFill>
        <p:spPr>
          <a:xfrm>
            <a:off x="5975038" y="232151"/>
            <a:ext cx="1601724" cy="1601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4703049" y="2653160"/>
            <a:ext cx="1609344"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7453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
                            </p:stCondLst>
                            <p:childTnLst>
                              <p:par>
                                <p:cTn id="18" presetID="0" presetClass="path" presetSubtype="0" accel="50000" decel="50000" fill="hold" nodeType="afterEffect">
                                  <p:stCondLst>
                                    <p:cond delay="0"/>
                                  </p:stCondLst>
                                  <p:childTnLst>
                                    <p:animMotion origin="layout" path="M 2.55242E-6 -2.30136E-6 L -0.1183 0.39265 " pathEditMode="relative" rAng="0" ptsTypes="AA">
                                      <p:cBhvr>
                                        <p:cTn id="19" dur="2000" fill="hold"/>
                                        <p:tgtEl>
                                          <p:spTgt spid="13"/>
                                        </p:tgtEl>
                                        <p:attrNameLst>
                                          <p:attrName>ppt_x</p:attrName>
                                          <p:attrName>ppt_y</p:attrName>
                                        </p:attrNameLst>
                                      </p:cBhvr>
                                      <p:rCtr x="-5915" y="19619"/>
                                    </p:animMotion>
                                  </p:childTnLst>
                                </p:cTn>
                              </p:par>
                              <p:par>
                                <p:cTn id="20" presetID="0" presetClass="path" presetSubtype="0" accel="50000" decel="50000" fill="hold" nodeType="withEffect">
                                  <p:stCondLst>
                                    <p:cond delay="0"/>
                                  </p:stCondLst>
                                  <p:childTnLst>
                                    <p:animMotion origin="layout" path="M 4.53362E-6 5.117E-7 L 0.07707 0.35202 " pathEditMode="relative" rAng="0" ptsTypes="AA">
                                      <p:cBhvr>
                                        <p:cTn id="21" dur="2000" fill="hold"/>
                                        <p:tgtEl>
                                          <p:spTgt spid="14"/>
                                        </p:tgtEl>
                                        <p:attrNameLst>
                                          <p:attrName>ppt_x</p:attrName>
                                          <p:attrName>ppt_y</p:attrName>
                                        </p:attrNameLst>
                                      </p:cBhvr>
                                      <p:rCtr x="3847" y="17588"/>
                                    </p:animMotion>
                                  </p:childTnLst>
                                </p:cTn>
                              </p:par>
                              <p:par>
                                <p:cTn id="22" presetID="0" presetClass="path" presetSubtype="0" accel="50000" decel="50000" fill="hold" nodeType="withEffect">
                                  <p:stCondLst>
                                    <p:cond delay="0"/>
                                  </p:stCondLst>
                                  <p:childTnLst>
                                    <p:animMotion origin="layout" path="M -4.01302E-6 5.117E-7 L -0.24714 0.31448 " pathEditMode="relative" rAng="0" ptsTypes="AA">
                                      <p:cBhvr>
                                        <p:cTn id="23" dur="2000" fill="hold"/>
                                        <p:tgtEl>
                                          <p:spTgt spid="15"/>
                                        </p:tgtEl>
                                        <p:attrNameLst>
                                          <p:attrName>ppt_x</p:attrName>
                                          <p:attrName>ppt_y</p:attrName>
                                        </p:attrNameLst>
                                      </p:cBhvr>
                                      <p:rCtr x="-12364" y="15711"/>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baseline="0" dirty="0" smtClean="0"/>
              <a:t>NN quality</a:t>
            </a:r>
            <a:endParaRPr lang="en-US" dirty="0"/>
          </a:p>
        </p:txBody>
      </p:sp>
      <p:graphicFrame>
        <p:nvGraphicFramePr>
          <p:cNvPr id="5" name="Chart 4"/>
          <p:cNvGraphicFramePr/>
          <p:nvPr>
            <p:extLst>
              <p:ext uri="{D42A27DB-BD31-4B8C-83A1-F6EECF244321}">
                <p14:modId xmlns:p14="http://schemas.microsoft.com/office/powerpoint/2010/main" val="282024939"/>
              </p:ext>
            </p:extLst>
          </p:nvPr>
        </p:nvGraphicFramePr>
        <p:xfrm>
          <a:off x="739536" y="1093928"/>
          <a:ext cx="9493728" cy="484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422223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baseline="0" dirty="0" smtClean="0"/>
              <a:t>Single Frame Noise Reduction</a:t>
            </a:r>
            <a:endParaRPr lang="en-US" dirty="0"/>
          </a:p>
        </p:txBody>
      </p:sp>
      <p:graphicFrame>
        <p:nvGraphicFramePr>
          <p:cNvPr id="5" name="Chart 4"/>
          <p:cNvGraphicFramePr/>
          <p:nvPr>
            <p:extLst>
              <p:ext uri="{D42A27DB-BD31-4B8C-83A1-F6EECF244321}">
                <p14:modId xmlns:p14="http://schemas.microsoft.com/office/powerpoint/2010/main" val="2032113354"/>
              </p:ext>
            </p:extLst>
          </p:nvPr>
        </p:nvGraphicFramePr>
        <p:xfrm>
          <a:off x="565851" y="1093928"/>
          <a:ext cx="9667413" cy="484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988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baseline="0" dirty="0" smtClean="0"/>
              <a:t>Single Frame Noise Reduction</a:t>
            </a:r>
            <a:endParaRPr lang="en-US" dirty="0"/>
          </a:p>
        </p:txBody>
      </p:sp>
      <p:graphicFrame>
        <p:nvGraphicFramePr>
          <p:cNvPr id="5" name="Chart 4"/>
          <p:cNvGraphicFramePr/>
          <p:nvPr>
            <p:extLst>
              <p:ext uri="{D42A27DB-BD31-4B8C-83A1-F6EECF244321}">
                <p14:modId xmlns:p14="http://schemas.microsoft.com/office/powerpoint/2010/main" val="3911845218"/>
              </p:ext>
            </p:extLst>
          </p:nvPr>
        </p:nvGraphicFramePr>
        <p:xfrm>
          <a:off x="565851" y="1093928"/>
          <a:ext cx="9667413" cy="484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12335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baseline="0" dirty="0" smtClean="0"/>
              <a:t>Single Frame Noise Reduction</a:t>
            </a:r>
            <a:endParaRPr lang="en-US" dirty="0"/>
          </a:p>
        </p:txBody>
      </p:sp>
      <p:graphicFrame>
        <p:nvGraphicFramePr>
          <p:cNvPr id="5" name="Chart 4"/>
          <p:cNvGraphicFramePr/>
          <p:nvPr>
            <p:extLst>
              <p:ext uri="{D42A27DB-BD31-4B8C-83A1-F6EECF244321}">
                <p14:modId xmlns:p14="http://schemas.microsoft.com/office/powerpoint/2010/main" val="723110279"/>
              </p:ext>
            </p:extLst>
          </p:nvPr>
        </p:nvGraphicFramePr>
        <p:xfrm>
          <a:off x="565851" y="1093928"/>
          <a:ext cx="9667413" cy="484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896707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baseline="0" dirty="0" smtClean="0"/>
              <a:t>Single Frame Noise Reduction</a:t>
            </a:r>
            <a:endParaRPr lang="en-US" dirty="0"/>
          </a:p>
        </p:txBody>
      </p:sp>
      <p:graphicFrame>
        <p:nvGraphicFramePr>
          <p:cNvPr id="5" name="Chart 4"/>
          <p:cNvGraphicFramePr/>
          <p:nvPr>
            <p:extLst>
              <p:ext uri="{D42A27DB-BD31-4B8C-83A1-F6EECF244321}">
                <p14:modId xmlns:p14="http://schemas.microsoft.com/office/powerpoint/2010/main" val="2617236776"/>
              </p:ext>
            </p:extLst>
          </p:nvPr>
        </p:nvGraphicFramePr>
        <p:xfrm>
          <a:off x="565851" y="1093928"/>
          <a:ext cx="9667413" cy="484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591431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sz="3600" b="1" dirty="0" smtClean="0">
                <a:solidFill>
                  <a:srgbClr val="73B900"/>
                </a:solidFill>
                <a:effectLst/>
                <a:latin typeface="Trebuchet MS" pitchFamily="34" charset="0"/>
                <a:ea typeface="+mj-ea"/>
                <a:cs typeface="+mj-cs"/>
              </a:rPr>
              <a:t>Architectures</a:t>
            </a:r>
            <a:endParaRPr lang="en-US" dirty="0"/>
          </a:p>
        </p:txBody>
      </p:sp>
      <p:graphicFrame>
        <p:nvGraphicFramePr>
          <p:cNvPr id="5" name="Chart 4"/>
          <p:cNvGraphicFramePr/>
          <p:nvPr>
            <p:extLst>
              <p:ext uri="{D42A27DB-BD31-4B8C-83A1-F6EECF244321}">
                <p14:modId xmlns:p14="http://schemas.microsoft.com/office/powerpoint/2010/main" val="336718753"/>
              </p:ext>
            </p:extLst>
          </p:nvPr>
        </p:nvGraphicFramePr>
        <p:xfrm>
          <a:off x="565851" y="1093928"/>
          <a:ext cx="9667413" cy="484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79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smtClean="0"/>
              <a:t>Burst </a:t>
            </a:r>
            <a:r>
              <a:rPr lang="en-US" dirty="0" err="1" smtClean="0"/>
              <a:t>Denoising</a:t>
            </a:r>
            <a:r>
              <a:rPr lang="en-US" dirty="0" smtClean="0"/>
              <a:t> – Single Frame</a:t>
            </a:r>
            <a:endParaRPr lang="en-US" dirty="0"/>
          </a:p>
        </p:txBody>
      </p:sp>
      <p:pic>
        <p:nvPicPr>
          <p:cNvPr id="10" name="Picture 9" descr="burst_inpu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3849" y="923544"/>
            <a:ext cx="3165102" cy="4974336"/>
          </a:xfrm>
          <a:prstGeom prst="rect">
            <a:avLst/>
          </a:prstGeom>
        </p:spPr>
      </p:pic>
    </p:spTree>
    <p:extLst>
      <p:ext uri="{BB962C8B-B14F-4D97-AF65-F5344CB8AC3E}">
        <p14:creationId xmlns:p14="http://schemas.microsoft.com/office/powerpoint/2010/main" val="63238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rst_input_inse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3849" y="923544"/>
            <a:ext cx="3165102" cy="4974336"/>
          </a:xfrm>
          <a:prstGeom prst="rect">
            <a:avLst/>
          </a:prstGeom>
        </p:spPr>
      </p:pic>
      <p:sp>
        <p:nvSpPr>
          <p:cNvPr id="2" name="Title 1"/>
          <p:cNvSpPr>
            <a:spLocks noGrp="1"/>
          </p:cNvSpPr>
          <p:nvPr>
            <p:ph type="title"/>
          </p:nvPr>
        </p:nvSpPr>
        <p:spPr>
          <a:xfrm>
            <a:off x="884238" y="247650"/>
            <a:ext cx="9204325" cy="600164"/>
          </a:xfrm>
        </p:spPr>
        <p:txBody>
          <a:bodyPr/>
          <a:lstStyle/>
          <a:p>
            <a:pPr lvl="0"/>
            <a:r>
              <a:rPr lang="en-US" dirty="0" smtClean="0"/>
              <a:t>Burst </a:t>
            </a:r>
            <a:r>
              <a:rPr lang="en-US" dirty="0" err="1" smtClean="0"/>
              <a:t>Denoising</a:t>
            </a:r>
            <a:r>
              <a:rPr lang="en-US" dirty="0" smtClean="0"/>
              <a:t> – Single Frame</a:t>
            </a:r>
            <a:endParaRPr lang="en-US" dirty="0"/>
          </a:p>
        </p:txBody>
      </p:sp>
    </p:spTree>
    <p:extLst>
      <p:ext uri="{BB962C8B-B14F-4D97-AF65-F5344CB8AC3E}">
        <p14:creationId xmlns:p14="http://schemas.microsoft.com/office/powerpoint/2010/main" val="22443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8026E-6 2.92363E-6 L -0.29096 2.92363E-6 " pathEditMode="relative" rAng="0" ptsTypes="AA">
                                      <p:cBhvr>
                                        <p:cTn id="6" dur="2000" fill="hold"/>
                                        <p:tgtEl>
                                          <p:spTgt spid="6"/>
                                        </p:tgtEl>
                                        <p:attrNameLst>
                                          <p:attrName>ppt_x</p:attrName>
                                          <p:attrName>ppt_y</p:attrName>
                                        </p:attrNameLst>
                                      </p:cBhvr>
                                      <p:rCtr x="-1454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smtClean="0"/>
              <a:t>Burst </a:t>
            </a:r>
            <a:r>
              <a:rPr lang="en-US" dirty="0" err="1" smtClean="0"/>
              <a:t>Denoising</a:t>
            </a:r>
            <a:r>
              <a:rPr lang="en-US" dirty="0" smtClean="0"/>
              <a:t> – Single Frame</a:t>
            </a:r>
            <a:endParaRPr lang="en-US" dirty="0"/>
          </a:p>
        </p:txBody>
      </p:sp>
      <p:pic>
        <p:nvPicPr>
          <p:cNvPr id="9" name="Picture 8" descr="burst_input_inse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00" y="923544"/>
            <a:ext cx="3165102" cy="4974336"/>
          </a:xfrm>
          <a:prstGeom prst="rect">
            <a:avLst/>
          </a:prstGeom>
        </p:spPr>
      </p:pic>
      <p:pic>
        <p:nvPicPr>
          <p:cNvPr id="3" name="Picture 2" descr="burst_gkdtrees.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4488" y="923544"/>
            <a:ext cx="3169338" cy="4974336"/>
          </a:xfrm>
          <a:prstGeom prst="rect">
            <a:avLst/>
          </a:prstGeom>
        </p:spPr>
      </p:pic>
      <p:pic>
        <p:nvPicPr>
          <p:cNvPr id="4" name="Picture 3" descr="burst_ours.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5744" y="923544"/>
            <a:ext cx="3165102" cy="4974336"/>
          </a:xfrm>
          <a:prstGeom prst="rect">
            <a:avLst/>
          </a:prstGeom>
        </p:spPr>
      </p:pic>
    </p:spTree>
    <p:extLst>
      <p:ext uri="{BB962C8B-B14F-4D97-AF65-F5344CB8AC3E}">
        <p14:creationId xmlns:p14="http://schemas.microsoft.com/office/powerpoint/2010/main" val="3819227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smtClean="0"/>
              <a:t>Burst </a:t>
            </a:r>
            <a:r>
              <a:rPr lang="en-US" dirty="0" err="1" smtClean="0"/>
              <a:t>Denoising</a:t>
            </a:r>
            <a:r>
              <a:rPr lang="en-US" dirty="0" smtClean="0"/>
              <a:t> – All Frames</a:t>
            </a:r>
            <a:endParaRPr lang="en-US" dirty="0"/>
          </a:p>
        </p:txBody>
      </p:sp>
      <p:pic>
        <p:nvPicPr>
          <p:cNvPr id="9" name="Picture 8" descr="burst_input_inse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00" y="923544"/>
            <a:ext cx="3165102" cy="4974336"/>
          </a:xfrm>
          <a:prstGeom prst="rect">
            <a:avLst/>
          </a:prstGeom>
        </p:spPr>
      </p:pic>
      <p:pic>
        <p:nvPicPr>
          <p:cNvPr id="3" name="Picture 2" descr="burst_gkdtrees2.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4488" y="923544"/>
            <a:ext cx="3165102" cy="4974336"/>
          </a:xfrm>
          <a:prstGeom prst="rect">
            <a:avLst/>
          </a:prstGeom>
        </p:spPr>
      </p:pic>
      <p:pic>
        <p:nvPicPr>
          <p:cNvPr id="6" name="Picture 5" descr="burst_ours2.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5744" y="923544"/>
            <a:ext cx="3165102" cy="4974336"/>
          </a:xfrm>
          <a:prstGeom prst="rect">
            <a:avLst/>
          </a:prstGeom>
        </p:spPr>
      </p:pic>
    </p:spTree>
    <p:extLst>
      <p:ext uri="{BB962C8B-B14F-4D97-AF65-F5344CB8AC3E}">
        <p14:creationId xmlns:p14="http://schemas.microsoft.com/office/powerpoint/2010/main" val="26592219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a:t>
            </a:r>
            <a:r>
              <a:rPr lang="en-US" baseline="0" dirty="0" smtClean="0"/>
              <a:t> Filtering - Aggregation</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a:blip r:embed="rId4"/>
          <a:stretch>
            <a:fillRect/>
          </a:stretch>
        </p:blipFill>
        <p:spPr>
          <a:xfrm>
            <a:off x="-549648" y="-423278"/>
            <a:ext cx="11811000" cy="6731000"/>
          </a:xfrm>
          <a:prstGeom prst="rect">
            <a:avLst/>
          </a:prstGeom>
        </p:spPr>
      </p:pic>
      <p:sp>
        <p:nvSpPr>
          <p:cNvPr id="17" name="Rectangle 16"/>
          <p:cNvSpPr/>
          <p:nvPr/>
        </p:nvSpPr>
        <p:spPr>
          <a:xfrm>
            <a:off x="6932643" y="2640126"/>
            <a:ext cx="467065" cy="467065"/>
          </a:xfrm>
          <a:prstGeom prst="rect">
            <a:avLst/>
          </a:prstGeom>
          <a:solidFill>
            <a:srgbClr val="FF0000">
              <a:alpha val="48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Wingdings"/>
                <a:ea typeface="Wingdings"/>
                <a:cs typeface="Wingdings"/>
                <a:sym typeface="Wingdings"/>
              </a:rPr>
              <a:t></a:t>
            </a:r>
            <a:endParaRPr lang="en-US" dirty="0"/>
          </a:p>
        </p:txBody>
      </p:sp>
      <p:sp>
        <p:nvSpPr>
          <p:cNvPr id="15" name="Rectangle 14"/>
          <p:cNvSpPr/>
          <p:nvPr/>
        </p:nvSpPr>
        <p:spPr>
          <a:xfrm>
            <a:off x="6764248" y="2487049"/>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32687" y="2481995"/>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22115" y="2476940"/>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022038" y="2482382"/>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111466" y="2487825"/>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770589" y="2587740"/>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60019" y="2593182"/>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959944" y="2598624"/>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049374" y="2583072"/>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128309" y="2599011"/>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764102" y="2720145"/>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846563" y="2721877"/>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961291" y="2718224"/>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040294" y="2716496"/>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7126398" y="2721877"/>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760459" y="2837015"/>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851943" y="2831634"/>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950848" y="2842396"/>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040199" y="2842396"/>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7119902" y="2837015"/>
            <a:ext cx="467065" cy="467065"/>
          </a:xfrm>
          <a:prstGeom prst="rect">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72130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000"/>
                            </p:stCondLst>
                            <p:childTnLst>
                              <p:par>
                                <p:cTn id="21" presetID="10" presetClass="exit" presetSubtype="0" fill="hold" grpId="1" nodeType="after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1500"/>
                            </p:stCondLst>
                            <p:childTnLst>
                              <p:par>
                                <p:cTn id="28" presetID="10" presetClass="exit" presetSubtype="0" fill="hold" grpId="1" nodeType="after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2000"/>
                            </p:stCondLst>
                            <p:childTnLst>
                              <p:par>
                                <p:cTn id="35" presetID="10" presetClass="exit" presetSubtype="0" fill="hold" grpId="1" nodeType="after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2500"/>
                            </p:stCondLst>
                            <p:childTnLst>
                              <p:par>
                                <p:cTn id="42" presetID="10" presetClass="exit" presetSubtype="0" fill="hold" grpId="1" nodeType="after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3000"/>
                            </p:stCondLst>
                            <p:childTnLst>
                              <p:par>
                                <p:cTn id="49" presetID="10" presetClass="exit" presetSubtype="0" fill="hold" grpId="1" nodeType="after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3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4000"/>
                            </p:stCondLst>
                            <p:childTnLst>
                              <p:par>
                                <p:cTn id="63" presetID="10" presetClass="exit" presetSubtype="0" fill="hold" grpId="1" nodeType="after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par>
                          <p:cTn id="69" fill="hold">
                            <p:stCondLst>
                              <p:cond delay="4500"/>
                            </p:stCondLst>
                            <p:childTnLst>
                              <p:par>
                                <p:cTn id="70" presetID="10" presetClass="exit" presetSubtype="0" fill="hold" grpId="1" nodeType="afterEffect">
                                  <p:stCondLst>
                                    <p:cond delay="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par>
                          <p:cTn id="76" fill="hold">
                            <p:stCondLst>
                              <p:cond delay="5000"/>
                            </p:stCondLst>
                            <p:childTnLst>
                              <p:par>
                                <p:cTn id="77" presetID="10" presetClass="exit" presetSubtype="0" fill="hold" grpId="1" nodeType="after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par>
                          <p:cTn id="83" fill="hold">
                            <p:stCondLst>
                              <p:cond delay="5500"/>
                            </p:stCondLst>
                            <p:childTnLst>
                              <p:par>
                                <p:cTn id="84" presetID="10" presetClass="exit" presetSubtype="0" fill="hold" grpId="1" nodeType="after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500"/>
                                        <p:tgtEl>
                                          <p:spTgt spid="28"/>
                                        </p:tgtEl>
                                      </p:cBhvr>
                                    </p:animEffect>
                                  </p:childTnLst>
                                </p:cTn>
                              </p:par>
                            </p:childTnLst>
                          </p:cTn>
                        </p:par>
                        <p:par>
                          <p:cTn id="90" fill="hold">
                            <p:stCondLst>
                              <p:cond delay="6000"/>
                            </p:stCondLst>
                            <p:childTnLst>
                              <p:par>
                                <p:cTn id="91" presetID="10" presetClass="exit" presetSubtype="0" fill="hold" grpId="1" nodeType="afterEffect">
                                  <p:stCondLst>
                                    <p:cond delay="0"/>
                                  </p:stCondLst>
                                  <p:childTnLst>
                                    <p:animEffect transition="out" filter="fade">
                                      <p:cBhvr>
                                        <p:cTn id="92" dur="500"/>
                                        <p:tgtEl>
                                          <p:spTgt spid="28"/>
                                        </p:tgtEl>
                                      </p:cBhvr>
                                    </p:animEffect>
                                    <p:set>
                                      <p:cBhvr>
                                        <p:cTn id="93" dur="1" fill="hold">
                                          <p:stCondLst>
                                            <p:cond delay="499"/>
                                          </p:stCondLst>
                                        </p:cTn>
                                        <p:tgtEl>
                                          <p:spTgt spid="28"/>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6500"/>
                            </p:stCondLst>
                            <p:childTnLst>
                              <p:par>
                                <p:cTn id="98" presetID="10" presetClass="exit" presetSubtype="0" fill="hold" grpId="1" nodeType="after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500"/>
                                        <p:tgtEl>
                                          <p:spTgt spid="30"/>
                                        </p:tgtEl>
                                      </p:cBhvr>
                                    </p:animEffect>
                                  </p:childTnLst>
                                </p:cTn>
                              </p:par>
                            </p:childTnLst>
                          </p:cTn>
                        </p:par>
                        <p:par>
                          <p:cTn id="104" fill="hold">
                            <p:stCondLst>
                              <p:cond delay="7000"/>
                            </p:stCondLst>
                            <p:childTnLst>
                              <p:par>
                                <p:cTn id="105" presetID="10" presetClass="exit" presetSubtype="0" fill="hold" grpId="1" nodeType="afterEffect">
                                  <p:stCondLst>
                                    <p:cond delay="0"/>
                                  </p:stCondLst>
                                  <p:childTnLst>
                                    <p:animEffect transition="out" filter="fade">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500"/>
                                        <p:tgtEl>
                                          <p:spTgt spid="31"/>
                                        </p:tgtEl>
                                      </p:cBhvr>
                                    </p:animEffect>
                                  </p:childTnLst>
                                </p:cTn>
                              </p:par>
                            </p:childTnLst>
                          </p:cTn>
                        </p:par>
                        <p:par>
                          <p:cTn id="111" fill="hold">
                            <p:stCondLst>
                              <p:cond delay="7500"/>
                            </p:stCondLst>
                            <p:childTnLst>
                              <p:par>
                                <p:cTn id="112" presetID="10" presetClass="exit" presetSubtype="0" fill="hold" grpId="1" nodeType="afterEffect">
                                  <p:stCondLst>
                                    <p:cond delay="0"/>
                                  </p:stCondLst>
                                  <p:childTnLst>
                                    <p:animEffect transition="out" filter="fade">
                                      <p:cBhvr>
                                        <p:cTn id="113" dur="500"/>
                                        <p:tgtEl>
                                          <p:spTgt spid="31"/>
                                        </p:tgtEl>
                                      </p:cBhvr>
                                    </p:animEffect>
                                    <p:set>
                                      <p:cBhvr>
                                        <p:cTn id="114" dur="1" fill="hold">
                                          <p:stCondLst>
                                            <p:cond delay="499"/>
                                          </p:stCondLst>
                                        </p:cTn>
                                        <p:tgtEl>
                                          <p:spTgt spid="31"/>
                                        </p:tgtEl>
                                        <p:attrNameLst>
                                          <p:attrName>style.visibility</p:attrName>
                                        </p:attrNameLst>
                                      </p:cBhvr>
                                      <p:to>
                                        <p:strVal val="hidden"/>
                                      </p:to>
                                    </p:set>
                                  </p:childTnLst>
                                </p:cTn>
                              </p:par>
                              <p:par>
                                <p:cTn id="115" presetID="10" presetClass="entr" presetSubtype="0"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500"/>
                                        <p:tgtEl>
                                          <p:spTgt spid="32"/>
                                        </p:tgtEl>
                                      </p:cBhvr>
                                    </p:animEffect>
                                  </p:childTnLst>
                                </p:cTn>
                              </p:par>
                            </p:childTnLst>
                          </p:cTn>
                        </p:par>
                        <p:par>
                          <p:cTn id="118" fill="hold">
                            <p:stCondLst>
                              <p:cond delay="8000"/>
                            </p:stCondLst>
                            <p:childTnLst>
                              <p:par>
                                <p:cTn id="119" presetID="10" presetClass="exit" presetSubtype="0" fill="hold" grpId="1" nodeType="afterEffect">
                                  <p:stCondLst>
                                    <p:cond delay="0"/>
                                  </p:stCondLst>
                                  <p:childTnLst>
                                    <p:animEffect transition="out" filter="fade">
                                      <p:cBhvr>
                                        <p:cTn id="120" dur="500"/>
                                        <p:tgtEl>
                                          <p:spTgt spid="32"/>
                                        </p:tgtEl>
                                      </p:cBhvr>
                                    </p:animEffect>
                                    <p:set>
                                      <p:cBhvr>
                                        <p:cTn id="121" dur="1" fill="hold">
                                          <p:stCondLst>
                                            <p:cond delay="499"/>
                                          </p:stCondLst>
                                        </p:cTn>
                                        <p:tgtEl>
                                          <p:spTgt spid="32"/>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fade">
                                      <p:cBhvr>
                                        <p:cTn id="124" dur="500"/>
                                        <p:tgtEl>
                                          <p:spTgt spid="33"/>
                                        </p:tgtEl>
                                      </p:cBhvr>
                                    </p:animEffect>
                                  </p:childTnLst>
                                </p:cTn>
                              </p:par>
                            </p:childTnLst>
                          </p:cTn>
                        </p:par>
                        <p:par>
                          <p:cTn id="125" fill="hold">
                            <p:stCondLst>
                              <p:cond delay="8500"/>
                            </p:stCondLst>
                            <p:childTnLst>
                              <p:par>
                                <p:cTn id="126" presetID="10" presetClass="exit" presetSubtype="0" fill="hold" grpId="1" nodeType="afterEffect">
                                  <p:stCondLst>
                                    <p:cond delay="0"/>
                                  </p:stCondLst>
                                  <p:childTnLst>
                                    <p:animEffect transition="out" filter="fade">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fade">
                                      <p:cBhvr>
                                        <p:cTn id="131" dur="500"/>
                                        <p:tgtEl>
                                          <p:spTgt spid="34"/>
                                        </p:tgtEl>
                                      </p:cBhvr>
                                    </p:animEffect>
                                  </p:childTnLst>
                                </p:cTn>
                              </p:par>
                            </p:childTnLst>
                          </p:cTn>
                        </p:par>
                        <p:par>
                          <p:cTn id="132" fill="hold">
                            <p:stCondLst>
                              <p:cond delay="9000"/>
                            </p:stCondLst>
                            <p:childTnLst>
                              <p:par>
                                <p:cTn id="133" presetID="10" presetClass="exit" presetSubtype="0" fill="hold" grpId="1" nodeType="afterEffect">
                                  <p:stCondLst>
                                    <p:cond delay="0"/>
                                  </p:stCondLst>
                                  <p:childTnLst>
                                    <p:animEffect transition="out" filter="fade">
                                      <p:cBhvr>
                                        <p:cTn id="134" dur="500"/>
                                        <p:tgtEl>
                                          <p:spTgt spid="34"/>
                                        </p:tgtEl>
                                      </p:cBhvr>
                                    </p:animEffect>
                                    <p:set>
                                      <p:cBhvr>
                                        <p:cTn id="135" dur="1" fill="hold">
                                          <p:stCondLst>
                                            <p:cond delay="499"/>
                                          </p:stCondLst>
                                        </p:cTn>
                                        <p:tgtEl>
                                          <p:spTgt spid="34"/>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35"/>
                                        </p:tgtEl>
                                        <p:attrNameLst>
                                          <p:attrName>style.visibility</p:attrName>
                                        </p:attrNameLst>
                                      </p:cBhvr>
                                      <p:to>
                                        <p:strVal val="visible"/>
                                      </p:to>
                                    </p:set>
                                    <p:animEffect transition="in" filter="fade">
                                      <p:cBhvr>
                                        <p:cTn id="138" dur="500"/>
                                        <p:tgtEl>
                                          <p:spTgt spid="35"/>
                                        </p:tgtEl>
                                      </p:cBhvr>
                                    </p:animEffect>
                                  </p:childTnLst>
                                </p:cTn>
                              </p:par>
                            </p:childTnLst>
                          </p:cTn>
                        </p:par>
                        <p:par>
                          <p:cTn id="139" fill="hold">
                            <p:stCondLst>
                              <p:cond delay="9500"/>
                            </p:stCondLst>
                            <p:childTnLst>
                              <p:par>
                                <p:cTn id="140" presetID="10" presetClass="exit" presetSubtype="0" fill="hold" grpId="1" nodeType="afterEffect">
                                  <p:stCondLst>
                                    <p:cond delay="0"/>
                                  </p:stCondLst>
                                  <p:childTnLst>
                                    <p:animEffect transition="out" filter="fade">
                                      <p:cBhvr>
                                        <p:cTn id="141" dur="500"/>
                                        <p:tgtEl>
                                          <p:spTgt spid="35"/>
                                        </p:tgtEl>
                                      </p:cBhvr>
                                    </p:animEffect>
                                    <p:set>
                                      <p:cBhvr>
                                        <p:cTn id="142" dur="1" fill="hold">
                                          <p:stCondLst>
                                            <p:cond delay="499"/>
                                          </p:stCondLst>
                                        </p:cTn>
                                        <p:tgtEl>
                                          <p:spTgt spid="35"/>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fade">
                                      <p:cBhvr>
                                        <p:cTn id="1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5" grpId="1" animBg="1"/>
      <p:bldP spid="16" grpId="0" animBg="1"/>
      <p:bldP spid="16"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pPr lvl="0"/>
            <a:r>
              <a:rPr lang="en-US" dirty="0" smtClean="0"/>
              <a:t>Burst </a:t>
            </a:r>
            <a:r>
              <a:rPr lang="en-US" dirty="0" err="1" smtClean="0"/>
              <a:t>Denoising</a:t>
            </a:r>
            <a:r>
              <a:rPr lang="en-US" dirty="0"/>
              <a:t> – All Frames</a:t>
            </a:r>
          </a:p>
        </p:txBody>
      </p:sp>
      <p:pic>
        <p:nvPicPr>
          <p:cNvPr id="9" name="Picture 8" descr="burst_input_inse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00" y="923544"/>
            <a:ext cx="3165102" cy="4974336"/>
          </a:xfrm>
          <a:prstGeom prst="rect">
            <a:avLst/>
          </a:prstGeom>
        </p:spPr>
      </p:pic>
      <p:pic>
        <p:nvPicPr>
          <p:cNvPr id="3" name="Picture 2" descr="burst_gt.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232" y="923544"/>
            <a:ext cx="3165102" cy="4974336"/>
          </a:xfrm>
          <a:prstGeom prst="rect">
            <a:avLst/>
          </a:prstGeom>
        </p:spPr>
      </p:pic>
      <p:pic>
        <p:nvPicPr>
          <p:cNvPr id="10" name="Picture 9" descr="burst_gkdtrees2.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4488" y="923544"/>
            <a:ext cx="3165102" cy="4974336"/>
          </a:xfrm>
          <a:prstGeom prst="rect">
            <a:avLst/>
          </a:prstGeom>
        </p:spPr>
      </p:pic>
      <p:pic>
        <p:nvPicPr>
          <p:cNvPr id="12" name="Picture 11" descr="burst_ours2.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5744" y="923544"/>
            <a:ext cx="3165102" cy="4974336"/>
          </a:xfrm>
          <a:prstGeom prst="rect">
            <a:avLst/>
          </a:prstGeom>
        </p:spPr>
      </p:pic>
    </p:spTree>
    <p:extLst>
      <p:ext uri="{BB962C8B-B14F-4D97-AF65-F5344CB8AC3E}">
        <p14:creationId xmlns:p14="http://schemas.microsoft.com/office/powerpoint/2010/main" val="416462093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4238" y="247650"/>
            <a:ext cx="9204325" cy="600164"/>
          </a:xfrm>
        </p:spPr>
        <p:txBody>
          <a:bodyPr/>
          <a:lstStyle/>
          <a:p>
            <a:r>
              <a:rPr lang="en-US" dirty="0" smtClean="0"/>
              <a:t>Global Illumination</a:t>
            </a:r>
            <a:endParaRPr lang="en-US" dirty="0"/>
          </a:p>
        </p:txBody>
      </p:sp>
      <p:pic>
        <p:nvPicPr>
          <p:cNvPr id="4" name="Picture 3" descr="pt_inpu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5697" y="1088136"/>
            <a:ext cx="5321406" cy="3995928"/>
          </a:xfrm>
          <a:prstGeom prst="rect">
            <a:avLst/>
          </a:prstGeom>
        </p:spPr>
      </p:pic>
    </p:spTree>
    <p:extLst>
      <p:ext uri="{BB962C8B-B14F-4D97-AF65-F5344CB8AC3E}">
        <p14:creationId xmlns:p14="http://schemas.microsoft.com/office/powerpoint/2010/main" val="376223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93E-6 1.7284E-6 L -0.24678 1.7284E-6 " pathEditMode="relative" ptsTypes="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t_our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2120" y="1088136"/>
            <a:ext cx="5321407" cy="3995928"/>
          </a:xfrm>
          <a:prstGeom prst="rect">
            <a:avLst/>
          </a:prstGeom>
        </p:spPr>
      </p:pic>
      <p:sp>
        <p:nvSpPr>
          <p:cNvPr id="3" name="Title 2"/>
          <p:cNvSpPr>
            <a:spLocks noGrp="1"/>
          </p:cNvSpPr>
          <p:nvPr>
            <p:ph type="title"/>
          </p:nvPr>
        </p:nvSpPr>
        <p:spPr>
          <a:xfrm>
            <a:off x="884238" y="247650"/>
            <a:ext cx="9204325" cy="600164"/>
          </a:xfrm>
        </p:spPr>
        <p:txBody>
          <a:bodyPr/>
          <a:lstStyle/>
          <a:p>
            <a:r>
              <a:rPr lang="en-US" dirty="0" smtClean="0"/>
              <a:t>Global Illumination</a:t>
            </a:r>
            <a:endParaRPr lang="en-US" dirty="0"/>
          </a:p>
        </p:txBody>
      </p:sp>
      <p:pic>
        <p:nvPicPr>
          <p:cNvPr id="6" name="Picture 5" descr="pt_input.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872" y="1088136"/>
            <a:ext cx="5321406" cy="3995928"/>
          </a:xfrm>
          <a:prstGeom prst="rect">
            <a:avLst/>
          </a:prstGeom>
        </p:spPr>
      </p:pic>
    </p:spTree>
    <p:extLst>
      <p:ext uri="{BB962C8B-B14F-4D97-AF65-F5344CB8AC3E}">
        <p14:creationId xmlns:p14="http://schemas.microsoft.com/office/powerpoint/2010/main" val="322951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3549E-6 1.7284E-6 L -0.49385 1.7284E-6 " pathEditMode="relative" ptsTypes="AA">
                                      <p:cBhvr>
                                        <p:cTn id="6" dur="2000" fill="hold"/>
                                        <p:tgtEl>
                                          <p:spTgt spid="2"/>
                                        </p:tgtEl>
                                        <p:attrNameLst>
                                          <p:attrName>ppt_x</p:attrName>
                                          <p:attrName>ppt_y</p:attrName>
                                        </p:attrNameLst>
                                      </p:cBhvr>
                                    </p:animMotion>
                                  </p:childTnLst>
                                </p:cTn>
                              </p:par>
                              <p:par>
                                <p:cTn id="7" presetID="10" presetClass="exit" presetSubtype="0" fill="hold" nodeType="withEffect">
                                  <p:stCondLst>
                                    <p:cond delay="0"/>
                                  </p:stCondLst>
                                  <p:childTnLst>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t_512spp.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2121" y="1088136"/>
            <a:ext cx="5321407" cy="3995928"/>
          </a:xfrm>
          <a:prstGeom prst="rect">
            <a:avLst/>
          </a:prstGeom>
        </p:spPr>
      </p:pic>
      <p:sp>
        <p:nvSpPr>
          <p:cNvPr id="3" name="Title 2"/>
          <p:cNvSpPr>
            <a:spLocks noGrp="1"/>
          </p:cNvSpPr>
          <p:nvPr>
            <p:ph type="title"/>
          </p:nvPr>
        </p:nvSpPr>
        <p:spPr>
          <a:xfrm>
            <a:off x="884238" y="247650"/>
            <a:ext cx="9204325" cy="600164"/>
          </a:xfrm>
        </p:spPr>
        <p:txBody>
          <a:bodyPr/>
          <a:lstStyle/>
          <a:p>
            <a:r>
              <a:rPr lang="en-US" dirty="0" smtClean="0"/>
              <a:t>Global Illumination</a:t>
            </a:r>
            <a:endParaRPr lang="en-US" dirty="0"/>
          </a:p>
        </p:txBody>
      </p:sp>
      <p:pic>
        <p:nvPicPr>
          <p:cNvPr id="7" name="Picture 6" descr="pt_our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872" y="1088136"/>
            <a:ext cx="5321407" cy="3995928"/>
          </a:xfrm>
          <a:prstGeom prst="rect">
            <a:avLst/>
          </a:prstGeom>
        </p:spPr>
      </p:pic>
    </p:spTree>
    <p:extLst>
      <p:ext uri="{BB962C8B-B14F-4D97-AF65-F5344CB8AC3E}">
        <p14:creationId xmlns:p14="http://schemas.microsoft.com/office/powerpoint/2010/main" val="5033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Geometry Noise Reduction</a:t>
            </a:r>
            <a:endParaRPr lang="en-US" dirty="0"/>
          </a:p>
        </p:txBody>
      </p:sp>
      <p:pic>
        <p:nvPicPr>
          <p:cNvPr id="4" name="Picture 3" descr="geo_inpu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784" y="1197864"/>
            <a:ext cx="5284952" cy="3785616"/>
          </a:xfrm>
          <a:prstGeom prst="rect">
            <a:avLst/>
          </a:prstGeom>
        </p:spPr>
      </p:pic>
      <p:sp>
        <p:nvSpPr>
          <p:cNvPr id="5" name="TextBox 4"/>
          <p:cNvSpPr txBox="1"/>
          <p:nvPr/>
        </p:nvSpPr>
        <p:spPr>
          <a:xfrm>
            <a:off x="4817327" y="5017537"/>
            <a:ext cx="1339392" cy="369332"/>
          </a:xfrm>
          <a:prstGeom prst="rect">
            <a:avLst/>
          </a:prstGeom>
          <a:noFill/>
        </p:spPr>
        <p:txBody>
          <a:bodyPr wrap="none" rtlCol="0">
            <a:spAutoFit/>
          </a:bodyPr>
          <a:lstStyle/>
          <a:p>
            <a:r>
              <a:rPr lang="en-US" dirty="0" smtClean="0"/>
              <a:t>Noisy Input</a:t>
            </a:r>
            <a:endParaRPr lang="en-US" dirty="0"/>
          </a:p>
        </p:txBody>
      </p:sp>
    </p:spTree>
    <p:extLst>
      <p:ext uri="{BB962C8B-B14F-4D97-AF65-F5344CB8AC3E}">
        <p14:creationId xmlns:p14="http://schemas.microsoft.com/office/powerpoint/2010/main" val="18539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Geometry Noise Reduction</a:t>
            </a:r>
            <a:endParaRPr lang="en-US" dirty="0"/>
          </a:p>
        </p:txBody>
      </p:sp>
      <p:grpSp>
        <p:nvGrpSpPr>
          <p:cNvPr id="4" name="Group 3"/>
          <p:cNvGrpSpPr/>
          <p:nvPr/>
        </p:nvGrpSpPr>
        <p:grpSpPr>
          <a:xfrm>
            <a:off x="2843784" y="1197864"/>
            <a:ext cx="5284952" cy="4178508"/>
            <a:chOff x="2843784" y="1197864"/>
            <a:chExt cx="5284952" cy="4178508"/>
          </a:xfrm>
        </p:grpSpPr>
        <p:pic>
          <p:nvPicPr>
            <p:cNvPr id="3" name="Picture 2" descr="geo_our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784" y="1197864"/>
              <a:ext cx="5284952" cy="3785616"/>
            </a:xfrm>
            <a:prstGeom prst="rect">
              <a:avLst/>
            </a:prstGeom>
          </p:spPr>
        </p:pic>
        <p:sp>
          <p:nvSpPr>
            <p:cNvPr id="5" name="TextBox 4"/>
            <p:cNvSpPr txBox="1"/>
            <p:nvPr/>
          </p:nvSpPr>
          <p:spPr>
            <a:xfrm>
              <a:off x="5153176" y="5007040"/>
              <a:ext cx="684878" cy="369332"/>
            </a:xfrm>
            <a:prstGeom prst="rect">
              <a:avLst/>
            </a:prstGeom>
            <a:noFill/>
          </p:spPr>
          <p:txBody>
            <a:bodyPr wrap="none" rtlCol="0">
              <a:spAutoFit/>
            </a:bodyPr>
            <a:lstStyle/>
            <a:p>
              <a:r>
                <a:rPr lang="en-US" dirty="0" smtClean="0"/>
                <a:t>Ours</a:t>
              </a:r>
              <a:endParaRPr lang="en-US" dirty="0"/>
            </a:p>
          </p:txBody>
        </p:sp>
      </p:grpSp>
    </p:spTree>
    <p:extLst>
      <p:ext uri="{BB962C8B-B14F-4D97-AF65-F5344CB8AC3E}">
        <p14:creationId xmlns:p14="http://schemas.microsoft.com/office/powerpoint/2010/main" val="118476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1556E-6 8.68313E-6 L -0.24591 8.68313E-6 " pathEditMode="relative" ptsTypes="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Geometry Noise Reduction</a:t>
            </a:r>
            <a:endParaRPr lang="en-US" dirty="0"/>
          </a:p>
        </p:txBody>
      </p:sp>
      <p:pic>
        <p:nvPicPr>
          <p:cNvPr id="3" name="Picture 2" descr="geo_exhau.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1264" y="1197864"/>
            <a:ext cx="5284952" cy="3785616"/>
          </a:xfrm>
          <a:prstGeom prst="rect">
            <a:avLst/>
          </a:prstGeom>
        </p:spPr>
      </p:pic>
      <p:grpSp>
        <p:nvGrpSpPr>
          <p:cNvPr id="6" name="Group 5"/>
          <p:cNvGrpSpPr/>
          <p:nvPr/>
        </p:nvGrpSpPr>
        <p:grpSpPr>
          <a:xfrm>
            <a:off x="146304" y="1197864"/>
            <a:ext cx="5284952" cy="4178508"/>
            <a:chOff x="146304" y="1197864"/>
            <a:chExt cx="5284952" cy="4178508"/>
          </a:xfrm>
        </p:grpSpPr>
        <p:pic>
          <p:nvPicPr>
            <p:cNvPr id="5" name="Picture 4" descr="geo_our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304" y="1197864"/>
              <a:ext cx="5284952" cy="3785616"/>
            </a:xfrm>
            <a:prstGeom prst="rect">
              <a:avLst/>
            </a:prstGeom>
          </p:spPr>
        </p:pic>
        <p:sp>
          <p:nvSpPr>
            <p:cNvPr id="8" name="TextBox 7"/>
            <p:cNvSpPr txBox="1"/>
            <p:nvPr/>
          </p:nvSpPr>
          <p:spPr>
            <a:xfrm>
              <a:off x="2445397" y="5007040"/>
              <a:ext cx="684878" cy="369332"/>
            </a:xfrm>
            <a:prstGeom prst="rect">
              <a:avLst/>
            </a:prstGeom>
            <a:noFill/>
          </p:spPr>
          <p:txBody>
            <a:bodyPr wrap="none" rtlCol="0">
              <a:spAutoFit/>
            </a:bodyPr>
            <a:lstStyle/>
            <a:p>
              <a:r>
                <a:rPr lang="en-US" dirty="0" smtClean="0"/>
                <a:t>Ours</a:t>
              </a:r>
              <a:endParaRPr lang="en-US" dirty="0"/>
            </a:p>
          </p:txBody>
        </p:sp>
      </p:grpSp>
      <p:sp>
        <p:nvSpPr>
          <p:cNvPr id="9" name="TextBox 8"/>
          <p:cNvSpPr txBox="1"/>
          <p:nvPr/>
        </p:nvSpPr>
        <p:spPr>
          <a:xfrm>
            <a:off x="7131751" y="5001986"/>
            <a:ext cx="2109321" cy="369332"/>
          </a:xfrm>
          <a:prstGeom prst="rect">
            <a:avLst/>
          </a:prstGeom>
          <a:noFill/>
        </p:spPr>
        <p:txBody>
          <a:bodyPr wrap="none" rtlCol="0">
            <a:spAutoFit/>
          </a:bodyPr>
          <a:lstStyle/>
          <a:p>
            <a:r>
              <a:rPr lang="en-US" dirty="0" smtClean="0"/>
              <a:t>Exhaustive Search</a:t>
            </a:r>
            <a:endParaRPr lang="en-US" dirty="0"/>
          </a:p>
        </p:txBody>
      </p:sp>
    </p:spTree>
    <p:extLst>
      <p:ext uri="{BB962C8B-B14F-4D97-AF65-F5344CB8AC3E}">
        <p14:creationId xmlns:p14="http://schemas.microsoft.com/office/powerpoint/2010/main" val="62153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mt="77000"/>
            <a:extLst>
              <a:ext uri="{28A0092B-C50C-407E-A947-70E740481C1C}">
                <a14:useLocalDpi xmlns:a14="http://schemas.microsoft.com/office/drawing/2010/main"/>
              </a:ext>
            </a:extLst>
          </a:blip>
          <a:srcRect/>
          <a:stretch/>
        </p:blipFill>
        <p:spPr>
          <a:xfrm>
            <a:off x="4911903" y="1232238"/>
            <a:ext cx="6060897" cy="3445243"/>
          </a:xfrm>
          <a:prstGeom prst="rect">
            <a:avLst/>
          </a:prstGeom>
          <a:ln>
            <a:noFill/>
          </a:ln>
          <a:effectLst>
            <a:softEdge rad="749300"/>
          </a:effectLst>
        </p:spPr>
      </p:pic>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Efficient implementation on GPU</a:t>
            </a:r>
            <a:endParaRPr lang="en-US" dirty="0"/>
          </a:p>
          <a:p>
            <a:r>
              <a:rPr lang="en-US" dirty="0" smtClean="0"/>
              <a:t>High </a:t>
            </a:r>
            <a:r>
              <a:rPr lang="en-US" dirty="0"/>
              <a:t>image quality</a:t>
            </a:r>
          </a:p>
          <a:p>
            <a:r>
              <a:rPr lang="en-US" dirty="0" smtClean="0"/>
              <a:t>Applicable to different applications</a:t>
            </a:r>
            <a:endParaRPr lang="en-US" dirty="0"/>
          </a:p>
          <a:p>
            <a:endParaRPr lang="en-US" dirty="0" smtClean="0"/>
          </a:p>
        </p:txBody>
      </p:sp>
      <p:pic>
        <p:nvPicPr>
          <p:cNvPr id="5" name="Picture 4" descr="burst.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352" y="3249316"/>
            <a:ext cx="2381532" cy="2381532"/>
          </a:xfrm>
          <a:prstGeom prst="rect">
            <a:avLst/>
          </a:prstGeom>
          <a:noFill/>
          <a:ln>
            <a:noFill/>
          </a:ln>
          <a:effectLst>
            <a:reflection blurRad="6350" stA="52000" endA="300" endPos="35000" dir="5400000" sy="-100000" algn="bl" rotWithShape="0"/>
          </a:effectLst>
        </p:spPr>
      </p:pic>
      <p:pic>
        <p:nvPicPr>
          <p:cNvPr id="6" name="Picture 5" descr="gi.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8423" y="3256170"/>
            <a:ext cx="2382774" cy="2382774"/>
          </a:xfrm>
          <a:prstGeom prst="rect">
            <a:avLst/>
          </a:prstGeom>
          <a:noFill/>
          <a:ln>
            <a:noFill/>
          </a:ln>
          <a:effectLst>
            <a:reflection blurRad="6350" stA="52000" endA="300" endPos="35000" dir="5400000" sy="-100000" algn="bl" rotWithShape="0"/>
          </a:effectLst>
        </p:spPr>
      </p:pic>
      <p:pic>
        <p:nvPicPr>
          <p:cNvPr id="7" name="Picture 6" descr="geo.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08736" y="3256171"/>
            <a:ext cx="2382774" cy="2382774"/>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32972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600164"/>
          </a:xfrm>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Paper and Binary:</a:t>
            </a:r>
          </a:p>
          <a:p>
            <a:pPr lvl="1"/>
            <a:r>
              <a:rPr lang="en-US" dirty="0">
                <a:hlinkClick r:id="rId2"/>
              </a:rPr>
              <a:t>http://bit.ly/fast-</a:t>
            </a:r>
            <a:r>
              <a:rPr lang="en-US" dirty="0" smtClean="0">
                <a:hlinkClick r:id="rId2"/>
              </a:rPr>
              <a:t>ann</a:t>
            </a:r>
            <a:endParaRPr lang="en-US" dirty="0" smtClean="0"/>
          </a:p>
          <a:p>
            <a:pPr marL="571500" lvl="1" indent="0">
              <a:buNone/>
            </a:pPr>
            <a:endParaRPr lang="en-US" dirty="0" smtClean="0"/>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backgroundRemoval t="353" b="100000" l="824" r="100000">
                        <a14:foregroundMark x1="46353" y1="12522" x2="35765" y2="41623"/>
                        <a14:foregroundMark x1="35059" y1="51852" x2="46118" y2="90123"/>
                        <a14:foregroundMark x1="84000" y1="11817" x2="97412" y2="10229"/>
                        <a14:foregroundMark x1="70118" y1="2293" x2="80706" y2="8289"/>
                        <a14:foregroundMark x1="34706" y1="47619" x2="35294" y2="73898"/>
                        <a14:foregroundMark x1="37294" y1="77601" x2="43059" y2="93122"/>
                      </a14:backgroundRemoval>
                    </a14:imgEffect>
                  </a14:imgLayer>
                </a14:imgProps>
              </a:ext>
              <a:ext uri="{28A0092B-C50C-407E-A947-70E740481C1C}">
                <a14:useLocalDpi xmlns:a14="http://schemas.microsoft.com/office/drawing/2010/main"/>
              </a:ext>
            </a:extLst>
          </a:blip>
          <a:stretch>
            <a:fillRect/>
          </a:stretch>
        </p:blipFill>
        <p:spPr>
          <a:xfrm>
            <a:off x="5646985" y="2528191"/>
            <a:ext cx="4744307" cy="3164732"/>
          </a:xfrm>
          <a:prstGeom prst="rect">
            <a:avLst/>
          </a:prstGeom>
          <a:ln>
            <a:noFill/>
          </a:ln>
          <a:effectLst>
            <a:softEdge rad="112500"/>
          </a:effectLst>
        </p:spPr>
      </p:pic>
    </p:spTree>
    <p:extLst>
      <p:ext uri="{BB962C8B-B14F-4D97-AF65-F5344CB8AC3E}">
        <p14:creationId xmlns:p14="http://schemas.microsoft.com/office/powerpoint/2010/main" val="47173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a:t>
            </a:r>
            <a:r>
              <a:rPr lang="en-US" baseline="0" dirty="0" smtClean="0"/>
              <a:t> Filtering - Result</a:t>
            </a:r>
            <a:endParaRPr lang="en-US" dirty="0"/>
          </a:p>
        </p:txBody>
      </p:sp>
      <p:sp>
        <p:nvSpPr>
          <p:cNvPr id="3" name="Content Placeholder 2"/>
          <p:cNvSpPr>
            <a:spLocks noGrp="1"/>
          </p:cNvSpPr>
          <p:nvPr>
            <p:ph idx="1"/>
          </p:nvPr>
        </p:nvSpPr>
        <p:spPr/>
        <p:txBody>
          <a:bodyPr/>
          <a:lstStyle/>
          <a:p>
            <a:pPr marL="0" indent="0">
              <a:buNone/>
            </a:pPr>
            <a:endParaRPr lang="en-US" baseline="0" dirty="0" smtClean="0"/>
          </a:p>
        </p:txBody>
      </p:sp>
      <p:pic>
        <p:nvPicPr>
          <p:cNvPr id="4" name="Picture 3"/>
          <p:cNvPicPr>
            <a:picLocks noChangeAspect="1"/>
          </p:cNvPicPr>
          <p:nvPr/>
        </p:nvPicPr>
        <p:blipFill>
          <a:blip r:embed="rId3"/>
          <a:stretch>
            <a:fillRect/>
          </a:stretch>
        </p:blipFill>
        <p:spPr>
          <a:xfrm>
            <a:off x="0" y="0"/>
            <a:ext cx="10972800" cy="6172200"/>
          </a:xfrm>
          <a:prstGeom prst="rect">
            <a:avLst/>
          </a:prstGeom>
        </p:spPr>
      </p:pic>
      <p:pic>
        <p:nvPicPr>
          <p:cNvPr id="5" name="Picture 4"/>
          <p:cNvPicPr>
            <a:picLocks noChangeAspect="1"/>
          </p:cNvPicPr>
          <p:nvPr/>
        </p:nvPicPr>
        <p:blipFill>
          <a:blip r:embed="rId4"/>
          <a:stretch>
            <a:fillRect/>
          </a:stretch>
        </p:blipFill>
        <p:spPr>
          <a:xfrm>
            <a:off x="6410" y="6440"/>
            <a:ext cx="10972800" cy="6172200"/>
          </a:xfrm>
          <a:prstGeom prst="rect">
            <a:avLst/>
          </a:prstGeom>
        </p:spPr>
      </p:pic>
    </p:spTree>
    <p:extLst>
      <p:ext uri="{BB962C8B-B14F-4D97-AF65-F5344CB8AC3E}">
        <p14:creationId xmlns:p14="http://schemas.microsoft.com/office/powerpoint/2010/main" val="3896012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a:t>
            </a:r>
            <a:r>
              <a:rPr lang="en-US" baseline="0" dirty="0" smtClean="0"/>
              <a:t> Filtering - Result</a:t>
            </a:r>
            <a:endParaRPr lang="en-US" dirty="0"/>
          </a:p>
        </p:txBody>
      </p:sp>
      <p:sp>
        <p:nvSpPr>
          <p:cNvPr id="3" name="Content Placeholder 2"/>
          <p:cNvSpPr>
            <a:spLocks noGrp="1"/>
          </p:cNvSpPr>
          <p:nvPr>
            <p:ph idx="1"/>
          </p:nvPr>
        </p:nvSpPr>
        <p:spPr/>
        <p:txBody>
          <a:bodyPr/>
          <a:lstStyle/>
          <a:p>
            <a:pPr marL="0" indent="0">
              <a:buNone/>
            </a:pPr>
            <a:endParaRPr lang="en-US" baseline="0" dirty="0" smtClean="0"/>
          </a:p>
        </p:txBody>
      </p:sp>
      <p:pic>
        <p:nvPicPr>
          <p:cNvPr id="4" name="Picture 3"/>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273443190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786018"/>
            <a:ext cx="9204325" cy="600164"/>
          </a:xfrm>
        </p:spPr>
        <p:txBody>
          <a:bodyPr/>
          <a:lstStyle/>
          <a:p>
            <a:r>
              <a:rPr lang="en-US" dirty="0" smtClean="0"/>
              <a:t>Related Work</a:t>
            </a:r>
            <a:endParaRPr lang="en-US" dirty="0"/>
          </a:p>
        </p:txBody>
      </p:sp>
    </p:spTree>
    <p:extLst>
      <p:ext uri="{BB962C8B-B14F-4D97-AF65-F5344CB8AC3E}">
        <p14:creationId xmlns:p14="http://schemas.microsoft.com/office/powerpoint/2010/main" val="294449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2_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2.xml><?xml version="1.0" encoding="utf-8"?>
<ds:datastoreItem xmlns:ds="http://schemas.openxmlformats.org/officeDocument/2006/customXml" ds:itemID="{DF88E22E-2A4B-4FB1-9848-BF16E7DBE74B}">
  <ds:schemaRefs>
    <ds:schemaRef ds:uri="http://schemas.microsoft.com/office/2006/documentManagement/type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53268</TotalTime>
  <Words>5732</Words>
  <Application>Microsoft Macintosh PowerPoint</Application>
  <PresentationFormat>Custom</PresentationFormat>
  <Paragraphs>889</Paragraphs>
  <Slides>68</Slides>
  <Notes>67</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12_PPT_Temp_Corp_16x9_BLK_2007</vt:lpstr>
      <vt:lpstr>FASTANN FOR HIGH QUALITY COLLABORATIVE FILTERING</vt:lpstr>
      <vt:lpstr>Story</vt:lpstr>
      <vt:lpstr>PowerPoint Presentation</vt:lpstr>
      <vt:lpstr>PowerPoint Presentation</vt:lpstr>
      <vt:lpstr>PowerPoint Presentation</vt:lpstr>
      <vt:lpstr>Collaborative Filtering - Aggregation</vt:lpstr>
      <vt:lpstr>Collaborative Filtering - Result</vt:lpstr>
      <vt:lpstr>Collaborative Filtering - Result</vt:lpstr>
      <vt:lpstr>Related Work</vt:lpstr>
      <vt:lpstr>PowerPoint Presentation</vt:lpstr>
      <vt:lpstr>PowerPoint Presentation</vt:lpstr>
      <vt:lpstr>PowerPoint Presentation</vt:lpstr>
      <vt:lpstr>Limitation</vt:lpstr>
      <vt:lpstr>PowerPoint Presentation</vt:lpstr>
      <vt:lpstr>Our solution</vt:lpstr>
      <vt:lpstr>Our solution</vt:lpstr>
      <vt:lpstr>Our solution</vt:lpstr>
      <vt:lpstr>Our solution</vt:lpstr>
      <vt:lpstr>Design challenges</vt:lpstr>
      <vt:lpstr>Our solution</vt:lpstr>
      <vt:lpstr>Tiling</vt:lpstr>
      <vt:lpstr>Clustering</vt:lpstr>
      <vt:lpstr>Clustering</vt:lpstr>
      <vt:lpstr>Warp-wide operation</vt:lpstr>
      <vt:lpstr>Warp-wide operation</vt:lpstr>
      <vt:lpstr>Warp-wide operation</vt:lpstr>
      <vt:lpstr>Warp-wide operation</vt:lpstr>
      <vt:lpstr>Warp-wide operation</vt:lpstr>
      <vt:lpstr>Warp-wide operation</vt:lpstr>
      <vt:lpstr>Warp-wide operation</vt:lpstr>
      <vt:lpstr>Clustering</vt:lpstr>
      <vt:lpstr>Our solution</vt:lpstr>
      <vt:lpstr>Our solution</vt:lpstr>
      <vt:lpstr>kNN Query</vt:lpstr>
      <vt:lpstr>kNN Query</vt:lpstr>
      <vt:lpstr>kNN Query</vt:lpstr>
      <vt:lpstr>kNN Query</vt:lpstr>
      <vt:lpstr>kNN Query</vt:lpstr>
      <vt:lpstr>kNN Query</vt:lpstr>
      <vt:lpstr>kNN Query</vt:lpstr>
      <vt:lpstr>kNN Query</vt:lpstr>
      <vt:lpstr>kNN Query</vt:lpstr>
      <vt:lpstr>kNN Query</vt:lpstr>
      <vt:lpstr>kNN Query</vt:lpstr>
      <vt:lpstr>kNN Query</vt:lpstr>
      <vt:lpstr>Filtering</vt:lpstr>
      <vt:lpstr>Our solution</vt:lpstr>
      <vt:lpstr>Results</vt:lpstr>
      <vt:lpstr>NN quality</vt:lpstr>
      <vt:lpstr>NN quality</vt:lpstr>
      <vt:lpstr>Single Frame Noise Reduction</vt:lpstr>
      <vt:lpstr>Single Frame Noise Reduction</vt:lpstr>
      <vt:lpstr>Single Frame Noise Reduction</vt:lpstr>
      <vt:lpstr>Single Frame Noise Reduction</vt:lpstr>
      <vt:lpstr>Architectures</vt:lpstr>
      <vt:lpstr>Burst Denoising – Single Frame</vt:lpstr>
      <vt:lpstr>Burst Denoising – Single Frame</vt:lpstr>
      <vt:lpstr>Burst Denoising – Single Frame</vt:lpstr>
      <vt:lpstr>Burst Denoising – All Frames</vt:lpstr>
      <vt:lpstr>Burst Denoising – All Frames</vt:lpstr>
      <vt:lpstr>Global Illumination</vt:lpstr>
      <vt:lpstr>Global Illumination</vt:lpstr>
      <vt:lpstr>Global Illumination</vt:lpstr>
      <vt:lpstr>Geometry Noise Reduction</vt:lpstr>
      <vt:lpstr>Geometry Noise Reduction</vt:lpstr>
      <vt:lpstr>Geometry Noise Reduction</vt:lpstr>
      <vt:lpstr>Conclusions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Yun-Ta Tsai</cp:lastModifiedBy>
  <cp:revision>2891</cp:revision>
  <dcterms:created xsi:type="dcterms:W3CDTF">2008-01-24T03:11:41Z</dcterms:created>
  <dcterms:modified xsi:type="dcterms:W3CDTF">2014-07-01T16:08:31Z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ies>
</file>