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8" r:id="rId3"/>
    <p:sldId id="322" r:id="rId4"/>
    <p:sldId id="323" r:id="rId5"/>
    <p:sldId id="324" r:id="rId6"/>
    <p:sldId id="325" r:id="rId7"/>
    <p:sldId id="327" r:id="rId8"/>
    <p:sldId id="328" r:id="rId9"/>
    <p:sldId id="329" r:id="rId10"/>
    <p:sldId id="330" r:id="rId11"/>
    <p:sldId id="331" r:id="rId12"/>
    <p:sldId id="332" r:id="rId13"/>
    <p:sldId id="335" r:id="rId14"/>
    <p:sldId id="333" r:id="rId15"/>
    <p:sldId id="334" r:id="rId16"/>
    <p:sldId id="337" r:id="rId17"/>
    <p:sldId id="336" r:id="rId18"/>
    <p:sldId id="339" r:id="rId19"/>
    <p:sldId id="340" r:id="rId20"/>
    <p:sldId id="341" r:id="rId21"/>
    <p:sldId id="342" r:id="rId22"/>
    <p:sldId id="343" r:id="rId23"/>
    <p:sldId id="346" r:id="rId24"/>
    <p:sldId id="344" r:id="rId25"/>
    <p:sldId id="345" r:id="rId26"/>
    <p:sldId id="347" r:id="rId27"/>
    <p:sldId id="348" r:id="rId28"/>
    <p:sldId id="320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DCD"/>
    <a:srgbClr val="FFFFFF"/>
    <a:srgbClr val="FFFFCD"/>
    <a:srgbClr val="F7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3" autoAdjust="0"/>
    <p:restoredTop sz="94660"/>
  </p:normalViewPr>
  <p:slideViewPr>
    <p:cSldViewPr>
      <p:cViewPr varScale="1">
        <p:scale>
          <a:sx n="110" d="100"/>
          <a:sy n="110" d="100"/>
        </p:scale>
        <p:origin x="21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6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DC96E89-DBDF-724E-9E5A-7E92DA24B32C}" type="datetimeFigureOut">
              <a:rPr lang="en-US"/>
              <a:pPr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A48E354-F0F9-D340-8BC4-A77700AAB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93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AFDB4-7BB2-2041-B54E-20596BFDB8A1}" type="datetimeFigureOut">
              <a:rPr lang="en-US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772A-ECEF-B94B-8887-920ACB5E2E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BBA29-E471-B84F-9377-30618AAC6CEC}" type="datetimeFigureOut">
              <a:rPr lang="en-US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9F4A3-19E0-564D-A6B3-9267FCE8D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25F42B-C240-AE4E-A7CF-DC618C8EA370}" type="datetimeFigureOut">
              <a:rPr lang="en-US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EEF1A-7A09-E641-BC49-F576C9E63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1472597" cy="99412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1041227" cy="4641379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CDCCB-1087-4640-A320-28022C63735A}" type="datetimeFigureOut">
              <a:rPr lang="en-US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9E58F-DECC-784F-BC1F-31BC4D47E9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3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5598D-9ECF-F64F-B842-B6D255F9B054}" type="datetimeFigureOut">
              <a:rPr lang="en-US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B91C8-8D16-4C4D-9764-60264681C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1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24040-DD89-6244-A254-71B2D362172E}" type="datetimeFigureOut">
              <a:rPr lang="en-US"/>
              <a:pPr/>
              <a:t>6/29/2015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29A04-BD9C-2245-869C-00BE9DA086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7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C4FEB-E222-9441-9E53-B12E45BFD1D9}" type="datetimeFigureOut">
              <a:rPr lang="en-US"/>
              <a:pPr/>
              <a:t>6/29/2015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189FC-83E2-6A47-BE55-B4C514D874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3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9FD16D-C9BC-014A-832C-5CE0736FED96}" type="datetimeFigureOut">
              <a:rPr lang="en-US"/>
              <a:pPr/>
              <a:t>6/29/2015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2C6D6-4FE6-7243-970A-DDD1D4888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5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9ACB53-E9CB-FD48-8297-3C4AFA8F52C2}" type="datetimeFigureOut">
              <a:rPr lang="en-US"/>
              <a:pPr/>
              <a:t>6/29/2015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4AE5D-72AC-444E-8640-2CDCC50F4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4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41C556-3849-B346-BFEA-F9FA2D5B00E3}" type="datetimeFigureOut">
              <a:rPr lang="en-US"/>
              <a:pPr/>
              <a:t>6/29/2015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8F983-EE9E-8349-B21E-2061E366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2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B100A5-1284-9F44-A820-314BA758D175}" type="datetimeFigureOut">
              <a:rPr lang="en-US"/>
              <a:pPr/>
              <a:t>6/29/2015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550B8-674C-3C43-8215-ECFA1173DF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188"/>
            <a:ext cx="1219200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9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B25E5D8-6D6C-9A4C-A0EC-486D4F40DB73}" type="datetimeFigureOut">
              <a:rPr lang="en-US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97C4084-DF2C-F44C-BAA4-E8D62561FB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95400" y="518469"/>
            <a:ext cx="10369152" cy="1470025"/>
          </a:xfrm>
        </p:spPr>
        <p:txBody>
          <a:bodyPr/>
          <a:lstStyle/>
          <a:p>
            <a:pPr algn="l" eaLnBrk="1" hangingPunct="1"/>
            <a:r>
              <a:rPr lang="fi-FI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Apex Point Map for Constant-Time Bounding Plane Approximation</a:t>
            </a:r>
            <a:endParaRPr lang="en-US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95400" y="2396480"/>
            <a:ext cx="6400800" cy="1752600"/>
          </a:xfrm>
        </p:spPr>
        <p:txBody>
          <a:bodyPr/>
          <a:lstStyle/>
          <a:p>
            <a:pPr algn="l" eaLnBrk="1" hangingPunct="1"/>
            <a:r>
              <a:rPr lang="fi-FI" sz="28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Samuli </a:t>
            </a:r>
            <a:r>
              <a:rPr lang="fi-FI" sz="28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Laine</a:t>
            </a:r>
          </a:p>
          <a:p>
            <a:pPr algn="l" eaLnBrk="1" hangingPunct="1"/>
            <a:r>
              <a:rPr lang="en-US" sz="28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Tero Karras</a:t>
            </a:r>
            <a:endParaRPr lang="fi-FI" sz="28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fi-FI" sz="2800" dirty="0">
                <a:solidFill>
                  <a:schemeClr val="accent1"/>
                </a:solidFill>
                <a:latin typeface="Arial" charset="0"/>
                <a:cs typeface="Arial" charset="0"/>
              </a:rPr>
              <a:t>NVIDIA</a:t>
            </a:r>
            <a:endParaRPr lang="en-US" sz="28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2052" name="Picture 4" descr="nvidia-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5229200"/>
            <a:ext cx="160178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4: Collision Detection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5592621" cy="51125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/>
              <a:t>Transformed object-space AABBs may intersect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Tightly fit world-space</a:t>
            </a:r>
            <a:br>
              <a:rPr lang="en-US" sz="3200" dirty="0" smtClean="0"/>
            </a:br>
            <a:r>
              <a:rPr lang="en-US" sz="3200" dirty="0" smtClean="0"/>
              <a:t>AABBs may intersect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sz="3200" dirty="0" smtClean="0"/>
              <a:t>But if you can guess a separating plane normal,</a:t>
            </a:r>
            <a:br>
              <a:rPr lang="en-US" sz="3200" dirty="0" smtClean="0"/>
            </a:br>
            <a:r>
              <a:rPr lang="en-US" sz="3200" dirty="0" smtClean="0"/>
              <a:t>it is very cheap to test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Could try, e.g., vector between object centers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3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8576">
            <a:off x="5891343" y="2897590"/>
            <a:ext cx="3936437" cy="29523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003">
            <a:off x="7894688" y="1790945"/>
            <a:ext cx="3936437" cy="295232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378976" y="1723900"/>
            <a:ext cx="4701195" cy="3750226"/>
            <a:chOff x="6378976" y="1723900"/>
            <a:chExt cx="4701195" cy="3750226"/>
          </a:xfrm>
        </p:grpSpPr>
        <p:sp>
          <p:nvSpPr>
            <p:cNvPr id="7" name="Rectangle 6"/>
            <p:cNvSpPr/>
            <p:nvPr/>
          </p:nvSpPr>
          <p:spPr>
            <a:xfrm rot="18318576">
              <a:off x="6677177" y="2820000"/>
              <a:ext cx="2355925" cy="2952328"/>
            </a:xfrm>
            <a:prstGeom prst="rect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Rectangle 34"/>
            <p:cNvSpPr/>
            <p:nvPr/>
          </p:nvSpPr>
          <p:spPr>
            <a:xfrm rot="20337003">
              <a:off x="8724246" y="1723900"/>
              <a:ext cx="2355925" cy="2952328"/>
            </a:xfrm>
            <a:prstGeom prst="rect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10194" y="1786275"/>
            <a:ext cx="2751706" cy="3647646"/>
            <a:chOff x="7410194" y="1786275"/>
            <a:chExt cx="2751706" cy="364764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7410194" y="1905529"/>
              <a:ext cx="2587476" cy="3528392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574424" y="1786275"/>
              <a:ext cx="2587476" cy="3528392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192340" y="1988378"/>
            <a:ext cx="4812210" cy="3713259"/>
            <a:chOff x="6192340" y="1988378"/>
            <a:chExt cx="4812210" cy="3713259"/>
          </a:xfrm>
        </p:grpSpPr>
        <p:sp>
          <p:nvSpPr>
            <p:cNvPr id="45" name="Rectangle 44"/>
            <p:cNvSpPr/>
            <p:nvPr/>
          </p:nvSpPr>
          <p:spPr>
            <a:xfrm>
              <a:off x="6192340" y="2868457"/>
              <a:ext cx="3072012" cy="2833180"/>
            </a:xfrm>
            <a:prstGeom prst="rect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435193" y="1988378"/>
              <a:ext cx="2569357" cy="2833180"/>
            </a:xfrm>
            <a:prstGeom prst="rect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128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0921213" cy="51125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If we want the bounding plane fit to be fast, precalculation is unavoidable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Otherwise must loop over all* vertices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Mesh needs to be static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Except: See paper for extension</a:t>
            </a:r>
            <a:br>
              <a:rPr lang="en-US" sz="2800" dirty="0" smtClean="0"/>
            </a:br>
            <a:r>
              <a:rPr lang="en-US" sz="2800" dirty="0" smtClean="0"/>
              <a:t>to skinned meshes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4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* Vertices on the convex hull would obviously be enough, but then we’d need to </a:t>
            </a:r>
            <a:r>
              <a:rPr lang="en-US" sz="2400" dirty="0" err="1" smtClean="0"/>
              <a:t>precalculate</a:t>
            </a:r>
            <a:r>
              <a:rPr lang="en-US" sz="2400" dirty="0" smtClean="0"/>
              <a:t> the convex hull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endParaRPr lang="en-US" sz="2400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895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AABB: The Good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0921213" cy="51125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The amount of precalculated data is small and constant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The precalculation is fast and simple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Fitting an arbitrarily oriented bounding plane is really fast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200" dirty="0" smtClean="0"/>
          </a:p>
          <a:p>
            <a:pPr>
              <a:spcBef>
                <a:spcPts val="1200"/>
              </a:spcBef>
            </a:pPr>
            <a:endParaRPr lang="en-US" sz="3200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221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AABB: The Bad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0921213" cy="51125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An arbitrarily oriented bounding plane fit to an AABB can be extremely conservative</a:t>
            </a:r>
          </a:p>
          <a:p>
            <a:pPr>
              <a:spcBef>
                <a:spcPts val="1200"/>
              </a:spcBef>
            </a:pPr>
            <a:endParaRPr lang="en-US" sz="3200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3200" b="1" dirty="0" smtClean="0"/>
              <a:t>HOWEVER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Fitting an axis-aligned plane works fine (exact result)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Fitting an </a:t>
            </a:r>
            <a:r>
              <a:rPr lang="en-US" sz="3200" i="1" dirty="0" smtClean="0"/>
              <a:t>almost</a:t>
            </a:r>
            <a:r>
              <a:rPr lang="en-US" sz="3200" dirty="0" smtClean="0"/>
              <a:t> axis-aligned plane is still okay-</a:t>
            </a:r>
            <a:r>
              <a:rPr lang="en-US" sz="3200" dirty="0" err="1" smtClean="0"/>
              <a:t>ish</a:t>
            </a:r>
            <a:endParaRPr lang="en-US" sz="3200" dirty="0" smtClean="0"/>
          </a:p>
          <a:p>
            <a:pPr>
              <a:spcBef>
                <a:spcPts val="1200"/>
              </a:spcBef>
            </a:pPr>
            <a:endParaRPr lang="en-US" sz="3200" dirty="0" smtClean="0"/>
          </a:p>
          <a:p>
            <a:pPr>
              <a:spcBef>
                <a:spcPts val="1200"/>
              </a:spcBef>
            </a:pPr>
            <a:endParaRPr lang="en-US" sz="3200" dirty="0" smtClean="0"/>
          </a:p>
          <a:p>
            <a:pPr>
              <a:spcBef>
                <a:spcPts val="1200"/>
              </a:spcBef>
            </a:pPr>
            <a:endParaRPr lang="en-US" sz="3200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202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556626" y="1857375"/>
            <a:ext cx="2393950" cy="2924175"/>
          </a:xfrm>
          <a:custGeom>
            <a:avLst/>
            <a:gdLst>
              <a:gd name="connsiteX0" fmla="*/ 1311275 w 3438525"/>
              <a:gd name="connsiteY0" fmla="*/ 0 h 2924175"/>
              <a:gd name="connsiteX1" fmla="*/ 2809875 w 3438525"/>
              <a:gd name="connsiteY1" fmla="*/ 0 h 2924175"/>
              <a:gd name="connsiteX2" fmla="*/ 3429000 w 3438525"/>
              <a:gd name="connsiteY2" fmla="*/ 619125 h 2924175"/>
              <a:gd name="connsiteX3" fmla="*/ 3438525 w 3438525"/>
              <a:gd name="connsiteY3" fmla="*/ 2066925 h 2924175"/>
              <a:gd name="connsiteX4" fmla="*/ 2587625 w 3438525"/>
              <a:gd name="connsiteY4" fmla="*/ 2921000 h 2924175"/>
              <a:gd name="connsiteX5" fmla="*/ 1628775 w 3438525"/>
              <a:gd name="connsiteY5" fmla="*/ 2924175 h 2924175"/>
              <a:gd name="connsiteX6" fmla="*/ 0 w 3438525"/>
              <a:gd name="connsiteY6" fmla="*/ 1295400 h 2924175"/>
              <a:gd name="connsiteX7" fmla="*/ 1311275 w 3438525"/>
              <a:gd name="connsiteY7" fmla="*/ 0 h 2924175"/>
              <a:gd name="connsiteX0" fmla="*/ 266700 w 2393950"/>
              <a:gd name="connsiteY0" fmla="*/ 0 h 2924175"/>
              <a:gd name="connsiteX1" fmla="*/ 1765300 w 2393950"/>
              <a:gd name="connsiteY1" fmla="*/ 0 h 2924175"/>
              <a:gd name="connsiteX2" fmla="*/ 2384425 w 2393950"/>
              <a:gd name="connsiteY2" fmla="*/ 619125 h 2924175"/>
              <a:gd name="connsiteX3" fmla="*/ 2393950 w 2393950"/>
              <a:gd name="connsiteY3" fmla="*/ 2066925 h 2924175"/>
              <a:gd name="connsiteX4" fmla="*/ 1543050 w 2393950"/>
              <a:gd name="connsiteY4" fmla="*/ 2921000 h 2924175"/>
              <a:gd name="connsiteX5" fmla="*/ 584200 w 2393950"/>
              <a:gd name="connsiteY5" fmla="*/ 2924175 h 2924175"/>
              <a:gd name="connsiteX6" fmla="*/ 0 w 2393950"/>
              <a:gd name="connsiteY6" fmla="*/ 2371725 h 2924175"/>
              <a:gd name="connsiteX7" fmla="*/ 266700 w 2393950"/>
              <a:gd name="connsiteY7" fmla="*/ 0 h 2924175"/>
              <a:gd name="connsiteX0" fmla="*/ 266700 w 2393950"/>
              <a:gd name="connsiteY0" fmla="*/ 0 h 2924175"/>
              <a:gd name="connsiteX1" fmla="*/ 88899 w 2393950"/>
              <a:gd name="connsiteY1" fmla="*/ 1568450 h 2924175"/>
              <a:gd name="connsiteX2" fmla="*/ 1765300 w 2393950"/>
              <a:gd name="connsiteY2" fmla="*/ 0 h 2924175"/>
              <a:gd name="connsiteX3" fmla="*/ 2384425 w 2393950"/>
              <a:gd name="connsiteY3" fmla="*/ 619125 h 2924175"/>
              <a:gd name="connsiteX4" fmla="*/ 2393950 w 2393950"/>
              <a:gd name="connsiteY4" fmla="*/ 2066925 h 2924175"/>
              <a:gd name="connsiteX5" fmla="*/ 1543050 w 2393950"/>
              <a:gd name="connsiteY5" fmla="*/ 2921000 h 2924175"/>
              <a:gd name="connsiteX6" fmla="*/ 584200 w 2393950"/>
              <a:gd name="connsiteY6" fmla="*/ 2924175 h 2924175"/>
              <a:gd name="connsiteX7" fmla="*/ 0 w 2393950"/>
              <a:gd name="connsiteY7" fmla="*/ 2371725 h 2924175"/>
              <a:gd name="connsiteX8" fmla="*/ 266700 w 2393950"/>
              <a:gd name="connsiteY8" fmla="*/ 0 h 2924175"/>
              <a:gd name="connsiteX0" fmla="*/ 266700 w 2393950"/>
              <a:gd name="connsiteY0" fmla="*/ 0 h 2924175"/>
              <a:gd name="connsiteX1" fmla="*/ 66674 w 2393950"/>
              <a:gd name="connsiteY1" fmla="*/ 384175 h 2924175"/>
              <a:gd name="connsiteX2" fmla="*/ 1765300 w 2393950"/>
              <a:gd name="connsiteY2" fmla="*/ 0 h 2924175"/>
              <a:gd name="connsiteX3" fmla="*/ 2384425 w 2393950"/>
              <a:gd name="connsiteY3" fmla="*/ 619125 h 2924175"/>
              <a:gd name="connsiteX4" fmla="*/ 2393950 w 2393950"/>
              <a:gd name="connsiteY4" fmla="*/ 2066925 h 2924175"/>
              <a:gd name="connsiteX5" fmla="*/ 1543050 w 2393950"/>
              <a:gd name="connsiteY5" fmla="*/ 2921000 h 2924175"/>
              <a:gd name="connsiteX6" fmla="*/ 584200 w 2393950"/>
              <a:gd name="connsiteY6" fmla="*/ 2924175 h 2924175"/>
              <a:gd name="connsiteX7" fmla="*/ 0 w 2393950"/>
              <a:gd name="connsiteY7" fmla="*/ 2371725 h 2924175"/>
              <a:gd name="connsiteX8" fmla="*/ 266700 w 2393950"/>
              <a:gd name="connsiteY8" fmla="*/ 0 h 2924175"/>
              <a:gd name="connsiteX0" fmla="*/ 0 w 2409825"/>
              <a:gd name="connsiteY0" fmla="*/ 250825 h 2924175"/>
              <a:gd name="connsiteX1" fmla="*/ 82549 w 2409825"/>
              <a:gd name="connsiteY1" fmla="*/ 384175 h 2924175"/>
              <a:gd name="connsiteX2" fmla="*/ 1781175 w 2409825"/>
              <a:gd name="connsiteY2" fmla="*/ 0 h 2924175"/>
              <a:gd name="connsiteX3" fmla="*/ 2400300 w 2409825"/>
              <a:gd name="connsiteY3" fmla="*/ 619125 h 2924175"/>
              <a:gd name="connsiteX4" fmla="*/ 2409825 w 2409825"/>
              <a:gd name="connsiteY4" fmla="*/ 2066925 h 2924175"/>
              <a:gd name="connsiteX5" fmla="*/ 1558925 w 2409825"/>
              <a:gd name="connsiteY5" fmla="*/ 2921000 h 2924175"/>
              <a:gd name="connsiteX6" fmla="*/ 600075 w 2409825"/>
              <a:gd name="connsiteY6" fmla="*/ 2924175 h 2924175"/>
              <a:gd name="connsiteX7" fmla="*/ 15875 w 2409825"/>
              <a:gd name="connsiteY7" fmla="*/ 2371725 h 2924175"/>
              <a:gd name="connsiteX8" fmla="*/ 0 w 2409825"/>
              <a:gd name="connsiteY8" fmla="*/ 250825 h 2924175"/>
              <a:gd name="connsiteX0" fmla="*/ 0 w 2409825"/>
              <a:gd name="connsiteY0" fmla="*/ 250825 h 2924175"/>
              <a:gd name="connsiteX1" fmla="*/ 282574 w 2409825"/>
              <a:gd name="connsiteY1" fmla="*/ 3175 h 2924175"/>
              <a:gd name="connsiteX2" fmla="*/ 1781175 w 2409825"/>
              <a:gd name="connsiteY2" fmla="*/ 0 h 2924175"/>
              <a:gd name="connsiteX3" fmla="*/ 2400300 w 2409825"/>
              <a:gd name="connsiteY3" fmla="*/ 619125 h 2924175"/>
              <a:gd name="connsiteX4" fmla="*/ 2409825 w 2409825"/>
              <a:gd name="connsiteY4" fmla="*/ 2066925 h 2924175"/>
              <a:gd name="connsiteX5" fmla="*/ 1558925 w 2409825"/>
              <a:gd name="connsiteY5" fmla="*/ 2921000 h 2924175"/>
              <a:gd name="connsiteX6" fmla="*/ 600075 w 2409825"/>
              <a:gd name="connsiteY6" fmla="*/ 2924175 h 2924175"/>
              <a:gd name="connsiteX7" fmla="*/ 15875 w 2409825"/>
              <a:gd name="connsiteY7" fmla="*/ 2371725 h 2924175"/>
              <a:gd name="connsiteX8" fmla="*/ 0 w 2409825"/>
              <a:gd name="connsiteY8" fmla="*/ 250825 h 2924175"/>
              <a:gd name="connsiteX0" fmla="*/ 9525 w 2393950"/>
              <a:gd name="connsiteY0" fmla="*/ 257175 h 2924175"/>
              <a:gd name="connsiteX1" fmla="*/ 266699 w 2393950"/>
              <a:gd name="connsiteY1" fmla="*/ 3175 h 2924175"/>
              <a:gd name="connsiteX2" fmla="*/ 1765300 w 2393950"/>
              <a:gd name="connsiteY2" fmla="*/ 0 h 2924175"/>
              <a:gd name="connsiteX3" fmla="*/ 2384425 w 2393950"/>
              <a:gd name="connsiteY3" fmla="*/ 619125 h 2924175"/>
              <a:gd name="connsiteX4" fmla="*/ 2393950 w 2393950"/>
              <a:gd name="connsiteY4" fmla="*/ 2066925 h 2924175"/>
              <a:gd name="connsiteX5" fmla="*/ 1543050 w 2393950"/>
              <a:gd name="connsiteY5" fmla="*/ 2921000 h 2924175"/>
              <a:gd name="connsiteX6" fmla="*/ 584200 w 2393950"/>
              <a:gd name="connsiteY6" fmla="*/ 2924175 h 2924175"/>
              <a:gd name="connsiteX7" fmla="*/ 0 w 2393950"/>
              <a:gd name="connsiteY7" fmla="*/ 2371725 h 2924175"/>
              <a:gd name="connsiteX8" fmla="*/ 9525 w 2393950"/>
              <a:gd name="connsiteY8" fmla="*/ 257175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3950" h="2924175">
                <a:moveTo>
                  <a:pt x="9525" y="257175"/>
                </a:moveTo>
                <a:lnTo>
                  <a:pt x="266699" y="3175"/>
                </a:lnTo>
                <a:lnTo>
                  <a:pt x="1765300" y="0"/>
                </a:lnTo>
                <a:lnTo>
                  <a:pt x="2384425" y="619125"/>
                </a:lnTo>
                <a:lnTo>
                  <a:pt x="2393950" y="2066925"/>
                </a:lnTo>
                <a:lnTo>
                  <a:pt x="1543050" y="2921000"/>
                </a:lnTo>
                <a:lnTo>
                  <a:pt x="584200" y="2924175"/>
                </a:lnTo>
                <a:lnTo>
                  <a:pt x="0" y="2371725"/>
                </a:lnTo>
                <a:lnTo>
                  <a:pt x="9525" y="257175"/>
                </a:lnTo>
                <a:close/>
              </a:path>
            </a:pathLst>
          </a:custGeom>
          <a:solidFill>
            <a:schemeClr val="accent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Is More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0921213" cy="511256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 smtClean="0"/>
              <a:t>Why not </a:t>
            </a:r>
            <a:r>
              <a:rPr lang="en-US" sz="3200" dirty="0" err="1" smtClean="0"/>
              <a:t>precalculate</a:t>
            </a:r>
            <a:r>
              <a:rPr lang="en-US" sz="3200" dirty="0" smtClean="0"/>
              <a:t> a many-</a:t>
            </a:r>
            <a:br>
              <a:rPr lang="en-US" sz="3200" dirty="0" smtClean="0"/>
            </a:br>
            <a:r>
              <a:rPr lang="en-US" sz="3200" dirty="0" smtClean="0"/>
              <a:t>sided bounding volume?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This is known as a </a:t>
            </a:r>
            <a:r>
              <a:rPr lang="en-US" sz="3200" b="1" i="1" dirty="0" smtClean="0"/>
              <a:t>k</a:t>
            </a:r>
            <a:r>
              <a:rPr lang="en-US" sz="3200" b="1" dirty="0" smtClean="0"/>
              <a:t>-DOP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Intersection of half-spaces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sz="2800" i="1" dirty="0"/>
              <a:t>k</a:t>
            </a:r>
            <a:r>
              <a:rPr lang="en-US" sz="2800" dirty="0" smtClean="0"/>
              <a:t> is the number of plane normals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AABB belongs to the 6-DOP family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Determining the </a:t>
            </a:r>
            <a:r>
              <a:rPr lang="en-US" sz="3200" i="1" dirty="0" smtClean="0"/>
              <a:t>k</a:t>
            </a:r>
            <a:r>
              <a:rPr lang="en-US" sz="3200" dirty="0" smtClean="0"/>
              <a:t> plane equations</a:t>
            </a:r>
            <a:br>
              <a:rPr lang="en-US" sz="3200" dirty="0" smtClean="0"/>
            </a:br>
            <a:r>
              <a:rPr lang="en-US" sz="3200" dirty="0" smtClean="0"/>
              <a:t>for a mesh is easy and fast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But…</a:t>
            </a:r>
          </a:p>
          <a:p>
            <a:pPr>
              <a:spcBef>
                <a:spcPts val="600"/>
              </a:spcBef>
            </a:pPr>
            <a:endParaRPr lang="en-US" sz="3200" dirty="0" smtClean="0"/>
          </a:p>
          <a:p>
            <a:pPr>
              <a:spcBef>
                <a:spcPts val="600"/>
              </a:spcBef>
            </a:pPr>
            <a:endParaRPr lang="en-US" sz="3200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79" y="1844824"/>
            <a:ext cx="3936437" cy="29523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72125" y="4781795"/>
            <a:ext cx="4176463" cy="360040"/>
            <a:chOff x="8616280" y="5373216"/>
            <a:chExt cx="2448272" cy="36004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616280" y="5373216"/>
              <a:ext cx="2448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9840416" y="5373216"/>
              <a:ext cx="0" cy="360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5400000">
            <a:off x="6315254" y="3140968"/>
            <a:ext cx="4133999" cy="360040"/>
            <a:chOff x="8616280" y="5373216"/>
            <a:chExt cx="2448272" cy="36004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616280" y="5373216"/>
              <a:ext cx="2448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9840416" y="5373216"/>
              <a:ext cx="0" cy="360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0800000">
            <a:off x="7752184" y="1503817"/>
            <a:ext cx="3960440" cy="360040"/>
            <a:chOff x="8616280" y="5373216"/>
            <a:chExt cx="2448272" cy="36004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616280" y="5373216"/>
              <a:ext cx="2448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840416" y="5373216"/>
              <a:ext cx="0" cy="360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6200000">
            <a:off x="9058528" y="3141700"/>
            <a:ext cx="4132535" cy="360040"/>
            <a:chOff x="8309254" y="5401280"/>
            <a:chExt cx="2448272" cy="36004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8309254" y="5401280"/>
              <a:ext cx="2448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533390" y="5401280"/>
              <a:ext cx="0" cy="360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2700000">
            <a:off x="6702194" y="4504172"/>
            <a:ext cx="4176463" cy="360040"/>
            <a:chOff x="8616280" y="5373216"/>
            <a:chExt cx="2448272" cy="36004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8616280" y="5373216"/>
              <a:ext cx="2448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840416" y="5373216"/>
              <a:ext cx="0" cy="360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8100000">
            <a:off x="6532703" y="1638485"/>
            <a:ext cx="4133999" cy="360040"/>
            <a:chOff x="8616280" y="5373216"/>
            <a:chExt cx="2448272" cy="36004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8616280" y="5373216"/>
              <a:ext cx="2448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9840416" y="5373216"/>
              <a:ext cx="0" cy="360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3500000">
            <a:off x="8932385" y="2025213"/>
            <a:ext cx="3960440" cy="360040"/>
            <a:chOff x="8616280" y="5373216"/>
            <a:chExt cx="2448272" cy="36004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8616280" y="5373216"/>
              <a:ext cx="2448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9840416" y="5373216"/>
              <a:ext cx="0" cy="360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8900000">
            <a:off x="8766852" y="4121023"/>
            <a:ext cx="4132535" cy="360040"/>
            <a:chOff x="8309254" y="5401280"/>
            <a:chExt cx="2448272" cy="36004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8309254" y="5401280"/>
              <a:ext cx="2448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9533390" y="5401280"/>
              <a:ext cx="0" cy="360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15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Trouble with </a:t>
            </a:r>
            <a:r>
              <a:rPr lang="en-US" i="1" dirty="0" smtClean="0"/>
              <a:t>k</a:t>
            </a:r>
            <a:r>
              <a:rPr lang="en-US" dirty="0" smtClean="0"/>
              <a:t>-DOPs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0921213" cy="51125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Determining the vertices of the </a:t>
            </a:r>
            <a:r>
              <a:rPr lang="en-US" sz="3200" i="1" dirty="0" smtClean="0"/>
              <a:t>k</a:t>
            </a:r>
            <a:r>
              <a:rPr lang="en-US" sz="3200" dirty="0" smtClean="0"/>
              <a:t>-DOP surface is non-trivial, to say the least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Known as the </a:t>
            </a:r>
            <a:r>
              <a:rPr lang="en-US" sz="2800" i="1" dirty="0" smtClean="0"/>
              <a:t>vertex enumeration problem </a:t>
            </a:r>
            <a:r>
              <a:rPr lang="en-US" sz="2800" dirty="0" smtClean="0"/>
              <a:t>in linear optimization circles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2D case looks deceptively simple, problems start at 3D</a:t>
            </a:r>
            <a:endParaRPr lang="en-US" dirty="0" smtClean="0"/>
          </a:p>
          <a:p>
            <a:pPr>
              <a:spcBef>
                <a:spcPts val="1200"/>
              </a:spcBef>
            </a:pPr>
            <a:endParaRPr lang="en-US" sz="3200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249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-DOP Surface Topology Is Not Fixed</a:t>
            </a:r>
            <a:endParaRPr lang="fi-FI" dirty="0"/>
          </a:p>
        </p:txBody>
      </p:sp>
      <p:grpSp>
        <p:nvGrpSpPr>
          <p:cNvPr id="89" name="Group 88"/>
          <p:cNvGrpSpPr/>
          <p:nvPr/>
        </p:nvGrpSpPr>
        <p:grpSpPr>
          <a:xfrm>
            <a:off x="1415480" y="2276873"/>
            <a:ext cx="4199490" cy="2232250"/>
            <a:chOff x="1415480" y="1412777"/>
            <a:chExt cx="4199490" cy="223225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15480" y="2564907"/>
              <a:ext cx="228025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15480" y="3645027"/>
              <a:ext cx="2856317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416308" y="1412779"/>
              <a:ext cx="1342641" cy="1152128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15480" y="2564907"/>
              <a:ext cx="0" cy="108011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71797" y="3181167"/>
              <a:ext cx="0" cy="46385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759629" y="1412778"/>
              <a:ext cx="2854809" cy="1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559829" y="1412777"/>
              <a:ext cx="1051331" cy="906263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614970" y="1412777"/>
              <a:ext cx="0" cy="108011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271797" y="2492898"/>
              <a:ext cx="1342641" cy="1152128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95733" y="2564906"/>
              <a:ext cx="576064" cy="616261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270438" y="2319039"/>
              <a:ext cx="292669" cy="862128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694374" y="2319038"/>
              <a:ext cx="865455" cy="245868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Oval 91"/>
          <p:cNvSpPr/>
          <p:nvPr/>
        </p:nvSpPr>
        <p:spPr>
          <a:xfrm>
            <a:off x="4198430" y="3962294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1" name="Oval 120"/>
          <p:cNvSpPr/>
          <p:nvPr/>
        </p:nvSpPr>
        <p:spPr>
          <a:xfrm>
            <a:off x="9186348" y="4871803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5" name="TextBox 134"/>
          <p:cNvSpPr txBox="1"/>
          <p:nvPr/>
        </p:nvSpPr>
        <p:spPr>
          <a:xfrm>
            <a:off x="2588216" y="379277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fi-FI" sz="2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008865" y="335942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fi-FI" sz="2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4794502" y="319080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fi-FI" sz="2000" dirty="0"/>
          </a:p>
        </p:txBody>
      </p:sp>
      <p:grpSp>
        <p:nvGrpSpPr>
          <p:cNvPr id="150" name="Group 149"/>
          <p:cNvGrpSpPr/>
          <p:nvPr/>
        </p:nvGrpSpPr>
        <p:grpSpPr>
          <a:xfrm>
            <a:off x="6327913" y="2276872"/>
            <a:ext cx="4199490" cy="2232250"/>
            <a:chOff x="6327913" y="2276872"/>
            <a:chExt cx="4199490" cy="2232250"/>
          </a:xfrm>
        </p:grpSpPr>
        <p:grpSp>
          <p:nvGrpSpPr>
            <p:cNvPr id="90" name="Group 89"/>
            <p:cNvGrpSpPr/>
            <p:nvPr/>
          </p:nvGrpSpPr>
          <p:grpSpPr>
            <a:xfrm>
              <a:off x="6327913" y="2276872"/>
              <a:ext cx="4199490" cy="2232250"/>
              <a:chOff x="6327913" y="1412776"/>
              <a:chExt cx="4199490" cy="223225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6327913" y="2564906"/>
                <a:ext cx="1542731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6327913" y="3645025"/>
                <a:ext cx="2552396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6328741" y="1412778"/>
                <a:ext cx="1342641" cy="115212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327913" y="2564906"/>
                <a:ext cx="0" cy="108011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7672062" y="1412777"/>
                <a:ext cx="2854809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9979048" y="1412777"/>
                <a:ext cx="544545" cy="469405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0527403" y="1412776"/>
                <a:ext cx="0" cy="108011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9470758" y="2492897"/>
                <a:ext cx="1056113" cy="906257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870644" y="2564905"/>
                <a:ext cx="1009665" cy="108011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9466122" y="1887972"/>
                <a:ext cx="512926" cy="1510952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7893763" y="1882182"/>
                <a:ext cx="2085285" cy="673517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8894087" y="3399154"/>
                <a:ext cx="576139" cy="245869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137"/>
            <p:cNvSpPr txBox="1"/>
            <p:nvPr/>
          </p:nvSpPr>
          <p:spPr>
            <a:xfrm>
              <a:off x="7167314" y="3787051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fi-FI" sz="20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825968" y="3507544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fi-FI" sz="20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0030745" y="292087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</a:t>
              </a:r>
              <a:endParaRPr lang="fi-FI" sz="2000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813284" y="4191012"/>
            <a:ext cx="721557" cy="390115"/>
            <a:chOff x="8813284" y="3326916"/>
            <a:chExt cx="721557" cy="390115"/>
          </a:xfrm>
        </p:grpSpPr>
        <p:sp>
          <p:nvSpPr>
            <p:cNvPr id="99" name="Oval 98"/>
            <p:cNvSpPr/>
            <p:nvPr/>
          </p:nvSpPr>
          <p:spPr>
            <a:xfrm>
              <a:off x="9390825" y="3326916"/>
              <a:ext cx="144016" cy="14401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0" name="Oval 99"/>
            <p:cNvSpPr/>
            <p:nvPr/>
          </p:nvSpPr>
          <p:spPr>
            <a:xfrm>
              <a:off x="8813284" y="3573015"/>
              <a:ext cx="144016" cy="14401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551384" y="610593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* </a:t>
            </a:r>
            <a:r>
              <a:rPr lang="en-US" dirty="0" smtClean="0"/>
              <a:t>Except when it is (e.g., in case of AABBs)</a:t>
            </a:r>
            <a:endParaRPr lang="en-US" dirty="0"/>
          </a:p>
        </p:txBody>
      </p:sp>
      <p:sp>
        <p:nvSpPr>
          <p:cNvPr id="153" name="Title 1"/>
          <p:cNvSpPr txBox="1">
            <a:spLocks/>
          </p:cNvSpPr>
          <p:nvPr/>
        </p:nvSpPr>
        <p:spPr bwMode="auto">
          <a:xfrm>
            <a:off x="8813284" y="275329"/>
            <a:ext cx="3378716" cy="9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*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73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52" grpId="0"/>
      <p:bldP spid="1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 Point </a:t>
            </a:r>
            <a:r>
              <a:rPr lang="en-US" dirty="0" smtClean="0"/>
              <a:t>Map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0921213" cy="51125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Start with a </a:t>
            </a:r>
            <a:r>
              <a:rPr lang="en-US" sz="3200" i="1" dirty="0" smtClean="0"/>
              <a:t>k</a:t>
            </a:r>
            <a:r>
              <a:rPr lang="en-US" sz="3200" dirty="0" smtClean="0"/>
              <a:t>-DOP, but instead of trying to find the </a:t>
            </a:r>
            <a:r>
              <a:rPr lang="en-US" sz="3200" i="1" dirty="0" smtClean="0"/>
              <a:t>k</a:t>
            </a:r>
            <a:r>
              <a:rPr lang="en-US" sz="3200" dirty="0" smtClean="0"/>
              <a:t>-DOP surface vertices, find some other vertices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These are what we call </a:t>
            </a:r>
            <a:r>
              <a:rPr lang="en-US" sz="2800" b="1" dirty="0" smtClean="0"/>
              <a:t>apex points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They </a:t>
            </a:r>
            <a:r>
              <a:rPr lang="en-US" sz="2800" b="1" dirty="0" smtClean="0"/>
              <a:t>may </a:t>
            </a:r>
            <a:r>
              <a:rPr lang="en-US" sz="2800" dirty="0" smtClean="0"/>
              <a:t>be </a:t>
            </a:r>
            <a:r>
              <a:rPr lang="en-US" sz="2800" i="1" dirty="0" smtClean="0"/>
              <a:t>k</a:t>
            </a:r>
            <a:r>
              <a:rPr lang="en-US" sz="2800" dirty="0" smtClean="0"/>
              <a:t>-DOP surface vertices, but possibly aren’t</a:t>
            </a:r>
            <a:endParaRPr lang="en-US" dirty="0" smtClean="0"/>
          </a:p>
          <a:p>
            <a:pPr>
              <a:spcBef>
                <a:spcPts val="1200"/>
              </a:spcBef>
            </a:pPr>
            <a:endParaRPr lang="en-US" sz="1100" dirty="0" smtClean="0"/>
          </a:p>
          <a:p>
            <a:pPr>
              <a:spcBef>
                <a:spcPts val="1200"/>
              </a:spcBef>
            </a:pPr>
            <a:r>
              <a:rPr lang="en-US" sz="3200" dirty="0" smtClean="0"/>
              <a:t>In addition, choose </a:t>
            </a:r>
            <a:r>
              <a:rPr lang="en-US" sz="3200" i="1" dirty="0" smtClean="0"/>
              <a:t>k</a:t>
            </a:r>
            <a:r>
              <a:rPr lang="en-US" sz="3200" dirty="0" smtClean="0"/>
              <a:t>-DOP normals carefully so that we can easily decide a </a:t>
            </a:r>
            <a:r>
              <a:rPr lang="en-US" sz="3200" b="1" dirty="0" smtClean="0"/>
              <a:t>single </a:t>
            </a:r>
            <a:r>
              <a:rPr lang="en-US" sz="3200" dirty="0" smtClean="0"/>
              <a:t>apex point to fit the bounding plane against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Makes bounding plane construction extremely fast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952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-DOP Normals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0921213" cy="51125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We choose the </a:t>
            </a:r>
            <a:r>
              <a:rPr lang="en-US" sz="3200" i="1" dirty="0" smtClean="0"/>
              <a:t>k</a:t>
            </a:r>
            <a:r>
              <a:rPr lang="en-US" sz="3200" dirty="0" smtClean="0"/>
              <a:t>-DOP</a:t>
            </a:r>
            <a:br>
              <a:rPr lang="en-US" sz="3200" dirty="0" smtClean="0"/>
            </a:br>
            <a:r>
              <a:rPr lang="en-US" sz="3200" dirty="0" smtClean="0"/>
              <a:t>normals to point at the</a:t>
            </a:r>
            <a:br>
              <a:rPr lang="en-US" sz="3200" dirty="0" smtClean="0"/>
            </a:br>
            <a:r>
              <a:rPr lang="en-US" sz="3200" dirty="0" smtClean="0"/>
              <a:t>vertices of a regularly</a:t>
            </a:r>
            <a:br>
              <a:rPr lang="en-US" sz="3200" dirty="0" smtClean="0"/>
            </a:br>
            <a:r>
              <a:rPr lang="en-US" sz="3200" dirty="0" smtClean="0"/>
              <a:t>tessellated cube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With each face tessellated</a:t>
            </a:r>
            <a:br>
              <a:rPr lang="en-US" sz="3200" dirty="0" smtClean="0"/>
            </a:br>
            <a:r>
              <a:rPr lang="en-US" sz="3200" dirty="0" smtClean="0"/>
              <a:t>to </a:t>
            </a:r>
            <a:r>
              <a:rPr lang="en-US" sz="3200" i="1" dirty="0" err="1" smtClean="0"/>
              <a:t>n</a:t>
            </a:r>
            <a:r>
              <a:rPr lang="en-US" sz="3200" dirty="0" err="1" smtClean="0"/>
              <a:t>×</a:t>
            </a:r>
            <a:r>
              <a:rPr lang="en-US" sz="3200" i="1" dirty="0" err="1" smtClean="0"/>
              <a:t>n</a:t>
            </a:r>
            <a:r>
              <a:rPr lang="en-US" sz="3200" dirty="0" smtClean="0"/>
              <a:t> squares, we get</a:t>
            </a:r>
            <a:br>
              <a:rPr lang="en-US" sz="3200" dirty="0" smtClean="0"/>
            </a:br>
            <a:r>
              <a:rPr lang="en-US" sz="3200" dirty="0" smtClean="0"/>
              <a:t>6</a:t>
            </a:r>
            <a:r>
              <a:rPr lang="en-US" sz="3200" i="1" dirty="0" smtClean="0"/>
              <a:t>n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+ 2 normal directions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In this figure, </a:t>
            </a:r>
            <a:r>
              <a:rPr lang="en-US" sz="3200" i="1" dirty="0" smtClean="0"/>
              <a:t>n</a:t>
            </a:r>
            <a:r>
              <a:rPr lang="en-US" sz="3200" dirty="0" smtClean="0"/>
              <a:t> = 8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i="1" dirty="0" smtClean="0">
                <a:sym typeface="Wingdings" panose="05000000000000000000" pitchFamily="2" charset="2"/>
              </a:rPr>
              <a:t>k</a:t>
            </a:r>
            <a:r>
              <a:rPr lang="en-US" sz="3200" dirty="0" smtClean="0">
                <a:sym typeface="Wingdings" panose="05000000000000000000" pitchFamily="2" charset="2"/>
              </a:rPr>
              <a:t> = 386</a:t>
            </a:r>
            <a:endParaRPr lang="en-US" sz="2800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548680"/>
            <a:ext cx="616530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0821" y="3284984"/>
            <a:ext cx="9721080" cy="9721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-DOP Normals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0921213" cy="51125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The direction space is divided into triangular </a:t>
            </a:r>
            <a:r>
              <a:rPr lang="en-US" sz="3200" b="1" dirty="0" smtClean="0"/>
              <a:t>facets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Each facet covers the directions that are convex combinations of three </a:t>
            </a:r>
            <a:r>
              <a:rPr lang="en-US" sz="3200" i="1" dirty="0" smtClean="0"/>
              <a:t>k</a:t>
            </a:r>
            <a:r>
              <a:rPr lang="en-US" sz="3200" dirty="0" smtClean="0"/>
              <a:t>-DOP normal directions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3200" dirty="0" smtClean="0"/>
          </a:p>
        </p:txBody>
      </p:sp>
      <p:grpSp>
        <p:nvGrpSpPr>
          <p:cNvPr id="35" name="Group 34"/>
          <p:cNvGrpSpPr/>
          <p:nvPr/>
        </p:nvGrpSpPr>
        <p:grpSpPr>
          <a:xfrm>
            <a:off x="3371850" y="3212976"/>
            <a:ext cx="3322257" cy="2397249"/>
            <a:chOff x="3371850" y="3212976"/>
            <a:chExt cx="3322257" cy="239724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3371850" y="3501009"/>
              <a:ext cx="1264126" cy="1930622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438650" y="3933056"/>
              <a:ext cx="2255457" cy="1677169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805238" y="3212976"/>
              <a:ext cx="1439584" cy="1913062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300537" y="5052442"/>
            <a:ext cx="1210816" cy="627409"/>
            <a:chOff x="3300537" y="5052442"/>
            <a:chExt cx="1210816" cy="627409"/>
          </a:xfrm>
        </p:grpSpPr>
        <p:sp>
          <p:nvSpPr>
            <p:cNvPr id="4" name="Freeform 3"/>
            <p:cNvSpPr/>
            <p:nvPr/>
          </p:nvSpPr>
          <p:spPr>
            <a:xfrm>
              <a:off x="3371850" y="5131594"/>
              <a:ext cx="1062038" cy="471487"/>
            </a:xfrm>
            <a:custGeom>
              <a:avLst/>
              <a:gdLst>
                <a:gd name="connsiteX0" fmla="*/ 442913 w 1062038"/>
                <a:gd name="connsiteY0" fmla="*/ 0 h 478631"/>
                <a:gd name="connsiteX1" fmla="*/ 1062038 w 1062038"/>
                <a:gd name="connsiteY1" fmla="*/ 478631 h 478631"/>
                <a:gd name="connsiteX2" fmla="*/ 0 w 1062038"/>
                <a:gd name="connsiteY2" fmla="*/ 302419 h 478631"/>
                <a:gd name="connsiteX3" fmla="*/ 442913 w 1062038"/>
                <a:gd name="connsiteY3" fmla="*/ 0 h 478631"/>
                <a:gd name="connsiteX0" fmla="*/ 385763 w 1062038"/>
                <a:gd name="connsiteY0" fmla="*/ 0 h 421481"/>
                <a:gd name="connsiteX1" fmla="*/ 1062038 w 1062038"/>
                <a:gd name="connsiteY1" fmla="*/ 421481 h 421481"/>
                <a:gd name="connsiteX2" fmla="*/ 0 w 1062038"/>
                <a:gd name="connsiteY2" fmla="*/ 245269 h 421481"/>
                <a:gd name="connsiteX3" fmla="*/ 385763 w 1062038"/>
                <a:gd name="connsiteY3" fmla="*/ 0 h 421481"/>
                <a:gd name="connsiteX0" fmla="*/ 433388 w 1062038"/>
                <a:gd name="connsiteY0" fmla="*/ 0 h 471487"/>
                <a:gd name="connsiteX1" fmla="*/ 1062038 w 1062038"/>
                <a:gd name="connsiteY1" fmla="*/ 471487 h 471487"/>
                <a:gd name="connsiteX2" fmla="*/ 0 w 1062038"/>
                <a:gd name="connsiteY2" fmla="*/ 295275 h 471487"/>
                <a:gd name="connsiteX3" fmla="*/ 433388 w 1062038"/>
                <a:gd name="connsiteY3" fmla="*/ 0 h 47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038" h="471487">
                  <a:moveTo>
                    <a:pt x="433388" y="0"/>
                  </a:moveTo>
                  <a:lnTo>
                    <a:pt x="1062038" y="471487"/>
                  </a:lnTo>
                  <a:lnTo>
                    <a:pt x="0" y="295275"/>
                  </a:lnTo>
                  <a:lnTo>
                    <a:pt x="433388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300537" y="5052442"/>
              <a:ext cx="1210816" cy="627409"/>
              <a:chOff x="3300537" y="5052442"/>
              <a:chExt cx="1210816" cy="62740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729162" y="5052442"/>
                <a:ext cx="144016" cy="1440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367337" y="5535835"/>
                <a:ext cx="144016" cy="1440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00537" y="5350098"/>
                <a:ext cx="144016" cy="1440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43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Problem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1041227" cy="1224135"/>
          </a:xfrm>
        </p:spPr>
        <p:txBody>
          <a:bodyPr/>
          <a:lstStyle/>
          <a:p>
            <a:r>
              <a:rPr lang="fi-FI" sz="3200" dirty="0" smtClean="0"/>
              <a:t>How to quickly find a good bounding plane with a given orientation?</a:t>
            </a:r>
          </a:p>
          <a:p>
            <a:endParaRPr lang="fi-FI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2686381"/>
            <a:ext cx="4572000" cy="3429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346082" y="2636912"/>
            <a:ext cx="1017662" cy="4032448"/>
            <a:chOff x="6888088" y="2492896"/>
            <a:chExt cx="1017662" cy="4032448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6888088" y="2492896"/>
              <a:ext cx="936104" cy="4032448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7379970" y="4499610"/>
              <a:ext cx="525780" cy="12954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rot="15659663">
            <a:off x="6002002" y="467027"/>
            <a:ext cx="1017662" cy="4032448"/>
            <a:chOff x="6888088" y="2492896"/>
            <a:chExt cx="1017662" cy="4032448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888088" y="2492896"/>
              <a:ext cx="936104" cy="4032448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379970" y="4499610"/>
              <a:ext cx="525780" cy="12954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6423175">
            <a:off x="6552035" y="641429"/>
            <a:ext cx="1017662" cy="4032448"/>
            <a:chOff x="6888088" y="2492896"/>
            <a:chExt cx="1017662" cy="4032448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6888088" y="2492896"/>
              <a:ext cx="936104" cy="4032448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379970" y="4499610"/>
              <a:ext cx="525780" cy="12954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4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3867 -0.016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00273 0.0384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9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5.55112E-17 L -0.00951 0.0583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0821" y="3284984"/>
            <a:ext cx="9721080" cy="9721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Apex Point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1472597" cy="51125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Apex point for this facet is the intersection of the </a:t>
            </a:r>
            <a:r>
              <a:rPr lang="en-US" sz="3200" i="1" dirty="0" smtClean="0"/>
              <a:t>k</a:t>
            </a:r>
            <a:r>
              <a:rPr lang="en-US" sz="3200" dirty="0" smtClean="0"/>
              <a:t>-DOP planes that were generated using the shown normals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Lies on the </a:t>
            </a:r>
            <a:r>
              <a:rPr lang="en-US" sz="2800" i="1" dirty="0" smtClean="0"/>
              <a:t>k</a:t>
            </a:r>
            <a:r>
              <a:rPr lang="en-US" sz="2800" dirty="0" smtClean="0"/>
              <a:t>-DOP surface </a:t>
            </a:r>
            <a:r>
              <a:rPr lang="en-US" sz="2800" dirty="0" err="1" smtClean="0"/>
              <a:t>iff</a:t>
            </a:r>
            <a:r>
              <a:rPr lang="en-US" sz="2800" dirty="0" smtClean="0"/>
              <a:t> corresponding </a:t>
            </a:r>
            <a:r>
              <a:rPr lang="en-US" sz="2800" i="1" dirty="0" smtClean="0"/>
              <a:t>k</a:t>
            </a:r>
            <a:r>
              <a:rPr lang="en-US" sz="2800" dirty="0" smtClean="0"/>
              <a:t>-DOP faces meet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200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371850" y="3501009"/>
            <a:ext cx="1264126" cy="193062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38650" y="3933056"/>
            <a:ext cx="2255457" cy="167716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05238" y="3212976"/>
            <a:ext cx="1439584" cy="191306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300537" y="5052442"/>
            <a:ext cx="1210816" cy="627409"/>
            <a:chOff x="3300537" y="5052442"/>
            <a:chExt cx="1210816" cy="627409"/>
          </a:xfrm>
        </p:grpSpPr>
        <p:sp>
          <p:nvSpPr>
            <p:cNvPr id="4" name="Freeform 3"/>
            <p:cNvSpPr/>
            <p:nvPr/>
          </p:nvSpPr>
          <p:spPr>
            <a:xfrm>
              <a:off x="3371850" y="5131594"/>
              <a:ext cx="1062038" cy="471487"/>
            </a:xfrm>
            <a:custGeom>
              <a:avLst/>
              <a:gdLst>
                <a:gd name="connsiteX0" fmla="*/ 442913 w 1062038"/>
                <a:gd name="connsiteY0" fmla="*/ 0 h 478631"/>
                <a:gd name="connsiteX1" fmla="*/ 1062038 w 1062038"/>
                <a:gd name="connsiteY1" fmla="*/ 478631 h 478631"/>
                <a:gd name="connsiteX2" fmla="*/ 0 w 1062038"/>
                <a:gd name="connsiteY2" fmla="*/ 302419 h 478631"/>
                <a:gd name="connsiteX3" fmla="*/ 442913 w 1062038"/>
                <a:gd name="connsiteY3" fmla="*/ 0 h 478631"/>
                <a:gd name="connsiteX0" fmla="*/ 385763 w 1062038"/>
                <a:gd name="connsiteY0" fmla="*/ 0 h 421481"/>
                <a:gd name="connsiteX1" fmla="*/ 1062038 w 1062038"/>
                <a:gd name="connsiteY1" fmla="*/ 421481 h 421481"/>
                <a:gd name="connsiteX2" fmla="*/ 0 w 1062038"/>
                <a:gd name="connsiteY2" fmla="*/ 245269 h 421481"/>
                <a:gd name="connsiteX3" fmla="*/ 385763 w 1062038"/>
                <a:gd name="connsiteY3" fmla="*/ 0 h 421481"/>
                <a:gd name="connsiteX0" fmla="*/ 433388 w 1062038"/>
                <a:gd name="connsiteY0" fmla="*/ 0 h 471487"/>
                <a:gd name="connsiteX1" fmla="*/ 1062038 w 1062038"/>
                <a:gd name="connsiteY1" fmla="*/ 471487 h 471487"/>
                <a:gd name="connsiteX2" fmla="*/ 0 w 1062038"/>
                <a:gd name="connsiteY2" fmla="*/ 295275 h 471487"/>
                <a:gd name="connsiteX3" fmla="*/ 433388 w 1062038"/>
                <a:gd name="connsiteY3" fmla="*/ 0 h 47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038" h="471487">
                  <a:moveTo>
                    <a:pt x="433388" y="0"/>
                  </a:moveTo>
                  <a:lnTo>
                    <a:pt x="1062038" y="471487"/>
                  </a:lnTo>
                  <a:lnTo>
                    <a:pt x="0" y="295275"/>
                  </a:lnTo>
                  <a:lnTo>
                    <a:pt x="433388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300537" y="5052442"/>
              <a:ext cx="1210816" cy="627409"/>
              <a:chOff x="3300537" y="5052442"/>
              <a:chExt cx="1210816" cy="62740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729162" y="5052442"/>
                <a:ext cx="144016" cy="1440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367337" y="5535835"/>
                <a:ext cx="144016" cy="1440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00537" y="5350098"/>
                <a:ext cx="144016" cy="1440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2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V="1">
            <a:off x="2063552" y="5261807"/>
            <a:ext cx="1944216" cy="212763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0821" y="3284984"/>
            <a:ext cx="9721080" cy="9721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Apex Point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0849205" cy="51125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When fitting a bounding plane with normal in a given facet of direction space, set the plane offset so that it passes through the apex point for the facet</a:t>
            </a: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300537" y="5052442"/>
            <a:ext cx="1210816" cy="627409"/>
            <a:chOff x="3300537" y="5052442"/>
            <a:chExt cx="1210816" cy="627409"/>
          </a:xfrm>
        </p:grpSpPr>
        <p:sp>
          <p:nvSpPr>
            <p:cNvPr id="4" name="Freeform 3"/>
            <p:cNvSpPr/>
            <p:nvPr/>
          </p:nvSpPr>
          <p:spPr>
            <a:xfrm>
              <a:off x="3371850" y="5131594"/>
              <a:ext cx="1062038" cy="471487"/>
            </a:xfrm>
            <a:custGeom>
              <a:avLst/>
              <a:gdLst>
                <a:gd name="connsiteX0" fmla="*/ 442913 w 1062038"/>
                <a:gd name="connsiteY0" fmla="*/ 0 h 478631"/>
                <a:gd name="connsiteX1" fmla="*/ 1062038 w 1062038"/>
                <a:gd name="connsiteY1" fmla="*/ 478631 h 478631"/>
                <a:gd name="connsiteX2" fmla="*/ 0 w 1062038"/>
                <a:gd name="connsiteY2" fmla="*/ 302419 h 478631"/>
                <a:gd name="connsiteX3" fmla="*/ 442913 w 1062038"/>
                <a:gd name="connsiteY3" fmla="*/ 0 h 478631"/>
                <a:gd name="connsiteX0" fmla="*/ 385763 w 1062038"/>
                <a:gd name="connsiteY0" fmla="*/ 0 h 421481"/>
                <a:gd name="connsiteX1" fmla="*/ 1062038 w 1062038"/>
                <a:gd name="connsiteY1" fmla="*/ 421481 h 421481"/>
                <a:gd name="connsiteX2" fmla="*/ 0 w 1062038"/>
                <a:gd name="connsiteY2" fmla="*/ 245269 h 421481"/>
                <a:gd name="connsiteX3" fmla="*/ 385763 w 1062038"/>
                <a:gd name="connsiteY3" fmla="*/ 0 h 421481"/>
                <a:gd name="connsiteX0" fmla="*/ 433388 w 1062038"/>
                <a:gd name="connsiteY0" fmla="*/ 0 h 471487"/>
                <a:gd name="connsiteX1" fmla="*/ 1062038 w 1062038"/>
                <a:gd name="connsiteY1" fmla="*/ 471487 h 471487"/>
                <a:gd name="connsiteX2" fmla="*/ 0 w 1062038"/>
                <a:gd name="connsiteY2" fmla="*/ 295275 h 471487"/>
                <a:gd name="connsiteX3" fmla="*/ 433388 w 1062038"/>
                <a:gd name="connsiteY3" fmla="*/ 0 h 47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038" h="471487">
                  <a:moveTo>
                    <a:pt x="433388" y="0"/>
                  </a:moveTo>
                  <a:lnTo>
                    <a:pt x="1062038" y="471487"/>
                  </a:lnTo>
                  <a:lnTo>
                    <a:pt x="0" y="295275"/>
                  </a:lnTo>
                  <a:lnTo>
                    <a:pt x="433388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300537" y="5052442"/>
              <a:ext cx="1210816" cy="627409"/>
              <a:chOff x="3300537" y="5052442"/>
              <a:chExt cx="1210816" cy="62740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729162" y="5052442"/>
                <a:ext cx="144016" cy="1440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367337" y="5535835"/>
                <a:ext cx="144016" cy="1440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00537" y="5350098"/>
                <a:ext cx="144016" cy="1440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cxnSp>
        <p:nvCxnSpPr>
          <p:cNvPr id="18" name="Straight Arrow Connector 17"/>
          <p:cNvCxnSpPr/>
          <p:nvPr/>
        </p:nvCxnSpPr>
        <p:spPr>
          <a:xfrm flipV="1">
            <a:off x="3911336" y="3212976"/>
            <a:ext cx="1968640" cy="215436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3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Work?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0921213" cy="51125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i="1" dirty="0" smtClean="0"/>
              <a:t>k</a:t>
            </a:r>
            <a:r>
              <a:rPr lang="en-US" sz="3200" dirty="0" smtClean="0"/>
              <a:t>-DOP is an intersection of half-spaces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/>
              <a:t>Taking </a:t>
            </a:r>
            <a:r>
              <a:rPr lang="en-US" sz="3200" i="1" dirty="0" smtClean="0"/>
              <a:t>any</a:t>
            </a:r>
            <a:r>
              <a:rPr lang="en-US" sz="3200" dirty="0" smtClean="0"/>
              <a:t> subset of </a:t>
            </a:r>
            <a:r>
              <a:rPr lang="en-US" sz="3200" i="1" dirty="0" smtClean="0"/>
              <a:t>k</a:t>
            </a:r>
            <a:r>
              <a:rPr lang="en-US" sz="3200" dirty="0" smtClean="0"/>
              <a:t>-DOP planes yields a valid conservative bound for the mesh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Taking three planes yields an infinite triangular pyramid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If we’re fitting a bounding plane, we can make it pass through the apex of the pyramid – if it can bound the pyramid at all, it will bound it there too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Plane bounds the pyramid, pyramid bounds the mesh </a:t>
            </a:r>
            <a:r>
              <a:rPr lang="en-US" sz="3200" dirty="0" smtClean="0">
                <a:sym typeface="Wingdings" panose="05000000000000000000" pitchFamily="2" charset="2"/>
              </a:rPr>
              <a:t> plane bounds the mesh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262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Method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0921213" cy="511256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 smtClean="0"/>
              <a:t>Precalculation: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Construct a </a:t>
            </a:r>
            <a:r>
              <a:rPr lang="en-US" sz="2800" i="1" dirty="0" smtClean="0"/>
              <a:t>k</a:t>
            </a:r>
            <a:r>
              <a:rPr lang="en-US" sz="2800" dirty="0" smtClean="0"/>
              <a:t>-DOP with normals according to tessellated cube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For each direction space facet, compute one apex point as the intersection of three </a:t>
            </a:r>
            <a:r>
              <a:rPr lang="en-US" sz="2800" i="1" dirty="0" smtClean="0"/>
              <a:t>k</a:t>
            </a:r>
            <a:r>
              <a:rPr lang="en-US" sz="2800" dirty="0" smtClean="0"/>
              <a:t>-DOP planes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Store these apex points, nothing else</a:t>
            </a:r>
          </a:p>
          <a:p>
            <a:pPr>
              <a:spcBef>
                <a:spcPts val="2400"/>
              </a:spcBef>
            </a:pPr>
            <a:r>
              <a:rPr lang="en-US" sz="3200" dirty="0" smtClean="0"/>
              <a:t>To fit a bounding plane: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Find the facet that contains the plane normal direction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Fetch the apex point for the facet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Set plane offset so that it passes through the apex point</a:t>
            </a:r>
          </a:p>
        </p:txBody>
      </p:sp>
    </p:spTree>
    <p:extLst>
      <p:ext uri="{BB962C8B-B14F-4D97-AF65-F5344CB8AC3E}">
        <p14:creationId xmlns:p14="http://schemas.microsoft.com/office/powerpoint/2010/main" val="22403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210176" y="1671638"/>
            <a:ext cx="1214436" cy="4792661"/>
            <a:chOff x="4251206" y="1671076"/>
            <a:chExt cx="1642162" cy="478225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4251206" y="4427331"/>
              <a:ext cx="1642162" cy="20260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55499" y="1671076"/>
              <a:ext cx="1612112" cy="20402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3239" y="1671638"/>
            <a:ext cx="708364" cy="4792661"/>
            <a:chOff x="4255499" y="1671076"/>
            <a:chExt cx="957851" cy="478225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4441826" y="4427331"/>
              <a:ext cx="771524" cy="20260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55499" y="1671076"/>
              <a:ext cx="682625" cy="20402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9816" y="1395413"/>
            <a:ext cx="778955" cy="5068887"/>
            <a:chOff x="4439816" y="1395451"/>
            <a:chExt cx="778955" cy="5057885"/>
          </a:xfrm>
        </p:grpSpPr>
        <p:sp>
          <p:nvSpPr>
            <p:cNvPr id="8" name="Rectangle 7"/>
            <p:cNvSpPr/>
            <p:nvPr/>
          </p:nvSpPr>
          <p:spPr>
            <a:xfrm>
              <a:off x="4441826" y="4149080"/>
              <a:ext cx="771524" cy="2304256"/>
            </a:xfrm>
            <a:prstGeom prst="rect">
              <a:avLst/>
            </a:prstGeom>
            <a:solidFill>
              <a:srgbClr val="FF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39816" y="1395451"/>
              <a:ext cx="778955" cy="2315888"/>
            </a:xfrm>
            <a:prstGeom prst="rect">
              <a:avLst/>
            </a:prstGeom>
            <a:solidFill>
              <a:srgbClr val="FF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052736"/>
            <a:ext cx="6480720" cy="549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Quality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5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Speed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412776"/>
            <a:ext cx="7994848" cy="311696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9403" y="5013176"/>
            <a:ext cx="10921213" cy="136815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=8, tops out at ~1.5M vertices / </a:t>
            </a:r>
            <a:r>
              <a:rPr lang="en-US" dirty="0" err="1" smtClean="0"/>
              <a:t>ms</a:t>
            </a:r>
            <a:r>
              <a:rPr lang="en-US" dirty="0" smtClean="0"/>
              <a:t> on NVIDIA GTX 980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Precalculated data consumes 9 KB / mesh for </a:t>
            </a:r>
            <a:r>
              <a:rPr lang="en-US" i="1" dirty="0" smtClean="0"/>
              <a:t>n</a:t>
            </a:r>
            <a:r>
              <a:rPr lang="en-US" dirty="0" smtClean="0"/>
              <a:t>=8</a:t>
            </a:r>
          </a:p>
          <a:p>
            <a:pPr>
              <a:spcBef>
                <a:spcPts val="1200"/>
              </a:spcBef>
            </a:pPr>
            <a:endParaRPr lang="en-US" sz="2400" dirty="0" smtClean="0"/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US" sz="2000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72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fi-FI" dirty="0"/>
          </a:p>
        </p:txBody>
      </p:sp>
      <p:grpSp>
        <p:nvGrpSpPr>
          <p:cNvPr id="8" name="Group 7"/>
          <p:cNvGrpSpPr/>
          <p:nvPr/>
        </p:nvGrpSpPr>
        <p:grpSpPr>
          <a:xfrm>
            <a:off x="1586859" y="1484784"/>
            <a:ext cx="3936437" cy="3777120"/>
            <a:chOff x="7912484" y="1352981"/>
            <a:chExt cx="3936437" cy="3777120"/>
          </a:xfrm>
        </p:grpSpPr>
        <p:sp>
          <p:nvSpPr>
            <p:cNvPr id="5" name="Rectangle 4"/>
            <p:cNvSpPr/>
            <p:nvPr/>
          </p:nvSpPr>
          <p:spPr>
            <a:xfrm rot="19285705">
              <a:off x="8763501" y="1765377"/>
              <a:ext cx="2355925" cy="2952328"/>
            </a:xfrm>
            <a:prstGeom prst="rect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00120" y="1352981"/>
              <a:ext cx="3682687" cy="377712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85705">
              <a:off x="7912484" y="1813832"/>
              <a:ext cx="3936437" cy="295232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5705">
            <a:off x="6877055" y="1813832"/>
            <a:ext cx="3936437" cy="29523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48128" y="1823489"/>
            <a:ext cx="2910882" cy="299167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1774494" y="5591519"/>
            <a:ext cx="368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Don’t do this!</a:t>
            </a:r>
            <a:endParaRPr lang="fi-FI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48129" y="5589240"/>
            <a:ext cx="2910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 this</a:t>
            </a:r>
            <a:endParaRPr lang="fi-FI" sz="2800" dirty="0"/>
          </a:p>
        </p:txBody>
      </p:sp>
      <p:sp>
        <p:nvSpPr>
          <p:cNvPr id="18" name="Freeform 17"/>
          <p:cNvSpPr/>
          <p:nvPr/>
        </p:nvSpPr>
        <p:spPr>
          <a:xfrm rot="2700000">
            <a:off x="868634" y="382232"/>
            <a:ext cx="5773550" cy="5732834"/>
          </a:xfrm>
          <a:custGeom>
            <a:avLst/>
            <a:gdLst>
              <a:gd name="connsiteX0" fmla="*/ 2884449 w 5270810"/>
              <a:gd name="connsiteY0" fmla="*/ 0 h 5233639"/>
              <a:gd name="connsiteX1" fmla="*/ 2884449 w 5270810"/>
              <a:gd name="connsiteY1" fmla="*/ 2252546 h 5233639"/>
              <a:gd name="connsiteX2" fmla="*/ 5270810 w 5270810"/>
              <a:gd name="connsiteY2" fmla="*/ 2252546 h 5233639"/>
              <a:gd name="connsiteX3" fmla="*/ 5270810 w 5270810"/>
              <a:gd name="connsiteY3" fmla="*/ 2899317 h 5233639"/>
              <a:gd name="connsiteX4" fmla="*/ 2891883 w 5270810"/>
              <a:gd name="connsiteY4" fmla="*/ 2899317 h 5233639"/>
              <a:gd name="connsiteX5" fmla="*/ 2891883 w 5270810"/>
              <a:gd name="connsiteY5" fmla="*/ 5233639 h 5233639"/>
              <a:gd name="connsiteX6" fmla="*/ 2237678 w 5270810"/>
              <a:gd name="connsiteY6" fmla="*/ 5233639 h 5233639"/>
              <a:gd name="connsiteX7" fmla="*/ 2237678 w 5270810"/>
              <a:gd name="connsiteY7" fmla="*/ 2891882 h 5233639"/>
              <a:gd name="connsiteX8" fmla="*/ 0 w 5270810"/>
              <a:gd name="connsiteY8" fmla="*/ 2891882 h 5233639"/>
              <a:gd name="connsiteX9" fmla="*/ 0 w 5270810"/>
              <a:gd name="connsiteY9" fmla="*/ 2245112 h 5233639"/>
              <a:gd name="connsiteX10" fmla="*/ 2274849 w 5270810"/>
              <a:gd name="connsiteY10" fmla="*/ 2245112 h 5233639"/>
              <a:gd name="connsiteX11" fmla="*/ 2274849 w 5270810"/>
              <a:gd name="connsiteY11" fmla="*/ 0 h 5233639"/>
              <a:gd name="connsiteX12" fmla="*/ 2884449 w 5270810"/>
              <a:gd name="connsiteY12" fmla="*/ 0 h 5233639"/>
              <a:gd name="connsiteX0" fmla="*/ 2884449 w 5270810"/>
              <a:gd name="connsiteY0" fmla="*/ 0 h 5233639"/>
              <a:gd name="connsiteX1" fmla="*/ 2884449 w 5270810"/>
              <a:gd name="connsiteY1" fmla="*/ 2252546 h 5233639"/>
              <a:gd name="connsiteX2" fmla="*/ 5270810 w 5270810"/>
              <a:gd name="connsiteY2" fmla="*/ 2252546 h 5233639"/>
              <a:gd name="connsiteX3" fmla="*/ 5270810 w 5270810"/>
              <a:gd name="connsiteY3" fmla="*/ 2899317 h 5233639"/>
              <a:gd name="connsiteX4" fmla="*/ 2891883 w 5270810"/>
              <a:gd name="connsiteY4" fmla="*/ 2899317 h 5233639"/>
              <a:gd name="connsiteX5" fmla="*/ 2891883 w 5270810"/>
              <a:gd name="connsiteY5" fmla="*/ 5233639 h 5233639"/>
              <a:gd name="connsiteX6" fmla="*/ 2237678 w 5270810"/>
              <a:gd name="connsiteY6" fmla="*/ 5233639 h 5233639"/>
              <a:gd name="connsiteX7" fmla="*/ 2237678 w 5270810"/>
              <a:gd name="connsiteY7" fmla="*/ 2891882 h 5233639"/>
              <a:gd name="connsiteX8" fmla="*/ 0 w 5270810"/>
              <a:gd name="connsiteY8" fmla="*/ 2891882 h 5233639"/>
              <a:gd name="connsiteX9" fmla="*/ 0 w 5270810"/>
              <a:gd name="connsiteY9" fmla="*/ 2245112 h 5233639"/>
              <a:gd name="connsiteX10" fmla="*/ 2248655 w 5270810"/>
              <a:gd name="connsiteY10" fmla="*/ 2252256 h 5233639"/>
              <a:gd name="connsiteX11" fmla="*/ 2274849 w 5270810"/>
              <a:gd name="connsiteY11" fmla="*/ 0 h 5233639"/>
              <a:gd name="connsiteX12" fmla="*/ 2884449 w 5270810"/>
              <a:gd name="connsiteY12" fmla="*/ 0 h 5233639"/>
              <a:gd name="connsiteX0" fmla="*/ 2884449 w 5270810"/>
              <a:gd name="connsiteY0" fmla="*/ 0 h 5233639"/>
              <a:gd name="connsiteX1" fmla="*/ 2884449 w 5270810"/>
              <a:gd name="connsiteY1" fmla="*/ 2252546 h 5233639"/>
              <a:gd name="connsiteX2" fmla="*/ 5270810 w 5270810"/>
              <a:gd name="connsiteY2" fmla="*/ 2252546 h 5233639"/>
              <a:gd name="connsiteX3" fmla="*/ 5270810 w 5270810"/>
              <a:gd name="connsiteY3" fmla="*/ 2899317 h 5233639"/>
              <a:gd name="connsiteX4" fmla="*/ 2891883 w 5270810"/>
              <a:gd name="connsiteY4" fmla="*/ 2899317 h 5233639"/>
              <a:gd name="connsiteX5" fmla="*/ 2891883 w 5270810"/>
              <a:gd name="connsiteY5" fmla="*/ 5233639 h 5233639"/>
              <a:gd name="connsiteX6" fmla="*/ 2237678 w 5270810"/>
              <a:gd name="connsiteY6" fmla="*/ 5233639 h 5233639"/>
              <a:gd name="connsiteX7" fmla="*/ 2237678 w 5270810"/>
              <a:gd name="connsiteY7" fmla="*/ 2891882 h 5233639"/>
              <a:gd name="connsiteX8" fmla="*/ 0 w 5270810"/>
              <a:gd name="connsiteY8" fmla="*/ 2891882 h 5233639"/>
              <a:gd name="connsiteX9" fmla="*/ 0 w 5270810"/>
              <a:gd name="connsiteY9" fmla="*/ 2245112 h 5233639"/>
              <a:gd name="connsiteX10" fmla="*/ 2248655 w 5270810"/>
              <a:gd name="connsiteY10" fmla="*/ 2252256 h 5233639"/>
              <a:gd name="connsiteX11" fmla="*/ 2248656 w 5270810"/>
              <a:gd name="connsiteY11" fmla="*/ 4762 h 5233639"/>
              <a:gd name="connsiteX12" fmla="*/ 2884449 w 5270810"/>
              <a:gd name="connsiteY12" fmla="*/ 0 h 523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70810" h="5233639">
                <a:moveTo>
                  <a:pt x="2884449" y="0"/>
                </a:moveTo>
                <a:lnTo>
                  <a:pt x="2884449" y="2252546"/>
                </a:lnTo>
                <a:lnTo>
                  <a:pt x="5270810" y="2252546"/>
                </a:lnTo>
                <a:lnTo>
                  <a:pt x="5270810" y="2899317"/>
                </a:lnTo>
                <a:lnTo>
                  <a:pt x="2891883" y="2899317"/>
                </a:lnTo>
                <a:lnTo>
                  <a:pt x="2891883" y="5233639"/>
                </a:lnTo>
                <a:lnTo>
                  <a:pt x="2237678" y="5233639"/>
                </a:lnTo>
                <a:lnTo>
                  <a:pt x="2237678" y="2891882"/>
                </a:lnTo>
                <a:lnTo>
                  <a:pt x="0" y="2891882"/>
                </a:lnTo>
                <a:lnTo>
                  <a:pt x="0" y="2245112"/>
                </a:lnTo>
                <a:lnTo>
                  <a:pt x="2248655" y="2252256"/>
                </a:lnTo>
                <a:cubicBezTo>
                  <a:pt x="2248655" y="1503091"/>
                  <a:pt x="2248656" y="753927"/>
                  <a:pt x="2248656" y="4762"/>
                </a:cubicBezTo>
                <a:lnTo>
                  <a:pt x="2884449" y="0"/>
                </a:lnTo>
                <a:close/>
              </a:path>
            </a:pathLst>
          </a:custGeom>
          <a:solidFill>
            <a:srgbClr val="FF00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15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fi-FI" dirty="0"/>
          </a:p>
        </p:txBody>
      </p:sp>
      <p:grpSp>
        <p:nvGrpSpPr>
          <p:cNvPr id="4" name="Group 3"/>
          <p:cNvGrpSpPr/>
          <p:nvPr/>
        </p:nvGrpSpPr>
        <p:grpSpPr>
          <a:xfrm>
            <a:off x="351910" y="2079728"/>
            <a:ext cx="3155490" cy="2710668"/>
            <a:chOff x="623392" y="1727349"/>
            <a:chExt cx="4687920" cy="4027075"/>
          </a:xfrm>
        </p:grpSpPr>
        <p:sp>
          <p:nvSpPr>
            <p:cNvPr id="13" name="Freeform 12"/>
            <p:cNvSpPr/>
            <p:nvPr/>
          </p:nvSpPr>
          <p:spPr>
            <a:xfrm>
              <a:off x="623392" y="1844824"/>
              <a:ext cx="4060825" cy="1944688"/>
            </a:xfrm>
            <a:custGeom>
              <a:avLst/>
              <a:gdLst>
                <a:gd name="connsiteX0" fmla="*/ 4083050 w 4083050"/>
                <a:gd name="connsiteY0" fmla="*/ 133350 h 1962150"/>
                <a:gd name="connsiteX1" fmla="*/ 508000 w 4083050"/>
                <a:gd name="connsiteY1" fmla="*/ 1962150 h 1962150"/>
                <a:gd name="connsiteX2" fmla="*/ 0 w 4083050"/>
                <a:gd name="connsiteY2" fmla="*/ 0 h 1962150"/>
                <a:gd name="connsiteX3" fmla="*/ 4083050 w 4083050"/>
                <a:gd name="connsiteY3" fmla="*/ 133350 h 1962150"/>
                <a:gd name="connsiteX0" fmla="*/ 4079875 w 4079875"/>
                <a:gd name="connsiteY0" fmla="*/ 115888 h 1944688"/>
                <a:gd name="connsiteX1" fmla="*/ 504825 w 4079875"/>
                <a:gd name="connsiteY1" fmla="*/ 1944688 h 1944688"/>
                <a:gd name="connsiteX2" fmla="*/ 0 w 4079875"/>
                <a:gd name="connsiteY2" fmla="*/ 0 h 1944688"/>
                <a:gd name="connsiteX3" fmla="*/ 4079875 w 4079875"/>
                <a:gd name="connsiteY3" fmla="*/ 115888 h 1944688"/>
                <a:gd name="connsiteX0" fmla="*/ 4060825 w 4060825"/>
                <a:gd name="connsiteY0" fmla="*/ 133351 h 1944688"/>
                <a:gd name="connsiteX1" fmla="*/ 504825 w 4060825"/>
                <a:gd name="connsiteY1" fmla="*/ 1944688 h 1944688"/>
                <a:gd name="connsiteX2" fmla="*/ 0 w 4060825"/>
                <a:gd name="connsiteY2" fmla="*/ 0 h 1944688"/>
                <a:gd name="connsiteX3" fmla="*/ 4060825 w 4060825"/>
                <a:gd name="connsiteY3" fmla="*/ 133351 h 194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0825" h="1944688">
                  <a:moveTo>
                    <a:pt x="4060825" y="133351"/>
                  </a:moveTo>
                  <a:lnTo>
                    <a:pt x="504825" y="1944688"/>
                  </a:lnTo>
                  <a:lnTo>
                    <a:pt x="0" y="0"/>
                  </a:lnTo>
                  <a:lnTo>
                    <a:pt x="4060825" y="13335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85705">
              <a:off x="1217501" y="2802096"/>
              <a:ext cx="3936437" cy="2952328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 rot="9181440">
              <a:off x="1031263" y="2091539"/>
              <a:ext cx="3652954" cy="1860053"/>
              <a:chOff x="7510305" y="4349264"/>
              <a:chExt cx="3652954" cy="1860053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12418560" flipH="1">
                <a:off x="7510305" y="4349264"/>
                <a:ext cx="3652954" cy="1860053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2418560" flipH="1" flipV="1">
                <a:off x="9255937" y="5315574"/>
                <a:ext cx="163320" cy="320866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684217" y="1727349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Eye</a:t>
              </a:r>
              <a:endParaRPr lang="fi-FI" sz="20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42457" y="1668467"/>
            <a:ext cx="3377139" cy="3307932"/>
            <a:chOff x="6862961" y="1387149"/>
            <a:chExt cx="5113692" cy="500889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216" y="3068960"/>
              <a:ext cx="3936437" cy="295232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8891233" y="3020505"/>
              <a:ext cx="2355925" cy="2952328"/>
            </a:xfrm>
            <a:prstGeom prst="rect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802278" y="1389892"/>
              <a:ext cx="4174375" cy="5006155"/>
              <a:chOff x="7802278" y="1389892"/>
              <a:chExt cx="4174375" cy="5006155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7802278" y="2255463"/>
                <a:ext cx="1191119" cy="414058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0785534" y="1389892"/>
                <a:ext cx="1191119" cy="414058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8267931" y="1439501"/>
              <a:ext cx="3531702" cy="4814397"/>
              <a:chOff x="8267931" y="1439501"/>
              <a:chExt cx="3531702" cy="4814397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8267931" y="2113314"/>
                <a:ext cx="1191119" cy="4140584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0608514" y="1439501"/>
                <a:ext cx="1191119" cy="4140584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 rot="20637066">
              <a:off x="6862961" y="1387149"/>
              <a:ext cx="4767322" cy="432048"/>
              <a:chOff x="7104112" y="1484784"/>
              <a:chExt cx="3240360" cy="432048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7536160" y="1484785"/>
                <a:ext cx="0" cy="432047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7752184" y="1484785"/>
                <a:ext cx="0" cy="432047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7968208" y="1484785"/>
                <a:ext cx="0" cy="432047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8184232" y="1484785"/>
                <a:ext cx="0" cy="432047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8400256" y="1484785"/>
                <a:ext cx="0" cy="432047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8616280" y="1484785"/>
                <a:ext cx="0" cy="432047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8832304" y="1484784"/>
                <a:ext cx="0" cy="432047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9048328" y="1484784"/>
                <a:ext cx="0" cy="432047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9264352" y="1484784"/>
                <a:ext cx="0" cy="432047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9480376" y="1484784"/>
                <a:ext cx="0" cy="432047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9696400" y="1484784"/>
                <a:ext cx="0" cy="432047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9912424" y="1484784"/>
                <a:ext cx="0" cy="432047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104112" y="1916831"/>
                <a:ext cx="32403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>
            <a:off x="8354027" y="2014224"/>
            <a:ext cx="3619655" cy="3026960"/>
            <a:chOff x="6383398" y="1786275"/>
            <a:chExt cx="5447727" cy="45556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18576">
              <a:off x="5891343" y="2897590"/>
              <a:ext cx="3936437" cy="295232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37003">
              <a:off x="7894688" y="1790945"/>
              <a:ext cx="3936437" cy="2952328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7410194" y="1786275"/>
              <a:ext cx="2751706" cy="3647646"/>
              <a:chOff x="7410194" y="1786275"/>
              <a:chExt cx="2751706" cy="3647646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7410194" y="1905529"/>
                <a:ext cx="2587476" cy="3528392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7574424" y="1786275"/>
                <a:ext cx="2587476" cy="3528392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Box 50"/>
          <p:cNvSpPr txBox="1"/>
          <p:nvPr/>
        </p:nvSpPr>
        <p:spPr>
          <a:xfrm>
            <a:off x="307253" y="5138028"/>
            <a:ext cx="308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Mesh vs plane</a:t>
            </a:r>
            <a:endParaRPr lang="fi-FI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4043250" y="5137104"/>
            <a:ext cx="356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Projection bounds</a:t>
            </a:r>
            <a:endParaRPr lang="fi-FI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8112224" y="513364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Object overlap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754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Thank You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 smtClean="0"/>
              <a:t>Questions</a:t>
            </a:r>
          </a:p>
        </p:txBody>
      </p:sp>
      <p:pic>
        <p:nvPicPr>
          <p:cNvPr id="4" name="Picture 4" descr="nvidia-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5229200"/>
            <a:ext cx="160178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9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Use Case 1: Ray Tracing and Rigid Motion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0777197" cy="2667721"/>
          </a:xfrm>
        </p:spPr>
        <p:txBody>
          <a:bodyPr/>
          <a:lstStyle/>
          <a:p>
            <a:r>
              <a:rPr lang="fi-FI" sz="3200" dirty="0" smtClean="0"/>
              <a:t>Say we have a world-space BVH with leaves containing object ID + transformation matrix</a:t>
            </a:r>
          </a:p>
          <a:p>
            <a:r>
              <a:rPr lang="en-US" sz="3200" dirty="0" smtClean="0"/>
              <a:t>Each object has a</a:t>
            </a:r>
            <a:br>
              <a:rPr lang="en-US" sz="3200" dirty="0" smtClean="0"/>
            </a:br>
            <a:r>
              <a:rPr lang="en-US" sz="3200" dirty="0" smtClean="0"/>
              <a:t>pre-built</a:t>
            </a:r>
            <a:r>
              <a:rPr lang="en-US" sz="3200" dirty="0"/>
              <a:t> </a:t>
            </a:r>
            <a:r>
              <a:rPr lang="en-US" sz="3200" dirty="0" smtClean="0"/>
              <a:t>BVH in</a:t>
            </a:r>
            <a:br>
              <a:rPr lang="en-US" sz="3200" dirty="0" smtClean="0"/>
            </a:br>
            <a:r>
              <a:rPr lang="en-US" sz="3200" dirty="0" smtClean="0"/>
              <a:t>model space</a:t>
            </a:r>
          </a:p>
          <a:p>
            <a:r>
              <a:rPr lang="en-US" sz="3200" dirty="0" smtClean="0"/>
              <a:t>When ray finds an</a:t>
            </a:r>
            <a:br>
              <a:rPr lang="en-US" sz="3200" dirty="0" smtClean="0"/>
            </a:br>
            <a:r>
              <a:rPr lang="en-US" sz="3200" dirty="0" smtClean="0"/>
              <a:t>object, it descends</a:t>
            </a:r>
            <a:br>
              <a:rPr lang="en-US" sz="3200" dirty="0" smtClean="0"/>
            </a:br>
            <a:r>
              <a:rPr lang="en-US" sz="3200" dirty="0" smtClean="0"/>
              <a:t>into per-model BVH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21889" y="2492896"/>
            <a:ext cx="6176942" cy="3718014"/>
            <a:chOff x="2423592" y="3560692"/>
            <a:chExt cx="4217922" cy="253884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946" y="4884782"/>
              <a:ext cx="1619672" cy="121475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08572">
              <a:off x="5224301" y="3763151"/>
              <a:ext cx="1619672" cy="121475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592" y="3789040"/>
              <a:ext cx="1598749" cy="119906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378904" y="2778950"/>
            <a:ext cx="6116659" cy="3431960"/>
            <a:chOff x="2462525" y="3756024"/>
            <a:chExt cx="4176758" cy="2343512"/>
          </a:xfrm>
        </p:grpSpPr>
        <p:sp>
          <p:nvSpPr>
            <p:cNvPr id="7" name="Rectangle 6"/>
            <p:cNvSpPr/>
            <p:nvPr/>
          </p:nvSpPr>
          <p:spPr>
            <a:xfrm>
              <a:off x="5343139" y="3756024"/>
              <a:ext cx="1296144" cy="11029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87300" y="4884782"/>
              <a:ext cx="984564" cy="12147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62525" y="3930448"/>
              <a:ext cx="1559816" cy="10576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390411" y="3045987"/>
            <a:ext cx="3516852" cy="31649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5390411" y="2769651"/>
            <a:ext cx="6105153" cy="344125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940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Use Case 1: Ray Tracing and Rigid Motion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10777197" cy="5112567"/>
          </a:xfrm>
        </p:spPr>
        <p:txBody>
          <a:bodyPr/>
          <a:lstStyle/>
          <a:p>
            <a:r>
              <a:rPr lang="en-US" sz="3200" dirty="0" smtClean="0"/>
              <a:t>When objects move and rotate, the world-space BVH needs to be rebuilt / refit, but per-object BVHs stay unchanged</a:t>
            </a:r>
          </a:p>
          <a:p>
            <a:r>
              <a:rPr lang="en-US" sz="3200" dirty="0" smtClean="0"/>
              <a:t>Very fast</a:t>
            </a:r>
          </a:p>
          <a:p>
            <a:r>
              <a:rPr lang="en-US" sz="3200" dirty="0" smtClean="0"/>
              <a:t>But: Where do we get</a:t>
            </a:r>
            <a:br>
              <a:rPr lang="en-US" sz="3200" dirty="0" smtClean="0"/>
            </a:br>
            <a:r>
              <a:rPr lang="en-US" sz="3200" dirty="0" smtClean="0"/>
              <a:t>the world-space</a:t>
            </a:r>
            <a:br>
              <a:rPr lang="en-US" sz="3200" dirty="0" smtClean="0"/>
            </a:br>
            <a:r>
              <a:rPr lang="en-US" sz="3200" dirty="0" smtClean="0"/>
              <a:t>AABBs for the</a:t>
            </a:r>
            <a:br>
              <a:rPr lang="en-US" sz="3200" dirty="0" smtClean="0"/>
            </a:br>
            <a:r>
              <a:rPr lang="en-US" sz="3200" dirty="0" smtClean="0"/>
              <a:t>transformed objects?</a:t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04" y="4431962"/>
            <a:ext cx="2371931" cy="17789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08572">
            <a:off x="9423391" y="2789387"/>
            <a:ext cx="2371931" cy="1778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89" y="2827301"/>
            <a:ext cx="2341290" cy="175596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581650" y="3139440"/>
            <a:ext cx="5494020" cy="3330059"/>
            <a:chOff x="5581650" y="3139440"/>
            <a:chExt cx="5494020" cy="3330059"/>
          </a:xfrm>
        </p:grpSpPr>
        <p:sp>
          <p:nvSpPr>
            <p:cNvPr id="7" name="Rectangle 6"/>
            <p:cNvSpPr/>
            <p:nvPr/>
          </p:nvSpPr>
          <p:spPr>
            <a:xfrm>
              <a:off x="9411859" y="3451860"/>
              <a:ext cx="1663811" cy="1760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81650" y="4690551"/>
              <a:ext cx="1767840" cy="17789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5210" y="3139440"/>
              <a:ext cx="2053590" cy="16802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391608" y="3139441"/>
            <a:ext cx="3684062" cy="207263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5585460" y="3135630"/>
            <a:ext cx="5494020" cy="334137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1400">
            <a:off x="7322408" y="3104647"/>
            <a:ext cx="2341290" cy="17559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81494">
            <a:off x="5336333" y="4616627"/>
            <a:ext cx="2371931" cy="17789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0662">
            <a:off x="9142133" y="3405005"/>
            <a:ext cx="2371931" cy="17789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78904" y="2769651"/>
            <a:ext cx="6116660" cy="3441259"/>
            <a:chOff x="5378904" y="2769651"/>
            <a:chExt cx="6116660" cy="3441259"/>
          </a:xfrm>
        </p:grpSpPr>
        <p:grpSp>
          <p:nvGrpSpPr>
            <p:cNvPr id="27" name="Group 26"/>
            <p:cNvGrpSpPr/>
            <p:nvPr/>
          </p:nvGrpSpPr>
          <p:grpSpPr>
            <a:xfrm>
              <a:off x="5378904" y="2778950"/>
              <a:ext cx="6116659" cy="3431960"/>
              <a:chOff x="2462525" y="3756024"/>
              <a:chExt cx="4176758" cy="234351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343139" y="3756024"/>
                <a:ext cx="1296144" cy="11029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887300" y="4884782"/>
                <a:ext cx="984564" cy="121475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62525" y="3930448"/>
                <a:ext cx="1559816" cy="105765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390411" y="3045987"/>
              <a:ext cx="3516852" cy="316492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90411" y="2769651"/>
              <a:ext cx="6105153" cy="3441258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2658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Na</a:t>
            </a:r>
            <a:r>
              <a:rPr lang="en-US" dirty="0" smtClean="0"/>
              <a:t>ï</a:t>
            </a:r>
            <a:r>
              <a:rPr lang="fi-FI" dirty="0" smtClean="0"/>
              <a:t>ve Solution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4512501" cy="5112567"/>
          </a:xfrm>
        </p:spPr>
        <p:txBody>
          <a:bodyPr/>
          <a:lstStyle/>
          <a:p>
            <a:r>
              <a:rPr lang="en-US" sz="3200" dirty="0" smtClean="0"/>
              <a:t>Take the object’s</a:t>
            </a:r>
            <a:br>
              <a:rPr lang="en-US" sz="3200" dirty="0" smtClean="0"/>
            </a:br>
            <a:r>
              <a:rPr lang="en-US" sz="3200" dirty="0" smtClean="0"/>
              <a:t>model-space AABB</a:t>
            </a:r>
          </a:p>
          <a:p>
            <a:r>
              <a:rPr lang="en-US" sz="3200" dirty="0" smtClean="0"/>
              <a:t>Transform it along</a:t>
            </a:r>
            <a:br>
              <a:rPr lang="en-US" sz="3200" dirty="0" smtClean="0"/>
            </a:br>
            <a:r>
              <a:rPr lang="en-US" sz="3200" dirty="0" smtClean="0"/>
              <a:t>with the object</a:t>
            </a:r>
          </a:p>
          <a:p>
            <a:r>
              <a:rPr lang="en-US" sz="3200" dirty="0" smtClean="0"/>
              <a:t>Wrap a world-space</a:t>
            </a:r>
            <a:br>
              <a:rPr lang="en-US" sz="3200" dirty="0" smtClean="0"/>
            </a:br>
            <a:r>
              <a:rPr lang="en-US" sz="3200" dirty="0" smtClean="0"/>
              <a:t>AABB around it</a:t>
            </a:r>
          </a:p>
          <a:p>
            <a:r>
              <a:rPr lang="en-US" sz="3200" dirty="0" smtClean="0"/>
              <a:t>Declare victory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988840"/>
            <a:ext cx="3936437" cy="295232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379796" y="1988840"/>
            <a:ext cx="2355925" cy="2952328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5705">
            <a:off x="7912484" y="1813832"/>
            <a:ext cx="3936437" cy="29523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9285705">
            <a:off x="8763501" y="1765377"/>
            <a:ext cx="2355925" cy="2952328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8100120" y="1352981"/>
            <a:ext cx="3682687" cy="37771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xtBox 15"/>
          <p:cNvSpPr txBox="1"/>
          <p:nvPr/>
        </p:nvSpPr>
        <p:spPr>
          <a:xfrm>
            <a:off x="5379796" y="5693186"/>
            <a:ext cx="235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Model space</a:t>
            </a:r>
            <a:endParaRPr lang="fi-FI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100119" y="5693186"/>
            <a:ext cx="3682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World space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7049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Na</a:t>
            </a:r>
            <a:r>
              <a:rPr lang="en-US" dirty="0" smtClean="0"/>
              <a:t>ï</a:t>
            </a:r>
            <a:r>
              <a:rPr lang="fi-FI" dirty="0" smtClean="0"/>
              <a:t>ve Solution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9265029" cy="5112567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3200" dirty="0" smtClean="0"/>
              <a:t>Woefully conservative!</a:t>
            </a:r>
          </a:p>
          <a:p>
            <a:pPr>
              <a:spcBef>
                <a:spcPts val="900"/>
              </a:spcBef>
            </a:pPr>
            <a:r>
              <a:rPr lang="en-US" sz="3200" dirty="0" smtClean="0"/>
              <a:t>Stats for Armadillo:</a:t>
            </a:r>
            <a:endParaRPr lang="en-US" dirty="0" smtClean="0"/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en-US" sz="2800" dirty="0" smtClean="0"/>
              <a:t>Average = 94% larger surface area</a:t>
            </a:r>
            <a:br>
              <a:rPr lang="en-US" sz="2800" dirty="0" smtClean="0"/>
            </a:br>
            <a:r>
              <a:rPr lang="en-US" sz="2800" dirty="0" smtClean="0"/>
              <a:t>than for a tightly fit AABB</a:t>
            </a:r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en-US" sz="2800" dirty="0" smtClean="0"/>
              <a:t>Worst case = +169% surface area</a:t>
            </a:r>
          </a:p>
          <a:p>
            <a:pPr>
              <a:spcBef>
                <a:spcPts val="900"/>
              </a:spcBef>
            </a:pPr>
            <a:r>
              <a:rPr lang="en-US" sz="3200" dirty="0" smtClean="0"/>
              <a:t>A spherical model </a:t>
            </a:r>
            <a:r>
              <a:rPr lang="en-US" sz="3200" dirty="0" smtClean="0">
                <a:sym typeface="Wingdings" panose="05000000000000000000" pitchFamily="2" charset="2"/>
              </a:rPr>
              <a:t>is even worse</a:t>
            </a:r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en-US" sz="2800" dirty="0" smtClean="0">
                <a:sym typeface="Wingdings" panose="05000000000000000000" pitchFamily="2" charset="2"/>
              </a:rPr>
              <a:t>Average = +125% AABB area</a:t>
            </a:r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en-US" sz="2800" dirty="0" smtClean="0">
                <a:sym typeface="Wingdings" panose="05000000000000000000" pitchFamily="2" charset="2"/>
              </a:rPr>
              <a:t>Worst case = +179% AABB area</a:t>
            </a:r>
          </a:p>
          <a:p>
            <a:pPr>
              <a:spcBef>
                <a:spcPts val="900"/>
              </a:spcBef>
            </a:pPr>
            <a:r>
              <a:rPr lang="en-US" sz="3200" dirty="0" smtClean="0">
                <a:sym typeface="Wingdings" panose="05000000000000000000" pitchFamily="2" charset="2"/>
              </a:rPr>
              <a:t>This kills the world-space BVH</a:t>
            </a:r>
            <a:endParaRPr lang="en-US" sz="3200" dirty="0" smtClean="0"/>
          </a:p>
          <a:p>
            <a:pPr>
              <a:spcBef>
                <a:spcPts val="900"/>
              </a:spcBef>
            </a:pPr>
            <a:endParaRPr lang="en-US" dirty="0" smtClean="0"/>
          </a:p>
          <a:p>
            <a:pPr lvl="1">
              <a:spcBef>
                <a:spcPts val="900"/>
              </a:spcBef>
              <a:spcAft>
                <a:spcPts val="0"/>
              </a:spcAft>
            </a:pPr>
            <a:endParaRPr lang="en-US" dirty="0" smtClean="0"/>
          </a:p>
          <a:p>
            <a:pPr marL="0" indent="0">
              <a:spcBef>
                <a:spcPts val="900"/>
              </a:spcBef>
              <a:buNone/>
            </a:pPr>
            <a:endParaRPr lang="en-US" sz="3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5705">
            <a:off x="7912484" y="1813832"/>
            <a:ext cx="3936437" cy="29523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100120" y="1352981"/>
            <a:ext cx="3682687" cy="37771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81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60648"/>
            <a:ext cx="11472597" cy="994122"/>
          </a:xfrm>
        </p:spPr>
        <p:txBody>
          <a:bodyPr/>
          <a:lstStyle/>
          <a:p>
            <a:r>
              <a:rPr lang="fi-FI" dirty="0" smtClean="0"/>
              <a:t>A </a:t>
            </a:r>
            <a:r>
              <a:rPr lang="en-US" dirty="0" smtClean="0"/>
              <a:t>Better </a:t>
            </a:r>
            <a:r>
              <a:rPr lang="fi-FI" dirty="0" smtClean="0"/>
              <a:t>Solution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4512501" cy="51125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Start with world-space</a:t>
            </a:r>
            <a:r>
              <a:rPr lang="en-US" sz="3200" dirty="0"/>
              <a:t> </a:t>
            </a:r>
            <a:r>
              <a:rPr lang="en-US" sz="3200" dirty="0" smtClean="0"/>
              <a:t>AABB </a:t>
            </a:r>
            <a:br>
              <a:rPr lang="en-US" sz="3200" dirty="0" smtClean="0"/>
            </a:br>
            <a:r>
              <a:rPr lang="en-US" sz="3200" dirty="0" smtClean="0"/>
              <a:t>normals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Take them to</a:t>
            </a:r>
            <a:br>
              <a:rPr lang="en-US" sz="3200" dirty="0" smtClean="0"/>
            </a:br>
            <a:r>
              <a:rPr lang="en-US" sz="3200" dirty="0" smtClean="0"/>
              <a:t>model space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Query tight</a:t>
            </a:r>
            <a:br>
              <a:rPr lang="en-US" sz="3200" dirty="0" smtClean="0"/>
            </a:br>
            <a:r>
              <a:rPr lang="en-US" sz="3200" dirty="0" smtClean="0"/>
              <a:t>bounding plane offsets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Apply in world space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200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988840"/>
            <a:ext cx="3936437" cy="2952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5705">
            <a:off x="7912484" y="1813832"/>
            <a:ext cx="3936437" cy="29523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rot="2302506">
            <a:off x="3856207" y="4776275"/>
            <a:ext cx="2448272" cy="360040"/>
            <a:chOff x="8616280" y="5373216"/>
            <a:chExt cx="2448272" cy="3600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616280" y="5373216"/>
              <a:ext cx="2448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9840416" y="5373216"/>
              <a:ext cx="0" cy="360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7702506">
            <a:off x="3671922" y="2205877"/>
            <a:ext cx="2448272" cy="360040"/>
            <a:chOff x="8616280" y="5373216"/>
            <a:chExt cx="2448272" cy="36004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616280" y="5373216"/>
              <a:ext cx="2448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9840416" y="5373216"/>
              <a:ext cx="0" cy="360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rot="13102506">
            <a:off x="6146051" y="1519022"/>
            <a:ext cx="2448272" cy="360041"/>
            <a:chOff x="8867255" y="5411889"/>
            <a:chExt cx="2448272" cy="36004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867255" y="5411889"/>
              <a:ext cx="2448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0091391" y="5411890"/>
              <a:ext cx="0" cy="360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8502506">
            <a:off x="6519498" y="4467630"/>
            <a:ext cx="2448272" cy="360041"/>
            <a:chOff x="8202367" y="5337315"/>
            <a:chExt cx="2448272" cy="36004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8202367" y="5337315"/>
              <a:ext cx="24482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426503" y="5337316"/>
              <a:ext cx="0" cy="360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724120" y="1314780"/>
            <a:ext cx="4060512" cy="4296483"/>
            <a:chOff x="7752184" y="1009738"/>
            <a:chExt cx="4060512" cy="4296483"/>
          </a:xfrm>
        </p:grpSpPr>
        <p:grpSp>
          <p:nvGrpSpPr>
            <p:cNvPr id="25" name="Group 24"/>
            <p:cNvGrpSpPr/>
            <p:nvPr/>
          </p:nvGrpSpPr>
          <p:grpSpPr>
            <a:xfrm>
              <a:off x="8448261" y="4946181"/>
              <a:ext cx="2448272" cy="360040"/>
              <a:chOff x="8616280" y="5373216"/>
              <a:chExt cx="2448272" cy="36004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8616280" y="5373216"/>
                <a:ext cx="244827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9840416" y="5373216"/>
                <a:ext cx="0" cy="36004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rot="5400000">
              <a:off x="6708068" y="3045489"/>
              <a:ext cx="2448272" cy="360040"/>
              <a:chOff x="8616280" y="5373216"/>
              <a:chExt cx="2448272" cy="36004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8616280" y="5373216"/>
                <a:ext cx="244827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9840416" y="5373216"/>
                <a:ext cx="0" cy="36004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rot="10800000">
              <a:off x="8472264" y="1009738"/>
              <a:ext cx="2448272" cy="360040"/>
              <a:chOff x="8616280" y="5373216"/>
              <a:chExt cx="2448272" cy="360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8616280" y="5373216"/>
                <a:ext cx="244827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9840416" y="5373216"/>
                <a:ext cx="0" cy="36004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 rot="16200000">
              <a:off x="10408540" y="2943938"/>
              <a:ext cx="2448272" cy="360040"/>
              <a:chOff x="8309254" y="5401280"/>
              <a:chExt cx="2448272" cy="36004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8309254" y="5401280"/>
                <a:ext cx="244827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9533390" y="5401280"/>
                <a:ext cx="0" cy="36004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 39"/>
          <p:cNvSpPr/>
          <p:nvPr/>
        </p:nvSpPr>
        <p:spPr>
          <a:xfrm>
            <a:off x="8283557" y="1823489"/>
            <a:ext cx="2910882" cy="299167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xtBox 40"/>
          <p:cNvSpPr txBox="1"/>
          <p:nvPr/>
        </p:nvSpPr>
        <p:spPr>
          <a:xfrm>
            <a:off x="5379796" y="5693186"/>
            <a:ext cx="235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Model space</a:t>
            </a:r>
            <a:endParaRPr lang="fi-FI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100119" y="5693186"/>
            <a:ext cx="3682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World space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1411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847 0.0134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6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01433 0.0317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57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142 -0.019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9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1849 -0.042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-213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7318375" y="1998662"/>
            <a:ext cx="4060825" cy="1944688"/>
          </a:xfrm>
          <a:custGeom>
            <a:avLst/>
            <a:gdLst>
              <a:gd name="connsiteX0" fmla="*/ 4083050 w 4083050"/>
              <a:gd name="connsiteY0" fmla="*/ 133350 h 1962150"/>
              <a:gd name="connsiteX1" fmla="*/ 508000 w 4083050"/>
              <a:gd name="connsiteY1" fmla="*/ 1962150 h 1962150"/>
              <a:gd name="connsiteX2" fmla="*/ 0 w 4083050"/>
              <a:gd name="connsiteY2" fmla="*/ 0 h 1962150"/>
              <a:gd name="connsiteX3" fmla="*/ 4083050 w 4083050"/>
              <a:gd name="connsiteY3" fmla="*/ 133350 h 1962150"/>
              <a:gd name="connsiteX0" fmla="*/ 4079875 w 4079875"/>
              <a:gd name="connsiteY0" fmla="*/ 115888 h 1944688"/>
              <a:gd name="connsiteX1" fmla="*/ 504825 w 4079875"/>
              <a:gd name="connsiteY1" fmla="*/ 1944688 h 1944688"/>
              <a:gd name="connsiteX2" fmla="*/ 0 w 4079875"/>
              <a:gd name="connsiteY2" fmla="*/ 0 h 1944688"/>
              <a:gd name="connsiteX3" fmla="*/ 4079875 w 4079875"/>
              <a:gd name="connsiteY3" fmla="*/ 115888 h 1944688"/>
              <a:gd name="connsiteX0" fmla="*/ 4060825 w 4060825"/>
              <a:gd name="connsiteY0" fmla="*/ 133351 h 1944688"/>
              <a:gd name="connsiteX1" fmla="*/ 504825 w 4060825"/>
              <a:gd name="connsiteY1" fmla="*/ 1944688 h 1944688"/>
              <a:gd name="connsiteX2" fmla="*/ 0 w 4060825"/>
              <a:gd name="connsiteY2" fmla="*/ 0 h 1944688"/>
              <a:gd name="connsiteX3" fmla="*/ 4060825 w 4060825"/>
              <a:gd name="connsiteY3" fmla="*/ 133351 h 194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0825" h="1944688">
                <a:moveTo>
                  <a:pt x="4060825" y="133351"/>
                </a:moveTo>
                <a:lnTo>
                  <a:pt x="504825" y="1944688"/>
                </a:lnTo>
                <a:lnTo>
                  <a:pt x="0" y="0"/>
                </a:lnTo>
                <a:lnTo>
                  <a:pt x="4060825" y="13335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2: View Frustum Culling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6240693" cy="51125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Both world-space AABB and</a:t>
            </a:r>
            <a:br>
              <a:rPr lang="en-US" sz="3200" dirty="0" smtClean="0"/>
            </a:br>
            <a:r>
              <a:rPr lang="en-US" sz="3200" dirty="0" smtClean="0"/>
              <a:t>transformed object-space AABB are suboptimal for view frustum culling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What we really want to know is whether a bounding plane oriented along frustum plane is inside the frustum or not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3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5705">
            <a:off x="7912484" y="2955934"/>
            <a:ext cx="3936437" cy="2952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83557" y="2965591"/>
            <a:ext cx="2910882" cy="299167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/>
        </p:nvSpPr>
        <p:spPr>
          <a:xfrm rot="19285705">
            <a:off x="8763501" y="2907479"/>
            <a:ext cx="2355925" cy="2952328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421514" y="2132856"/>
            <a:ext cx="3956362" cy="201622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7104112" y="1988840"/>
            <a:ext cx="4273764" cy="14401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04172" y="190362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Eye</a:t>
            </a:r>
            <a:endParaRPr lang="fi-FI" sz="2000" dirty="0"/>
          </a:p>
        </p:txBody>
      </p:sp>
      <p:grpSp>
        <p:nvGrpSpPr>
          <p:cNvPr id="18" name="Group 17"/>
          <p:cNvGrpSpPr/>
          <p:nvPr/>
        </p:nvGrpSpPr>
        <p:grpSpPr>
          <a:xfrm rot="9181440">
            <a:off x="7607299" y="2486084"/>
            <a:ext cx="3092631" cy="1574741"/>
            <a:chOff x="8190629" y="4585580"/>
            <a:chExt cx="3092631" cy="1574741"/>
          </a:xfrm>
        </p:grpSpPr>
        <p:cxnSp>
          <p:nvCxnSpPr>
            <p:cNvPr id="19" name="Straight Connector 18"/>
            <p:cNvCxnSpPr/>
            <p:nvPr/>
          </p:nvCxnSpPr>
          <p:spPr>
            <a:xfrm rot="12418560" flipH="1">
              <a:off x="8190629" y="4585580"/>
              <a:ext cx="3092631" cy="1574741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9840416" y="5373216"/>
              <a:ext cx="0" cy="36004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86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0404 0.0136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6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3: Per-Object Shadow Map Extents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84785"/>
            <a:ext cx="6240693" cy="51125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Directional light source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Choosing projection extents based on object bounding box wastes shadow map resolution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Tight bounding planes come to the rescue</a:t>
            </a: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3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068960"/>
            <a:ext cx="3936437" cy="295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91233" y="3020505"/>
            <a:ext cx="2355925" cy="2952328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1" name="Group 40"/>
          <p:cNvGrpSpPr/>
          <p:nvPr/>
        </p:nvGrpSpPr>
        <p:grpSpPr>
          <a:xfrm>
            <a:off x="7802278" y="1389892"/>
            <a:ext cx="4174375" cy="5006155"/>
            <a:chOff x="7802278" y="1389892"/>
            <a:chExt cx="4174375" cy="500615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802278" y="2255463"/>
              <a:ext cx="1191119" cy="41405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785534" y="1389892"/>
              <a:ext cx="1191119" cy="41405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267931" y="1439501"/>
            <a:ext cx="3531702" cy="4814397"/>
            <a:chOff x="8267931" y="1439501"/>
            <a:chExt cx="3531702" cy="4814397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267931" y="2113314"/>
              <a:ext cx="1191119" cy="4140584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08514" y="1439501"/>
              <a:ext cx="1191119" cy="4140584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20637066">
            <a:off x="6862961" y="1387149"/>
            <a:ext cx="4767322" cy="432048"/>
            <a:chOff x="7104112" y="1484784"/>
            <a:chExt cx="3240360" cy="43204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536160" y="1484785"/>
              <a:ext cx="0" cy="4320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752184" y="1484785"/>
              <a:ext cx="0" cy="4320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968208" y="1484785"/>
              <a:ext cx="0" cy="4320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184232" y="1484785"/>
              <a:ext cx="0" cy="4320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400256" y="1484785"/>
              <a:ext cx="0" cy="4320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616280" y="1484785"/>
              <a:ext cx="0" cy="4320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832304" y="1484784"/>
              <a:ext cx="0" cy="4320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9048328" y="1484784"/>
              <a:ext cx="0" cy="4320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9264352" y="1484784"/>
              <a:ext cx="0" cy="4320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9480376" y="1484784"/>
              <a:ext cx="0" cy="4320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9696400" y="1484784"/>
              <a:ext cx="0" cy="4320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9912424" y="1484784"/>
              <a:ext cx="0" cy="4320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04112" y="1916831"/>
              <a:ext cx="32403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13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1726</TotalTime>
  <Words>729</Words>
  <Application>Microsoft Office PowerPoint</Application>
  <PresentationFormat>Widescreen</PresentationFormat>
  <Paragraphs>159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Wingdings</vt:lpstr>
      <vt:lpstr>Office Theme</vt:lpstr>
      <vt:lpstr>Apex Point Map for Constant-Time Bounding Plane Approximation</vt:lpstr>
      <vt:lpstr>The Problem</vt:lpstr>
      <vt:lpstr>Use Case 1: Ray Tracing and Rigid Motion</vt:lpstr>
      <vt:lpstr>Use Case 1: Ray Tracing and Rigid Motion</vt:lpstr>
      <vt:lpstr>The Naïve Solution</vt:lpstr>
      <vt:lpstr>The Naïve Solution</vt:lpstr>
      <vt:lpstr>A Better Solution</vt:lpstr>
      <vt:lpstr>Use Case 2: View Frustum Culling</vt:lpstr>
      <vt:lpstr>Use Case 3: Per-Object Shadow Map Extents</vt:lpstr>
      <vt:lpstr>Use Case 4: Collision Detection</vt:lpstr>
      <vt:lpstr>Constraints</vt:lpstr>
      <vt:lpstr>AABB: The Good</vt:lpstr>
      <vt:lpstr>AABB: The Bad</vt:lpstr>
      <vt:lpstr>More Is More</vt:lpstr>
      <vt:lpstr>The Trouble with k-DOPs</vt:lpstr>
      <vt:lpstr>k-DOP Surface Topology Is Not Fixed</vt:lpstr>
      <vt:lpstr>Apex Point Map</vt:lpstr>
      <vt:lpstr>k-DOP Normals</vt:lpstr>
      <vt:lpstr>k-DOP Normals</vt:lpstr>
      <vt:lpstr>Constructing the Apex Point</vt:lpstr>
      <vt:lpstr>Using the Apex Point</vt:lpstr>
      <vt:lpstr>Why Does This Work?</vt:lpstr>
      <vt:lpstr>Summary of the Method</vt:lpstr>
      <vt:lpstr>Results: Quality</vt:lpstr>
      <vt:lpstr>Results: Speed</vt:lpstr>
      <vt:lpstr>Conclusion</vt:lpstr>
      <vt:lpstr>Conclusion</vt:lpstr>
      <vt:lpstr>Thank You</vt:lpstr>
    </vt:vector>
  </TitlesOfParts>
  <Company>NVIDIA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Apex Point Map for Constant-Time Bounding Plane Approximation</dc:title>
  <dc:creator>Samuli Laine</dc:creator>
  <cp:lastModifiedBy>Samuli Laine</cp:lastModifiedBy>
  <cp:revision>121</cp:revision>
  <dcterms:created xsi:type="dcterms:W3CDTF">2011-06-23T08:08:50Z</dcterms:created>
  <dcterms:modified xsi:type="dcterms:W3CDTF">2015-06-29T11:13:39Z</dcterms:modified>
</cp:coreProperties>
</file>