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43"/>
  </p:notesMasterIdLst>
  <p:handoutMasterIdLst>
    <p:handoutMasterId r:id="rId44"/>
  </p:handoutMasterIdLst>
  <p:sldIdLst>
    <p:sldId id="790" r:id="rId5"/>
    <p:sldId id="724" r:id="rId6"/>
    <p:sldId id="802" r:id="rId7"/>
    <p:sldId id="695" r:id="rId8"/>
    <p:sldId id="791" r:id="rId9"/>
    <p:sldId id="811" r:id="rId10"/>
    <p:sldId id="816" r:id="rId11"/>
    <p:sldId id="817" r:id="rId12"/>
    <p:sldId id="793" r:id="rId13"/>
    <p:sldId id="812" r:id="rId14"/>
    <p:sldId id="794" r:id="rId15"/>
    <p:sldId id="795" r:id="rId16"/>
    <p:sldId id="807" r:id="rId17"/>
    <p:sldId id="797" r:id="rId18"/>
    <p:sldId id="796" r:id="rId19"/>
    <p:sldId id="798" r:id="rId20"/>
    <p:sldId id="740" r:id="rId21"/>
    <p:sldId id="799" r:id="rId22"/>
    <p:sldId id="819" r:id="rId23"/>
    <p:sldId id="820" r:id="rId24"/>
    <p:sldId id="809" r:id="rId25"/>
    <p:sldId id="818" r:id="rId26"/>
    <p:sldId id="821" r:id="rId27"/>
    <p:sldId id="827" r:id="rId28"/>
    <p:sldId id="825" r:id="rId29"/>
    <p:sldId id="826" r:id="rId30"/>
    <p:sldId id="822" r:id="rId31"/>
    <p:sldId id="823" r:id="rId32"/>
    <p:sldId id="824" r:id="rId33"/>
    <p:sldId id="830" r:id="rId34"/>
    <p:sldId id="832" r:id="rId35"/>
    <p:sldId id="696" r:id="rId36"/>
    <p:sldId id="801" r:id="rId37"/>
    <p:sldId id="813" r:id="rId38"/>
    <p:sldId id="814" r:id="rId39"/>
    <p:sldId id="806" r:id="rId40"/>
    <p:sldId id="815" r:id="rId41"/>
    <p:sldId id="755" r:id="rId42"/>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6E6E6E"/>
    <a:srgbClr val="0071C5"/>
    <a:srgbClr val="4A4A4A"/>
    <a:srgbClr val="0C34BD"/>
    <a:srgbClr val="5D1682"/>
    <a:srgbClr val="008564"/>
    <a:srgbClr val="4D4D4D"/>
    <a:srgbClr val="454545"/>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26187" autoAdjust="0"/>
  </p:normalViewPr>
  <p:slideViewPr>
    <p:cSldViewPr snapToGrid="0">
      <p:cViewPr varScale="1">
        <p:scale>
          <a:sx n="20" d="100"/>
          <a:sy n="20" d="100"/>
        </p:scale>
        <p:origin x="2428" y="32"/>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5" d="100"/>
          <a:sy n="55" d="100"/>
        </p:scale>
        <p:origin x="1963" y="1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8/11/2018</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my name is Adam Marrs and I’m a </a:t>
            </a:r>
            <a:r>
              <a:rPr lang="en-US" baseline="0" smtClean="0"/>
              <a:t>Computer Scientist at </a:t>
            </a:r>
            <a:r>
              <a:rPr lang="en-US" baseline="0" dirty="0" smtClean="0"/>
              <a:t>NVIDIA.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100" b="0" i="0" u="none" strike="noStrike" kern="1200" cap="none" spc="0" normalizeH="0" baseline="0" noProof="0" dirty="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75827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 just because we can ray trace,</a:t>
            </a:r>
            <a:r>
              <a:rPr lang="en-US" baseline="0" dirty="0" smtClean="0"/>
              <a:t> doesn’t mean the problem is magically solved. </a:t>
            </a:r>
          </a:p>
          <a:p>
            <a:endParaRPr lang="en-US" baseline="0" dirty="0" smtClean="0"/>
          </a:p>
          <a:p>
            <a:r>
              <a:rPr lang="en-US" baseline="0" dirty="0" smtClean="0"/>
              <a:t>Naively ray tracing is still expensive. We need to identify the pixels that will benefit most from supersampling, and focus on those. </a:t>
            </a:r>
          </a:p>
          <a:p>
            <a:endParaRPr lang="en-US" baseline="0" dirty="0" smtClean="0"/>
          </a:p>
          <a:p>
            <a:r>
              <a:rPr lang="en-US" baseline="0" dirty="0" smtClean="0"/>
              <a:t>In accomplishing this, we laid out two main goals for ourselves. </a:t>
            </a:r>
          </a:p>
          <a:p>
            <a:endParaRPr lang="en-US" baseline="0" dirty="0" smtClean="0"/>
          </a:p>
          <a:p>
            <a:r>
              <a:rPr lang="en-US" baseline="0" dirty="0" smtClean="0"/>
              <a:t>First, harness the strengths of TAA – the existing state of the art – and address it’s failures simply and unequivocally. And second, work within the constraints of a real game engine.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3337897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core idea of adaptive temporal antialiasing is to efficiently combine ray and raster, while leveraging adaptive sampling in the context of TAA. </a:t>
            </a:r>
          </a:p>
          <a:p>
            <a:endParaRPr lang="en-US" baseline="0" dirty="0" smtClean="0"/>
          </a:p>
          <a:p>
            <a:r>
              <a:rPr lang="en-US" baseline="0" dirty="0" smtClean="0"/>
              <a:t>To do this we 1) run TAA and compute a segmentation mask where TAA fails, and why it fails. Many TAA algorithms, like the implementation in UE4 already estimate where TAA fails and then apply various strategies to deal with the failure. </a:t>
            </a:r>
          </a:p>
          <a:p>
            <a:endParaRPr lang="en-US" baseline="0" dirty="0" smtClean="0"/>
          </a:p>
          <a:p>
            <a:r>
              <a:rPr lang="en-US" baseline="0" dirty="0" smtClean="0"/>
              <a:t>We replace these TAA post-failure strategies with more robust alternatives, specifically: ray tracing. </a:t>
            </a:r>
          </a:p>
          <a:p>
            <a:endParaRPr lang="en-US" baseline="0" dirty="0" smtClean="0"/>
          </a:p>
          <a:p>
            <a:r>
              <a:rPr lang="en-US" baseline="0" dirty="0" smtClean="0"/>
              <a:t>The segmentation mask is used to guide the </a:t>
            </a:r>
            <a:r>
              <a:rPr lang="en-US" baseline="0" dirty="0" err="1" smtClean="0"/>
              <a:t>adaptivity</a:t>
            </a:r>
            <a:r>
              <a:rPr lang="en-US" baseline="0" dirty="0" smtClean="0"/>
              <a:t> of the ray tracing step.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280782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1spp raster scene output from</a:t>
            </a:r>
            <a:r>
              <a:rPr lang="en-US" baseline="0" dirty="0" smtClean="0"/>
              <a:t> UE4 – without any AA.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1144051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segmentation mask we compute.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3109978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segmentation mask guide</a:t>
            </a:r>
            <a:r>
              <a:rPr lang="en-US" baseline="0" dirty="0" smtClean="0"/>
              <a:t>s the sparse ray tracing step, which is then combined with the normal TAA result to form the final image.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2763318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segmentation mask has three regions. </a:t>
            </a:r>
          </a:p>
          <a:p>
            <a:endParaRPr lang="en-US" dirty="0" smtClean="0"/>
          </a:p>
          <a:p>
            <a:r>
              <a:rPr lang="en-US" dirty="0" smtClean="0"/>
              <a:t>Blue indicates pixels where TAA hasn’t failed,</a:t>
            </a:r>
            <a:r>
              <a:rPr lang="en-US" baseline="0" dirty="0" smtClean="0"/>
              <a:t> and the final image should </a:t>
            </a:r>
            <a:r>
              <a:rPr lang="en-US" dirty="0" smtClean="0"/>
              <a:t>use</a:t>
            </a:r>
            <a:r>
              <a:rPr lang="en-US" baseline="0" dirty="0" smtClean="0"/>
              <a:t> the existing TAA result.</a:t>
            </a:r>
          </a:p>
          <a:p>
            <a:endParaRPr lang="en-US" baseline="0" dirty="0" smtClean="0"/>
          </a:p>
          <a:p>
            <a:r>
              <a:rPr lang="en-US" baseline="0" dirty="0" smtClean="0"/>
              <a:t>Red pixels visualize where no information exists from a previous frame. These areas persist for a short periods of time, but can sometimes be large, so we apply FXAA here.</a:t>
            </a:r>
          </a:p>
          <a:p>
            <a:endParaRPr lang="en-US" baseline="0" dirty="0" smtClean="0"/>
          </a:p>
          <a:p>
            <a:r>
              <a:rPr lang="en-US" baseline="0" dirty="0" smtClean="0"/>
              <a:t>Finally, the yellow pixels are marked for ray tracing, since we’ve detected TAA has failed or there is a hard geometric edge that will benefit from more samples.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1122243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’s the conceptual overview. We implemented the idea in Unreal Engine 4 extended with DXR API support running on NVIDIA RTX. </a:t>
            </a:r>
          </a:p>
          <a:p>
            <a:endParaRPr lang="en-US" baseline="0" dirty="0" smtClean="0"/>
          </a:p>
          <a:p>
            <a:r>
              <a:rPr lang="en-US" baseline="0" dirty="0" smtClean="0"/>
              <a:t>The UE4 TAA post-process pass was extended to compute and output the segmentation mask.</a:t>
            </a:r>
          </a:p>
          <a:p>
            <a:endParaRPr lang="en-US" baseline="0" dirty="0" smtClean="0"/>
          </a:p>
          <a:p>
            <a:r>
              <a:rPr lang="en-US" baseline="0" dirty="0" smtClean="0"/>
              <a:t>Sparse ray tracing is done in DXR ray generation </a:t>
            </a:r>
            <a:r>
              <a:rPr lang="en-US" baseline="0" dirty="0" err="1" smtClean="0"/>
              <a:t>shaders</a:t>
            </a:r>
            <a:r>
              <a:rPr lang="en-US" baseline="0" dirty="0" smtClean="0"/>
              <a:t>, and dispatched as a separate </a:t>
            </a:r>
            <a:r>
              <a:rPr lang="en-US" baseline="0" dirty="0" err="1" smtClean="0"/>
              <a:t>fullscreen</a:t>
            </a:r>
            <a:r>
              <a:rPr lang="en-US" baseline="0" dirty="0" smtClean="0"/>
              <a:t> pass </a:t>
            </a:r>
            <a:r>
              <a:rPr lang="en-US" b="1" baseline="0" dirty="0" smtClean="0"/>
              <a:t>before</a:t>
            </a:r>
            <a:r>
              <a:rPr lang="en-US" b="0" baseline="0" dirty="0" smtClean="0"/>
              <a:t> </a:t>
            </a:r>
            <a:r>
              <a:rPr lang="en-US" b="0" baseline="0" dirty="0" err="1" smtClean="0"/>
              <a:t>tonemapping</a:t>
            </a:r>
            <a:r>
              <a:rPr lang="en-US" b="0" baseline="0" dirty="0" smtClean="0"/>
              <a:t>.</a:t>
            </a:r>
          </a:p>
          <a:p>
            <a:endParaRPr lang="en-US" b="0" baseline="0" dirty="0" smtClean="0"/>
          </a:p>
          <a:p>
            <a:r>
              <a:rPr lang="en-US" b="0" baseline="0" dirty="0" smtClean="0"/>
              <a:t>Each primary ray casts a single shadow ray to the sun’s directional light source to create pixel perfect hard shadows.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3477541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visualization of the data </a:t>
            </a:r>
            <a:r>
              <a:rPr lang="en-US" dirty="0"/>
              <a:t>flow of our </a:t>
            </a:r>
            <a:r>
              <a:rPr lang="en-US" dirty="0" smtClean="0"/>
              <a:t>algorithm as </a:t>
            </a:r>
            <a:r>
              <a:rPr lang="en-US" dirty="0"/>
              <a:t>integrated into the UE4 rendering pipeline. Rectangular icons represent visualizations of data buffers, rounded rectangles represent operations on that data implemented as shader passes.</a:t>
            </a:r>
          </a:p>
          <a:p>
            <a:endParaRPr lang="en-US" dirty="0"/>
          </a:p>
          <a:p>
            <a:r>
              <a:rPr lang="en-US" dirty="0"/>
              <a:t>Gray passes are only slightly modified. Yellow passes are new</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263202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segmentation</a:t>
            </a:r>
            <a:r>
              <a:rPr lang="en-US" baseline="0" dirty="0" smtClean="0"/>
              <a:t> step, which identified where to ray trace, or use TAA or FXAA, is a combination of criteria:</a:t>
            </a:r>
          </a:p>
          <a:p>
            <a:endParaRPr lang="en-US" baseline="0" dirty="0" smtClean="0"/>
          </a:p>
          <a:p>
            <a:r>
              <a:rPr lang="en-US" baseline="0" dirty="0" smtClean="0"/>
              <a:t>First we use motion vectors to detect motion as well as if data from the previous frame is available. </a:t>
            </a:r>
          </a:p>
          <a:p>
            <a:endParaRPr lang="en-US" baseline="0" dirty="0" smtClean="0"/>
          </a:p>
          <a:p>
            <a:r>
              <a:rPr lang="en-US" baseline="0" dirty="0" smtClean="0"/>
              <a:t>Next, we look at the segmentation history using a single frame look back. If the pixel was previously marked for ray tracing, we will continue to ray trace it. This helps temporally stabilize the segmentation mask. </a:t>
            </a:r>
          </a:p>
          <a:p>
            <a:endParaRPr lang="en-US" baseline="0" dirty="0" smtClean="0"/>
          </a:p>
          <a:p>
            <a:r>
              <a:rPr lang="en-US" baseline="0" dirty="0" smtClean="0"/>
              <a:t>Similar to many TAA </a:t>
            </a:r>
            <a:r>
              <a:rPr lang="en-US" baseline="0" dirty="0" smtClean="0"/>
              <a:t>implementations, </a:t>
            </a:r>
            <a:r>
              <a:rPr lang="en-US" baseline="0" dirty="0" smtClean="0"/>
              <a:t>we inspect the temporal change in luminance within a pixel neighborhood. </a:t>
            </a:r>
          </a:p>
          <a:p>
            <a:endParaRPr lang="en-US" baseline="0" dirty="0" smtClean="0"/>
          </a:p>
          <a:p>
            <a:r>
              <a:rPr lang="en-US" baseline="0" dirty="0" smtClean="0"/>
              <a:t>And finally, we perform a 3x3 edge-detecting Sobel-filter on the depth buffer to determine where hard geometric edges exist.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344081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some results. Here is that same scene in UE4</a:t>
            </a:r>
            <a:r>
              <a:rPr lang="en-US" baseline="0" dirty="0" smtClean="0"/>
              <a:t> using stock TAA.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429469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none" strike="noStrike" kern="1200" dirty="0" smtClean="0">
                <a:solidFill>
                  <a:schemeClr val="tx1"/>
                </a:solidFill>
                <a:effectLst/>
                <a:latin typeface="Trebuchet MS" pitchFamily="34" charset="0"/>
                <a:ea typeface="+mn-ea"/>
                <a:cs typeface="+mn-cs"/>
              </a:rPr>
              <a:t>Jim </a:t>
            </a:r>
            <a:r>
              <a:rPr lang="en-US" sz="1100" u="none" strike="noStrike" kern="1200" dirty="0" err="1" smtClean="0">
                <a:solidFill>
                  <a:schemeClr val="tx1"/>
                </a:solidFill>
                <a:effectLst/>
                <a:latin typeface="Trebuchet MS" pitchFamily="34" charset="0"/>
                <a:ea typeface="+mn-ea"/>
                <a:cs typeface="+mn-cs"/>
              </a:rPr>
              <a:t>Blinn</a:t>
            </a:r>
            <a:r>
              <a:rPr lang="en-US" sz="1100" u="none" strike="noStrike" kern="1200" dirty="0" smtClean="0">
                <a:solidFill>
                  <a:schemeClr val="tx1"/>
                </a:solidFill>
                <a:effectLst/>
                <a:latin typeface="Trebuchet MS" pitchFamily="34" charset="0"/>
                <a:ea typeface="+mn-ea"/>
                <a:cs typeface="+mn-cs"/>
              </a:rPr>
              <a:t> once said  the hardest problem</a:t>
            </a:r>
            <a:r>
              <a:rPr lang="en-US" sz="1100" u="none" strike="noStrike" kern="1200" baseline="0" dirty="0" smtClean="0">
                <a:solidFill>
                  <a:schemeClr val="tx1"/>
                </a:solidFill>
                <a:effectLst/>
                <a:latin typeface="Trebuchet MS" pitchFamily="34" charset="0"/>
                <a:ea typeface="+mn-ea"/>
                <a:cs typeface="+mn-cs"/>
              </a:rPr>
              <a:t> in computer </a:t>
            </a:r>
            <a:r>
              <a:rPr lang="en-US" sz="1100" u="none" strike="noStrike" kern="1200" baseline="0" dirty="0" smtClean="0">
                <a:solidFill>
                  <a:schemeClr val="tx1"/>
                </a:solidFill>
                <a:effectLst/>
                <a:latin typeface="Trebuchet MS" pitchFamily="34" charset="0"/>
                <a:ea typeface="+mn-ea"/>
                <a:cs typeface="+mn-cs"/>
              </a:rPr>
              <a:t>graphics </a:t>
            </a:r>
            <a:r>
              <a:rPr lang="en-US" sz="1100" u="none" strike="noStrike" kern="1200" baseline="0" dirty="0" smtClean="0">
                <a:solidFill>
                  <a:schemeClr val="tx1"/>
                </a:solidFill>
                <a:effectLst/>
                <a:latin typeface="Trebuchet MS" pitchFamily="34" charset="0"/>
                <a:ea typeface="+mn-ea"/>
                <a:cs typeface="+mn-cs"/>
              </a:rPr>
              <a:t>is finding something that hasn’t already been done. </a:t>
            </a:r>
            <a:r>
              <a:rPr lang="en-US" sz="1100" u="none" strike="noStrike" kern="1200" baseline="0" dirty="0" smtClean="0">
                <a:solidFill>
                  <a:schemeClr val="tx1"/>
                </a:solidFill>
                <a:effectLst/>
                <a:latin typeface="Trebuchet MS" pitchFamily="34" charset="0"/>
                <a:ea typeface="+mn-ea"/>
                <a:cs typeface="+mn-cs"/>
              </a:rPr>
              <a:t>So, </a:t>
            </a:r>
            <a:r>
              <a:rPr lang="en-US" sz="1100" u="none" strike="noStrike" kern="1200" baseline="0" dirty="0" smtClean="0">
                <a:solidFill>
                  <a:schemeClr val="tx1"/>
                </a:solidFill>
                <a:effectLst/>
                <a:latin typeface="Trebuchet MS" pitchFamily="34" charset="0"/>
                <a:ea typeface="+mn-ea"/>
                <a:cs typeface="+mn-cs"/>
              </a:rPr>
              <a:t>I’m going to talk about </a:t>
            </a:r>
            <a:r>
              <a:rPr lang="en-US" sz="1100" u="none" strike="noStrike" kern="1200" baseline="0" dirty="0" smtClean="0">
                <a:solidFill>
                  <a:schemeClr val="tx1"/>
                </a:solidFill>
                <a:effectLst/>
                <a:latin typeface="Trebuchet MS" pitchFamily="34" charset="0"/>
                <a:ea typeface="+mn-ea"/>
                <a:cs typeface="+mn-cs"/>
              </a:rPr>
              <a:t>antialiasing (cue intense laughter)</a:t>
            </a:r>
            <a:endParaRPr lang="en-US" sz="110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dirty="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837774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our ATAA result. If I flip back and forth, you should be able to see the complex mesh of the lamp become much clearer, as well fine details of the plant and boat become evident.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1834553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enlarged a few areas</a:t>
            </a:r>
            <a:r>
              <a:rPr lang="en-US" baseline="0" dirty="0" smtClean="0"/>
              <a:t> here, to make it easier to see the difference between the various AA algorithms.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4036720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how much sharper ATAA is compared to the stock TAA result!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747078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fact, the ATAA 8x result approaches the image quality of 16 times supersampling!</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3331204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 this time</a:t>
            </a:r>
            <a:r>
              <a:rPr lang="en-US" baseline="0" dirty="0" smtClean="0"/>
              <a:t> of the boat.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3268201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Note how FXAA is undersampled, and TAA blurs away the boat ropes. </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2787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segmentation mask detects these challenging areas, we sample them using ray tracing, and produce a result that is quite close to 16 times supersampling.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305287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shot of the boat mast and ropes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3375653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TAA blurs away the ropes entirely.</a:t>
            </a:r>
            <a:r>
              <a:rPr lang="en-US" baseline="0" dirty="0" smtClean="0"/>
              <a:t> Many of the ropes are found by the segmentation step, but some – on the upper left of the image - are missed.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1774916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case, 16 times supersampling looks better than ATAA for this part of the image.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1255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all know, aliasing is a perennial problem in graphics. Today, I’ll introduce you to a new antialiasing approach that we call Adaptive Temporal Antialiasing.</a:t>
            </a:r>
          </a:p>
          <a:p>
            <a:endParaRPr lang="en-US" baseline="0" dirty="0" smtClean="0"/>
          </a:p>
          <a:p>
            <a:r>
              <a:rPr lang="en-US" baseline="0" dirty="0" smtClean="0"/>
              <a:t>In the figure here, you can see the output of our algorithm compared to 1spp rasterization and Temporal Antialiasing (TAA). Notice the improved sampling of sub-pixel geometry of the boat ropes in our result (on the right of the image), where TAA blurs away these features almost entirely. </a:t>
            </a:r>
          </a:p>
          <a:p>
            <a:endParaRPr lang="en-US" baseline="0" dirty="0" smtClean="0"/>
          </a:p>
          <a:p>
            <a:r>
              <a:rPr lang="en-US" dirty="0" smtClean="0"/>
              <a:t>Although it can’t be in</a:t>
            </a:r>
            <a:r>
              <a:rPr lang="en-US" baseline="0" dirty="0" smtClean="0"/>
              <a:t> this image, o</a:t>
            </a:r>
            <a:r>
              <a:rPr lang="en-US" dirty="0" smtClean="0"/>
              <a:t>ur</a:t>
            </a:r>
            <a:r>
              <a:rPr lang="en-US" baseline="0" dirty="0" smtClean="0"/>
              <a:t> method also </a:t>
            </a:r>
            <a:r>
              <a:rPr lang="en-US" b="1" baseline="0" dirty="0" smtClean="0"/>
              <a:t>completely</a:t>
            </a:r>
            <a:r>
              <a:rPr lang="en-US" baseline="0" dirty="0" smtClean="0"/>
              <a:t> </a:t>
            </a:r>
            <a:r>
              <a:rPr lang="en-US" dirty="0" smtClean="0"/>
              <a:t>eliminates ghosting and blurring artifacts typical to TAA. </a:t>
            </a:r>
          </a:p>
          <a:p>
            <a:endParaRPr lang="en-US" dirty="0"/>
          </a:p>
          <a:p>
            <a:r>
              <a:rPr lang="en-US" dirty="0" smtClean="0"/>
              <a:t>This</a:t>
            </a:r>
            <a:r>
              <a:rPr lang="en-US" baseline="0" dirty="0" smtClean="0"/>
              <a:t> image a</a:t>
            </a:r>
            <a:r>
              <a:rPr lang="en-US" dirty="0" smtClean="0"/>
              <a:t>lso </a:t>
            </a:r>
            <a:r>
              <a:rPr lang="en-US" dirty="0"/>
              <a:t>shows </a:t>
            </a:r>
            <a:r>
              <a:rPr lang="en-US" dirty="0" smtClean="0"/>
              <a:t>a failure </a:t>
            </a:r>
            <a:r>
              <a:rPr lang="en-US" dirty="0"/>
              <a:t>case </a:t>
            </a:r>
            <a:r>
              <a:rPr lang="en-US" dirty="0" smtClean="0"/>
              <a:t>of our approach…can you</a:t>
            </a:r>
            <a:r>
              <a:rPr lang="en-US" baseline="0" dirty="0" smtClean="0"/>
              <a:t> </a:t>
            </a:r>
            <a:r>
              <a:rPr lang="en-US" dirty="0" smtClean="0"/>
              <a:t>spot it?</a:t>
            </a:r>
            <a:r>
              <a:rPr lang="en-US" baseline="0" dirty="0" smtClean="0"/>
              <a:t> I’ll talk about this in a bit.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3008759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similar</a:t>
            </a:r>
            <a:r>
              <a:rPr lang="en-US" baseline="0" dirty="0" smtClean="0"/>
              <a:t> </a:t>
            </a:r>
            <a:r>
              <a:rPr lang="en-US" dirty="0" smtClean="0"/>
              <a:t>failure.</a:t>
            </a:r>
            <a:r>
              <a:rPr lang="en-US" baseline="0" dirty="0" smtClean="0"/>
              <a:t> </a:t>
            </a:r>
            <a:r>
              <a:rPr lang="en-US" dirty="0" smtClean="0"/>
              <a:t>The </a:t>
            </a:r>
            <a:r>
              <a:rPr lang="en-US" dirty="0"/>
              <a:t>1spp raster input misses some sub-pixel geometry entirely – making it impossible for our detection approach to make the correct </a:t>
            </a:r>
            <a:r>
              <a:rPr lang="en-US" dirty="0" smtClean="0"/>
              <a:t>decision.</a:t>
            </a:r>
          </a:p>
          <a:p>
            <a:endParaRPr lang="en-US" dirty="0" smtClean="0"/>
          </a:p>
          <a:p>
            <a:r>
              <a:rPr lang="en-US" dirty="0" smtClean="0"/>
              <a:t>We have been working on ideas to deal with this problem</a:t>
            </a:r>
            <a:r>
              <a:rPr lang="en-US" baseline="0" dirty="0" smtClean="0"/>
              <a:t> using conservative rasterization.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1740800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things to note,</a:t>
            </a:r>
            <a:r>
              <a:rPr lang="en-US" baseline="0" dirty="0" smtClean="0"/>
              <a:t> that we discovered along the way. </a:t>
            </a:r>
          </a:p>
          <a:p>
            <a:endParaRPr lang="en-US" baseline="0" dirty="0" smtClean="0"/>
          </a:p>
          <a:p>
            <a:r>
              <a:rPr lang="en-US" baseline="0" dirty="0" smtClean="0"/>
              <a:t>This may seem obvious, but the lighting and shading methods between ray and raster samples must match! Otherwise, you will get some odd results. Although this sounds simple, in a complex environment like UE4 with many options and rendering features, this can be tricky. </a:t>
            </a:r>
          </a:p>
          <a:p>
            <a:endParaRPr lang="en-US" baseline="0" dirty="0" smtClean="0"/>
          </a:p>
          <a:p>
            <a:r>
              <a:rPr lang="en-US" baseline="0" dirty="0" smtClean="0"/>
              <a:t>We aware that screen space algorithms, like depth of field, lens flare, and SSAO, don’t automatically play nice with your ray traced primary samples. </a:t>
            </a:r>
          </a:p>
          <a:p>
            <a:endParaRPr lang="en-US" baseline="0" dirty="0" smtClean="0"/>
          </a:p>
          <a:p>
            <a:r>
              <a:rPr lang="en-US" baseline="0" dirty="0" smtClean="0"/>
              <a:t>And finally, if you are doing full screen ray tracing (for shadows or reflections for instance), and applying denoising, that denoising will need to be replicated in the ATAA ray tracing step. This is something that we are interested in looking into further.</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1018856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I’ve reached the slide about the question that is probably in most of your minds right now. How much does it cost? </a:t>
            </a:r>
          </a:p>
          <a:p>
            <a:endParaRPr lang="en-US" baseline="0" dirty="0" smtClean="0"/>
          </a:p>
          <a:p>
            <a:r>
              <a:rPr lang="en-US" baseline="0" dirty="0" smtClean="0"/>
              <a:t>We tested the scene you saw earlier on a Titan V at 1080p resolution. The segmentation mask identified ~108 thousand pixels for ray tracing. Each DXR Hit Shader performed material evaluation, dynamic lighting, sampled the reflection probe, and cast 1 shadow ray. </a:t>
            </a:r>
          </a:p>
          <a:p>
            <a:endParaRPr lang="en-US" baseline="0" dirty="0" smtClean="0"/>
          </a:p>
          <a:p>
            <a:r>
              <a:rPr lang="en-US" baseline="0" dirty="0" smtClean="0"/>
              <a:t>With this workload, I tested three variations of ATAA casting 2, 4, and 8 rays per pixel. We’ve improved performance of the initial numbers reported in the paper, and they are reported here. </a:t>
            </a:r>
          </a:p>
          <a:p>
            <a:endParaRPr lang="en-US" baseline="0" dirty="0" smtClean="0"/>
          </a:p>
          <a:p>
            <a:r>
              <a:rPr lang="en-US" dirty="0" smtClean="0"/>
              <a:t>Even though performance needs</a:t>
            </a:r>
            <a:r>
              <a:rPr lang="en-US" baseline="0" dirty="0" smtClean="0"/>
              <a:t> improvement, these are really encouraging initial results since the time to render a frame in UE4 with any ATAA variant is still less than 33ms. </a:t>
            </a:r>
          </a:p>
          <a:p>
            <a:endParaRPr lang="en-US" baseline="0" dirty="0" smtClean="0"/>
          </a:p>
          <a:p>
            <a:r>
              <a:rPr lang="en-US" dirty="0" smtClean="0"/>
              <a:t>Low </a:t>
            </a:r>
            <a:r>
              <a:rPr lang="en-US" dirty="0"/>
              <a:t>ray throughput because of divergence, low occupancy (due to high register count), organization of ray </a:t>
            </a:r>
            <a:r>
              <a:rPr lang="en-US" dirty="0" smtClean="0"/>
              <a:t>workloads are</a:t>
            </a:r>
            <a:r>
              <a:rPr lang="en-US" baseline="0" dirty="0" smtClean="0"/>
              <a:t> all limiting factors. Keep in mind we are grouping up rays that are very different ON PURPOSE so this will increase thread divergence on the GPU.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3421414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wrap up, we’ve discussed</a:t>
            </a:r>
            <a:r>
              <a:rPr lang="en-US" baseline="0" dirty="0" smtClean="0"/>
              <a:t> a new, practical hybrid AA solution and implemented it within a production game engine for the first time. </a:t>
            </a:r>
          </a:p>
          <a:p>
            <a:endParaRPr lang="en-US" baseline="0" dirty="0" smtClean="0"/>
          </a:p>
          <a:p>
            <a:r>
              <a:rPr lang="en-US" baseline="0" dirty="0" smtClean="0"/>
              <a:t>We’ve injected the advantages of highly quality offline adaptive AA strategies into existing state of the art real-time AA strategies.</a:t>
            </a:r>
          </a:p>
          <a:p>
            <a:endParaRPr lang="en-US" baseline="0" dirty="0" smtClean="0"/>
          </a:p>
          <a:p>
            <a:r>
              <a:rPr lang="en-US" baseline="0" dirty="0" smtClean="0"/>
              <a:t>We have a ways to go on performance, but our approach runs in real-tie even on the first generation of commodity GPU hardware and software to support ray tracing.</a:t>
            </a:r>
          </a:p>
          <a:p>
            <a:endParaRPr lang="en-US" baseline="0" dirty="0" smtClean="0"/>
          </a:p>
          <a:p>
            <a:r>
              <a:rPr lang="en-US" baseline="0" dirty="0" smtClean="0"/>
              <a:t>This is really just the beginning for hybrid raster + adaptive ray tracing solutions.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2313316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 is a</a:t>
            </a:r>
            <a:r>
              <a:rPr lang="en-US" baseline="0" dirty="0" smtClean="0"/>
              <a:t> challenge now, and is dominated by the ray trace.</a:t>
            </a:r>
          </a:p>
          <a:p>
            <a:endParaRPr lang="en-US" baseline="0" dirty="0" smtClean="0"/>
          </a:p>
          <a:p>
            <a:r>
              <a:rPr lang="en-US" baseline="0" dirty="0" smtClean="0"/>
              <a:t>But, DXR is still and experimental feature of Windows 10, and mainstream GPUs do not yet exist that support the DXR API. </a:t>
            </a:r>
          </a:p>
          <a:p>
            <a:endParaRPr lang="en-US" baseline="0" dirty="0" smtClean="0"/>
          </a:p>
          <a:p>
            <a:r>
              <a:rPr lang="en-US" baseline="0" dirty="0" smtClean="0"/>
              <a:t>The RT ecosystem is still evolving – and that’s a great thing.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34</a:t>
            </a:fld>
            <a:endParaRPr lang="en-US" dirty="0"/>
          </a:p>
        </p:txBody>
      </p:sp>
    </p:spTree>
    <p:extLst>
      <p:ext uri="{BB962C8B-B14F-4D97-AF65-F5344CB8AC3E}">
        <p14:creationId xmlns:p14="http://schemas.microsoft.com/office/powerpoint/2010/main" val="3041816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 lot of ideas for future work. </a:t>
            </a:r>
          </a:p>
          <a:p>
            <a:endParaRPr lang="en-US" baseline="0" dirty="0" smtClean="0"/>
          </a:p>
          <a:p>
            <a:r>
              <a:rPr lang="en-US" baseline="0" dirty="0" smtClean="0"/>
              <a:t>First, we have no mechanism for evaluating </a:t>
            </a:r>
            <a:r>
              <a:rPr lang="en-US" dirty="0" smtClean="0"/>
              <a:t>Texture </a:t>
            </a:r>
            <a:r>
              <a:rPr lang="en-US" dirty="0" err="1" smtClean="0"/>
              <a:t>LoD</a:t>
            </a:r>
            <a:r>
              <a:rPr lang="en-US" dirty="0" smtClean="0"/>
              <a:t> since</a:t>
            </a:r>
            <a:r>
              <a:rPr lang="en-US" baseline="0" dirty="0" smtClean="0"/>
              <a:t> </a:t>
            </a:r>
            <a:r>
              <a:rPr lang="en-US" baseline="0" dirty="0" smtClean="0"/>
              <a:t>forward-difference </a:t>
            </a:r>
            <a:r>
              <a:rPr lang="en-US" baseline="0" dirty="0" smtClean="0"/>
              <a:t>derivatives are not available in DXR. Solutions for this problem are well known (like ray differentials), </a:t>
            </a:r>
            <a:r>
              <a:rPr lang="en-US" dirty="0" smtClean="0"/>
              <a:t>for </a:t>
            </a:r>
            <a:r>
              <a:rPr lang="en-US" dirty="0"/>
              <a:t>simple materials with known properties. </a:t>
            </a:r>
            <a:endParaRPr lang="en-US" dirty="0" smtClean="0"/>
          </a:p>
          <a:p>
            <a:endParaRPr lang="en-US" dirty="0" smtClean="0"/>
          </a:p>
          <a:p>
            <a:r>
              <a:rPr lang="en-US" dirty="0" smtClean="0"/>
              <a:t>However,</a:t>
            </a:r>
            <a:r>
              <a:rPr lang="en-US" baseline="0" dirty="0" smtClean="0"/>
              <a:t> this is an open engineering problem for systems (like UE4) with</a:t>
            </a:r>
            <a:r>
              <a:rPr lang="en-US" dirty="0" smtClean="0"/>
              <a:t> </a:t>
            </a:r>
            <a:r>
              <a:rPr lang="en-US" dirty="0"/>
              <a:t>complex material </a:t>
            </a:r>
            <a:r>
              <a:rPr lang="en-US" dirty="0" err="1"/>
              <a:t>shaders</a:t>
            </a:r>
            <a:r>
              <a:rPr lang="en-US" dirty="0"/>
              <a:t> </a:t>
            </a:r>
            <a:r>
              <a:rPr lang="en-US" dirty="0" smtClean="0"/>
              <a:t>using many dependent </a:t>
            </a:r>
            <a:r>
              <a:rPr lang="en-US" dirty="0"/>
              <a:t>textures of multiple </a:t>
            </a:r>
            <a:r>
              <a:rPr lang="en-US" dirty="0" smtClean="0"/>
              <a:t>resolutions.</a:t>
            </a:r>
          </a:p>
          <a:p>
            <a:endParaRPr lang="en-US" dirty="0" smtClean="0"/>
          </a:p>
          <a:p>
            <a:r>
              <a:rPr lang="en-US" dirty="0" smtClean="0"/>
              <a:t>Since</a:t>
            </a:r>
            <a:r>
              <a:rPr lang="en-US" baseline="0" dirty="0" smtClean="0"/>
              <a:t> this is late breaking work, our sampling patterns are fixed and we use a simple box filter. Experimenting and improving this, along with the segmentation are high on our list. We are also planning on increasing the </a:t>
            </a:r>
            <a:r>
              <a:rPr lang="en-US" baseline="0" dirty="0" smtClean="0"/>
              <a:t>additivity </a:t>
            </a:r>
            <a:r>
              <a:rPr lang="en-US" baseline="0" dirty="0" smtClean="0"/>
              <a:t>of rays for each pixel. </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369493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100" b="0" i="0" u="none" strike="noStrike" kern="1200" cap="none" spc="0" normalizeH="0" baseline="0" noProof="0" dirty="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80039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those who might be new to real-time I’ll go over some background quickly, and then get to our work.</a:t>
            </a:r>
          </a:p>
          <a:p>
            <a:endParaRPr lang="en-US" dirty="0" smtClean="0"/>
          </a:p>
          <a:p>
            <a:r>
              <a:rPr lang="en-US" dirty="0" smtClean="0"/>
              <a:t>Real time applications, like games, are limited to low</a:t>
            </a:r>
            <a:r>
              <a:rPr lang="en-US" baseline="0" dirty="0" smtClean="0"/>
              <a:t> fixed sample counts at relatively modest resolutions. This causes primary surfaces to be undersampled. </a:t>
            </a:r>
          </a:p>
          <a:p>
            <a:endParaRPr lang="en-US" baseline="0" dirty="0" smtClean="0"/>
          </a:p>
          <a:p>
            <a:r>
              <a:rPr lang="en-US" baseline="0" dirty="0" smtClean="0"/>
              <a:t>Aliasing from undersampling manifests as jagged edges, spatial noise, and flickering. </a:t>
            </a:r>
          </a:p>
          <a:p>
            <a:endParaRPr lang="en-US" baseline="0" dirty="0" smtClean="0"/>
          </a:p>
          <a:p>
            <a:r>
              <a:rPr lang="en-US" baseline="0" dirty="0" smtClean="0"/>
              <a:t>Furthermore, due to the fixed 1spp sampling grid an adversary can always create unbounded error by placing material, geometric, or shading features between the fixed samples.</a:t>
            </a:r>
          </a:p>
          <a:p>
            <a:endParaRPr lang="en-US" baseline="0" dirty="0" smtClean="0"/>
          </a:p>
          <a:p>
            <a:r>
              <a:rPr lang="en-US" baseline="0" dirty="0" smtClean="0"/>
              <a:t>This makes our goal of 8x </a:t>
            </a:r>
            <a:r>
              <a:rPr lang="en-US" baseline="0" dirty="0" err="1" smtClean="0"/>
              <a:t>supersampled</a:t>
            </a:r>
            <a:r>
              <a:rPr lang="en-US" baseline="0" dirty="0" smtClean="0"/>
              <a:t> image quality without ghosting/or blurring very challenging on a real-time budget.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218657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many attempts to conceal aliasing errors using various reconstruction filters in space and time – but these come</a:t>
            </a:r>
            <a:r>
              <a:rPr lang="en-US" baseline="0" dirty="0" smtClean="0"/>
              <a:t> at the cost of </a:t>
            </a:r>
            <a:r>
              <a:rPr lang="en-US" dirty="0" smtClean="0"/>
              <a:t>adding</a:t>
            </a:r>
            <a:r>
              <a:rPr lang="en-US" baseline="0" dirty="0" smtClean="0"/>
              <a:t> </a:t>
            </a:r>
            <a:r>
              <a:rPr lang="en-US" dirty="0" smtClean="0"/>
              <a:t>blurring and/or ghosting artifacts</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Supersampling</a:t>
            </a:r>
            <a:r>
              <a:rPr lang="en-US" baseline="0" dirty="0" smtClean="0"/>
              <a:t> and multi-sampling don’t have these issues </a:t>
            </a:r>
            <a:r>
              <a:rPr lang="en-US" baseline="0" dirty="0" smtClean="0"/>
              <a:t>but </a:t>
            </a:r>
            <a:r>
              <a:rPr lang="en-US" dirty="0" smtClean="0"/>
              <a:t>are usually</a:t>
            </a:r>
            <a:r>
              <a:rPr lang="en-US" baseline="0" dirty="0" smtClean="0"/>
              <a:t> </a:t>
            </a:r>
            <a:r>
              <a:rPr lang="en-US" dirty="0" smtClean="0"/>
              <a:t>too slow</a:t>
            </a:r>
            <a:r>
              <a:rPr lang="en-US" baseline="0" dirty="0" smtClean="0"/>
              <a:t> for AAA quality assets and lighting techniques.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current best practice is to employ many of these strategies at once and hand tune by artists. Typically, this means a combination of TAA and FXAA.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smtClean="0"/>
          </a:p>
          <a:p>
            <a:r>
              <a:rPr lang="en-US" dirty="0" smtClean="0"/>
              <a:t>Supersampling </a:t>
            </a:r>
            <a:r>
              <a:rPr lang="en-US" dirty="0"/>
              <a:t>is too expensive for the </a:t>
            </a:r>
            <a:r>
              <a:rPr lang="en-US" dirty="0" smtClean="0"/>
              <a:t>quality</a:t>
            </a:r>
            <a:r>
              <a:rPr lang="en-US" baseline="0" dirty="0" smtClean="0"/>
              <a:t> </a:t>
            </a:r>
            <a:r>
              <a:rPr lang="en-US" dirty="0" smtClean="0"/>
              <a:t>improvement</a:t>
            </a:r>
            <a:r>
              <a:rPr lang="en-US" baseline="0" dirty="0" smtClean="0"/>
              <a:t> </a:t>
            </a:r>
            <a:r>
              <a:rPr lang="en-US" dirty="0" smtClean="0"/>
              <a:t>it </a:t>
            </a:r>
            <a:r>
              <a:rPr lang="en-US" dirty="0"/>
              <a:t>delivers</a:t>
            </a:r>
          </a:p>
          <a:p>
            <a:endParaRPr lang="en-US" dirty="0"/>
          </a:p>
          <a:p>
            <a:r>
              <a:rPr lang="en-US" dirty="0"/>
              <a:t>Multisampling samples geometry, materials, and shading at varying rates to heuristically reduce the cost compared to supersampling – but still lowers </a:t>
            </a:r>
            <a:r>
              <a:rPr lang="en-US" dirty="0" smtClean="0"/>
              <a:t>quality.</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Aggregation reduces AA costs more </a:t>
            </a:r>
            <a:r>
              <a:rPr lang="en-US" dirty="0" smtClean="0"/>
              <a:t>aggressively </a:t>
            </a:r>
            <a:r>
              <a:rPr lang="en-US" dirty="0"/>
              <a:t>but still lowers </a:t>
            </a:r>
            <a:r>
              <a:rPr lang="en-US" dirty="0" smtClean="0"/>
              <a:t>quality.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315212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frame captured </a:t>
            </a:r>
            <a:r>
              <a:rPr lang="en-US" dirty="0"/>
              <a:t>from </a:t>
            </a:r>
            <a:r>
              <a:rPr lang="en-US" dirty="0" smtClean="0"/>
              <a:t>Deus </a:t>
            </a:r>
            <a:r>
              <a:rPr lang="en-US" dirty="0" smtClean="0"/>
              <a:t>Ex:</a:t>
            </a:r>
            <a:r>
              <a:rPr lang="en-US" baseline="0" dirty="0" smtClean="0"/>
              <a:t> Mankind Divided from Eidos Montreal and Square </a:t>
            </a:r>
            <a:r>
              <a:rPr lang="en-US" baseline="0" dirty="0" err="1" smtClean="0"/>
              <a:t>Enix</a:t>
            </a:r>
            <a:r>
              <a:rPr lang="en-US" baseline="0" dirty="0" smtClean="0"/>
              <a:t>.</a:t>
            </a:r>
          </a:p>
          <a:p>
            <a:endParaRPr lang="en-US" baseline="0" dirty="0" smtClean="0"/>
          </a:p>
          <a:p>
            <a:r>
              <a:rPr lang="en-US" baseline="0" dirty="0" smtClean="0"/>
              <a:t>This is a great game – I captured this from my own Steam library – but it exhibits the classic pitfalls when using TAA. </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1971396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TAA result – shown on the left – is noticeably blurry compared to the image without TAA.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68146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blur, ghosting is visible for fast moving objects – this door opening. </a:t>
            </a:r>
          </a:p>
          <a:p>
            <a:endParaRPr lang="en-US" baseline="0" dirty="0" smtClean="0"/>
          </a:p>
          <a:p>
            <a:r>
              <a:rPr lang="en-US" baseline="0" dirty="0" smtClean="0"/>
              <a:t>Data from previous frames is used in the current frame, but due the rapidly changing nature of each frame that previous data is no longer valid.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2254445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thinking about the aliasing</a:t>
            </a:r>
            <a:r>
              <a:rPr lang="en-US" baseline="0" dirty="0" smtClean="0"/>
              <a:t> problem, we draw inspiration from offline ray tracers – which use adaptive sample counts. </a:t>
            </a:r>
          </a:p>
          <a:p>
            <a:endParaRPr lang="en-US" baseline="0" dirty="0" smtClean="0"/>
          </a:p>
          <a:p>
            <a:r>
              <a:rPr lang="en-US" baseline="0" dirty="0" smtClean="0"/>
              <a:t>Some work in this area has been done, but the key limiter is how dependent we are on rasterization. </a:t>
            </a:r>
          </a:p>
          <a:p>
            <a:endParaRPr lang="en-US" baseline="0" dirty="0" smtClean="0"/>
          </a:p>
          <a:p>
            <a:r>
              <a:rPr lang="en-US" baseline="0" dirty="0" smtClean="0"/>
              <a:t>Hybrid ray and raster algorithms have been proposed, but – at the time – were impractical due to the design of HW architectures &amp; rendering APIs. </a:t>
            </a:r>
          </a:p>
          <a:p>
            <a:endParaRPr lang="en-US" baseline="0" dirty="0" smtClean="0"/>
          </a:p>
          <a:p>
            <a:r>
              <a:rPr lang="en-US" baseline="0" dirty="0" smtClean="0"/>
              <a:t>With the introduction of Microsoft DXR and NVIDIA RTX – this has changed. Full interoperability between ray and raster on the GPU has arrived. </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832218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xmlns=""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p:cNvSpPr>
            <a:spLocks noGrp="1" noChangeArrowheads="1"/>
          </p:cNvSpPr>
          <p:nvPr userDrawn="1">
            <p:ph type="subTitle" idx="1"/>
          </p:nvPr>
        </p:nvSpPr>
        <p:spPr>
          <a:xfrm>
            <a:off x="481661" y="5353031"/>
            <a:ext cx="952612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81661" y="4405220"/>
            <a:ext cx="9568425" cy="982855"/>
          </a:xfrm>
        </p:spPr>
        <p:txBody>
          <a:bodyPr anchor="b">
            <a:noAutofit/>
          </a:bodyPr>
          <a:lstStyle>
            <a:lvl1pPr algn="l">
              <a:lnSpc>
                <a:spcPct val="90000"/>
              </a:lnSpc>
              <a:spcBef>
                <a:spcPts val="0"/>
              </a:spcBef>
              <a:defRPr sz="4600" b="1" cap="all" baseline="0">
                <a:solidFill>
                  <a:schemeClr val="tx1"/>
                </a:solidFill>
                <a:effectLst>
                  <a:outerShdw blurRad="114300" dist="50800" dir="2700000" sx="108000" sy="108000" algn="tl">
                    <a:srgbClr val="000000">
                      <a:alpha val="69000"/>
                    </a:srgbClr>
                  </a:outerShdw>
                </a:effectLst>
                <a:latin typeface="Trebuchet MS" panose="020B0603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xmlns="" id="{BC3E6B0E-0ADE-4545-99DE-33F243C911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273" y="3219565"/>
            <a:ext cx="2199959" cy="474500"/>
          </a:xfrm>
          <a:prstGeom prst="rect">
            <a:avLst/>
          </a:prstGeom>
        </p:spPr>
      </p:pic>
    </p:spTree>
    <p:extLst>
      <p:ext uri="{BB962C8B-B14F-4D97-AF65-F5344CB8AC3E}">
        <p14:creationId xmlns:p14="http://schemas.microsoft.com/office/powerpoint/2010/main" val="104303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35E2365-640C-413B-BC37-0ABE05FFB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 y="385"/>
            <a:ext cx="10971428" cy="6171429"/>
          </a:xfrm>
          <a:prstGeom prst="rect">
            <a:avLst/>
          </a:prstGeom>
        </p:spPr>
      </p:pic>
      <p:sp>
        <p:nvSpPr>
          <p:cNvPr id="3" name="Rectangle 2"/>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5135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D27C490-0632-45F9-8994-CF7C006FC3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0" y="0"/>
            <a:ext cx="10972800" cy="6172200"/>
          </a:xfrm>
          <a:prstGeom prst="rect">
            <a:avLst/>
          </a:prstGeom>
        </p:spPr>
      </p:pic>
      <p:sp>
        <p:nvSpPr>
          <p:cNvPr id="9" name="Rectangle 8">
            <a:extLst>
              <a:ext uri="{FF2B5EF4-FFF2-40B4-BE49-F238E27FC236}">
                <a16:creationId xmlns:a16="http://schemas.microsoft.com/office/drawing/2014/main" xmlns="" id="{C2D03C3D-6CAA-444D-B523-AEA8C51BB3D3}"/>
              </a:ext>
            </a:extLst>
          </p:cNvPr>
          <p:cNvSpPr/>
          <p:nvPr userDrawn="1"/>
        </p:nvSpPr>
        <p:spPr>
          <a:xfrm>
            <a:off x="0" y="0"/>
            <a:ext cx="10972800" cy="6172200"/>
          </a:xfrm>
          <a:prstGeom prst="rect">
            <a:avLst/>
          </a:prstGeom>
          <a:gradFill>
            <a:gsLst>
              <a:gs pos="24000">
                <a:schemeClr val="bg1">
                  <a:alpha val="0"/>
                </a:schemeClr>
              </a:gs>
              <a:gs pos="10000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0088" y="4127421"/>
            <a:ext cx="6107187" cy="1373939"/>
          </a:xfrm>
        </p:spPr>
        <p:txBody>
          <a:bodyPr anchor="b"/>
          <a:lstStyle>
            <a:lvl1pPr algn="r">
              <a:defRPr sz="4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7511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FAE255C-17FD-4ACD-93D1-249CC22B46B7}"/>
              </a:ext>
            </a:extLst>
          </p:cNvPr>
          <p:cNvSpPr/>
          <p:nvPr userDrawn="1"/>
        </p:nvSpPr>
        <p:spPr>
          <a:xfrm>
            <a:off x="0" y="0"/>
            <a:ext cx="10972800" cy="6172200"/>
          </a:xfrm>
          <a:prstGeom prst="rect">
            <a:avLst/>
          </a:prstGeom>
          <a:solidFill>
            <a:srgbClr val="9E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12D3C685-D41A-4316-A4E7-7D079BF99E29}"/>
              </a:ext>
            </a:extLst>
          </p:cNvPr>
          <p:cNvPicPr>
            <a:picLocks noChangeAspect="1"/>
          </p:cNvPicPr>
          <p:nvPr userDrawn="1"/>
        </p:nvPicPr>
        <p:blipFill>
          <a:blip r:embed="rId2"/>
          <a:stretch>
            <a:fillRect/>
          </a:stretch>
        </p:blipFill>
        <p:spPr>
          <a:xfrm>
            <a:off x="4206129" y="910278"/>
            <a:ext cx="2560542" cy="2280102"/>
          </a:xfrm>
          <a:prstGeom prst="rect">
            <a:avLst/>
          </a:prstGeom>
        </p:spPr>
      </p:pic>
      <p:sp>
        <p:nvSpPr>
          <p:cNvPr id="2" name="Title 1"/>
          <p:cNvSpPr>
            <a:spLocks noGrp="1"/>
          </p:cNvSpPr>
          <p:nvPr>
            <p:ph type="title"/>
          </p:nvPr>
        </p:nvSpPr>
        <p:spPr>
          <a:xfrm>
            <a:off x="498348" y="3814403"/>
            <a:ext cx="9976104" cy="590931"/>
          </a:xfrm>
        </p:spPr>
        <p:txBody>
          <a:bodyPr/>
          <a:lstStyle>
            <a:lvl1pPr algn="ctr">
              <a:defRPr sz="4000">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498348" y="4479006"/>
            <a:ext cx="9976104" cy="525463"/>
          </a:xfrm>
        </p:spPr>
        <p:txBody>
          <a:bodyPr/>
          <a:lstStyle>
            <a:lvl1pPr marL="0" indent="0" algn="ctr">
              <a:buFontTx/>
              <a:buNone/>
              <a:defRPr sz="2400" b="0">
                <a:solidFill>
                  <a:schemeClr val="tx1"/>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673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7354D00-25B8-4729-8431-494F11BFDC7C}"/>
              </a:ext>
            </a:extLst>
          </p:cNvPr>
          <p:cNvPicPr>
            <a:picLocks noChangeAspect="1"/>
          </p:cNvPicPr>
          <p:nvPr userDrawn="1"/>
        </p:nvPicPr>
        <p:blipFill>
          <a:blip r:embed="rId2"/>
          <a:stretch>
            <a:fillRect/>
          </a:stretch>
        </p:blipFill>
        <p:spPr>
          <a:xfrm>
            <a:off x="686" y="386"/>
            <a:ext cx="10971428" cy="6171429"/>
          </a:xfrm>
          <a:prstGeom prst="rect">
            <a:avLst/>
          </a:prstGeom>
        </p:spPr>
      </p:pic>
      <p:sp>
        <p:nvSpPr>
          <p:cNvPr id="6" name="Rectangle 5">
            <a:extLst>
              <a:ext uri="{FF2B5EF4-FFF2-40B4-BE49-F238E27FC236}">
                <a16:creationId xmlns:a16="http://schemas.microsoft.com/office/drawing/2014/main" xmlns="" id="{6208C71A-8F88-4905-8530-066C648740D6}"/>
              </a:ext>
            </a:extLst>
          </p:cNvPr>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0035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ct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0743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038A185-0487-467E-B002-17F379CB7D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V="1">
            <a:off x="0" y="0"/>
            <a:ext cx="10972800" cy="6172200"/>
          </a:xfrm>
          <a:prstGeom prst="rect">
            <a:avLst/>
          </a:prstGeom>
        </p:spPr>
      </p:pic>
      <p:sp>
        <p:nvSpPr>
          <p:cNvPr id="2" name="Rectangle 1">
            <a:extLst>
              <a:ext uri="{FF2B5EF4-FFF2-40B4-BE49-F238E27FC236}">
                <a16:creationId xmlns:a16="http://schemas.microsoft.com/office/drawing/2014/main" xmlns="" id="{09AE7915-91FA-48E0-8AE5-AE809A6875AC}"/>
              </a:ext>
            </a:extLst>
          </p:cNvPr>
          <p:cNvSpPr/>
          <p:nvPr userDrawn="1"/>
        </p:nvSpPr>
        <p:spPr>
          <a:xfrm>
            <a:off x="0" y="0"/>
            <a:ext cx="10972800" cy="6172200"/>
          </a:xfrm>
          <a:prstGeom prst="rect">
            <a:avLst/>
          </a:prstGeom>
          <a:gradFill>
            <a:gsLst>
              <a:gs pos="0">
                <a:schemeClr val="bg1">
                  <a:alpha val="62000"/>
                </a:schemeClr>
              </a:gs>
              <a:gs pos="69000">
                <a:schemeClr val="bg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19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CA5CC12-DEA3-4F95-9B3E-8BEAB1F9B4BC}"/>
              </a:ext>
            </a:extLst>
          </p:cNvPr>
          <p:cNvPicPr>
            <a:picLocks noChangeAspect="1"/>
          </p:cNvPicPr>
          <p:nvPr userDrawn="1"/>
        </p:nvPicPr>
        <p:blipFill rotWithShape="1">
          <a:blip r:embed="rId2"/>
          <a:srcRect l="4242" t="4142"/>
          <a:stretch/>
        </p:blipFill>
        <p:spPr>
          <a:xfrm>
            <a:off x="0" y="0"/>
            <a:ext cx="10972800" cy="6172200"/>
          </a:xfrm>
          <a:prstGeom prst="rect">
            <a:avLst/>
          </a:prstGeom>
        </p:spPr>
      </p:pic>
      <p:sp>
        <p:nvSpPr>
          <p:cNvPr id="5" name="Rectangle 4">
            <a:extLst>
              <a:ext uri="{FF2B5EF4-FFF2-40B4-BE49-F238E27FC236}">
                <a16:creationId xmlns:a16="http://schemas.microsoft.com/office/drawing/2014/main" xmlns=""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595" y="4747221"/>
            <a:ext cx="3456745" cy="745571"/>
          </a:xfrm>
          <a:prstGeom prst="rect">
            <a:avLst/>
          </a:prstGeom>
        </p:spPr>
      </p:pic>
    </p:spTree>
    <p:extLst>
      <p:ext uri="{BB962C8B-B14F-4D97-AF65-F5344CB8AC3E}">
        <p14:creationId xmlns:p14="http://schemas.microsoft.com/office/powerpoint/2010/main" val="19050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370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230188" indent="-230188">
              <a:buClr>
                <a:schemeClr val="bg2"/>
              </a:buClr>
              <a:buSzPct val="75000"/>
              <a:buFontTx/>
              <a:buBlip>
                <a:blip r:embed="rId2"/>
              </a:buBlip>
              <a:defRPr sz="1800">
                <a:solidFill>
                  <a:schemeClr val="bg1"/>
                </a:solidFill>
              </a:defRPr>
            </a:lvl1pPr>
            <a:lvl2pPr marL="800100" indent="-228600">
              <a:buClr>
                <a:schemeClr val="bg2"/>
              </a:buClr>
              <a:buSzPct val="75000"/>
              <a:buFontTx/>
              <a:buBlip>
                <a:blip r:embed="rId2"/>
              </a:buBlip>
              <a:defRPr sz="1600">
                <a:solidFill>
                  <a:schemeClr val="bg1"/>
                </a:solidFill>
              </a:defRPr>
            </a:lvl2pPr>
            <a:lvl3pPr marL="1258888" indent="-169863">
              <a:buClr>
                <a:schemeClr val="bg2"/>
              </a:buClr>
              <a:buSzPct val="75000"/>
              <a:buFontTx/>
              <a:buBlip>
                <a:blip r:embed="rId2"/>
              </a:buBlip>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2056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168283" y="5775855"/>
            <a:ext cx="2762866" cy="248142"/>
          </a:xfrm>
          <a:prstGeom prst="rect">
            <a:avLst/>
          </a:prstGeom>
          <a:noFill/>
          <a:ln w="25400" cap="flat" cmpd="sng" algn="ctr">
            <a:noFill/>
            <a:prstDash val="solid"/>
          </a:ln>
          <a:effectLst/>
        </p:spPr>
        <p:txBody>
          <a:bodyPr rtlCol="0" anchor="b"/>
          <a:lstStyle/>
          <a:p>
            <a:pPr marL="0" marR="0" lvl="0" indent="0" algn="l" defTabSz="457200" eaLnBrk="1" fontAlgn="auto" latinLnBrk="0" hangingPunct="1">
              <a:lnSpc>
                <a:spcPct val="90000"/>
              </a:lnSpc>
              <a:spcBef>
                <a:spcPts val="0"/>
              </a:spcBef>
              <a:spcAft>
                <a:spcPts val="0"/>
              </a:spcAft>
              <a:buClrTx/>
              <a:buSzTx/>
              <a:buFontTx/>
              <a:buNone/>
              <a:tabLst/>
              <a:defRPr/>
            </a:pPr>
            <a:r>
              <a:rPr lang="en-US" sz="700"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3691920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4" name="Rectangle 3">
            <a:extLst>
              <a:ext uri="{FF2B5EF4-FFF2-40B4-BE49-F238E27FC236}">
                <a16:creationId xmlns:a16="http://schemas.microsoft.com/office/drawing/2014/main" xmlns="" id="{018D8CF8-E6F1-4C71-A0F0-EB56510727F2}"/>
              </a:ext>
            </a:extLst>
          </p:cNvPr>
          <p:cNvSpPr/>
          <p:nvPr userDrawn="1"/>
        </p:nvSpPr>
        <p:spPr>
          <a:xfrm>
            <a:off x="9868093" y="5829880"/>
            <a:ext cx="1104707" cy="342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26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519232" y="1798590"/>
            <a:ext cx="4204402" cy="618631"/>
          </a:xfrm>
        </p:spPr>
        <p:txBody>
          <a:bodyPr/>
          <a:lstStyle>
            <a:lvl1pPr algn="l">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9231" y="3071579"/>
            <a:ext cx="4192841" cy="2517089"/>
          </a:xfrm>
        </p:spPr>
        <p:txBody>
          <a:bodyPr/>
          <a:lstStyle>
            <a:lvl1pPr marL="0" indent="0">
              <a:spcBef>
                <a:spcPts val="500"/>
              </a:spcBef>
              <a:spcAft>
                <a:spcPts val="500"/>
              </a:spcAft>
              <a:buClr>
                <a:schemeClr val="bg2"/>
              </a:buClr>
              <a:buSzPct val="100000"/>
              <a:buFontTx/>
              <a:buNone/>
              <a:defRPr sz="1600">
                <a:solidFill>
                  <a:schemeClr val="bg1"/>
                </a:solidFill>
              </a:defRPr>
            </a:lvl1pPr>
            <a:lvl2pPr marL="571500" indent="0">
              <a:spcBef>
                <a:spcPts val="500"/>
              </a:spcBef>
              <a:spcAft>
                <a:spcPts val="500"/>
              </a:spcAft>
              <a:buClr>
                <a:schemeClr val="bg2"/>
              </a:buClr>
              <a:buSzPct val="100000"/>
              <a:buFontTx/>
              <a:buNone/>
              <a:defRPr sz="1400">
                <a:solidFill>
                  <a:schemeClr val="bg1"/>
                </a:solidFill>
              </a:defRPr>
            </a:lvl2pPr>
            <a:lvl3pPr marL="1089025" indent="0">
              <a:spcBef>
                <a:spcPts val="500"/>
              </a:spcBef>
              <a:spcAft>
                <a:spcPts val="500"/>
              </a:spcAft>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519232" y="2348397"/>
            <a:ext cx="4204402" cy="525463"/>
          </a:xfrm>
        </p:spPr>
        <p:txBody>
          <a:bodyPr/>
          <a:lstStyle>
            <a:lvl1pPr marL="0" indent="0" algn="l">
              <a:buFontTx/>
              <a:buNone/>
              <a:defRPr sz="20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4" name="Rectangle 3">
            <a:extLst>
              <a:ext uri="{FF2B5EF4-FFF2-40B4-BE49-F238E27FC236}">
                <a16:creationId xmlns:a16="http://schemas.microsoft.com/office/drawing/2014/main" xmlns="" id="{3208F0BB-1BE0-4D37-802F-86688BB7AF78}"/>
              </a:ext>
            </a:extLst>
          </p:cNvPr>
          <p:cNvSpPr/>
          <p:nvPr userDrawn="1"/>
        </p:nvSpPr>
        <p:spPr>
          <a:xfrm>
            <a:off x="9636012" y="5699915"/>
            <a:ext cx="1336788" cy="472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66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9B484E9-CEC5-4DE8-8C3D-DD4FB334C6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0" y="1"/>
            <a:ext cx="3583957" cy="6172198"/>
          </a:xfrm>
          <a:prstGeom prst="rect">
            <a:avLst/>
          </a:prstGeom>
        </p:spPr>
      </p:pic>
      <p:cxnSp>
        <p:nvCxnSpPr>
          <p:cNvPr id="8" name="Straight Connector 7">
            <a:extLst>
              <a:ext uri="{FF2B5EF4-FFF2-40B4-BE49-F238E27FC236}">
                <a16:creationId xmlns:a16="http://schemas.microsoft.com/office/drawing/2014/main" xmlns="" id="{C4CF03B8-634B-43D5-898B-BE804AF1DFE6}"/>
              </a:ext>
            </a:extLst>
          </p:cNvPr>
          <p:cNvCxnSpPr>
            <a:cxnSpLocks/>
          </p:cNvCxnSpPr>
          <p:nvPr/>
        </p:nvCxnSpPr>
        <p:spPr>
          <a:xfrm>
            <a:off x="3583957" y="-1"/>
            <a:ext cx="0" cy="617220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1881" y="2381806"/>
            <a:ext cx="2700194" cy="1408589"/>
          </a:xfrm>
        </p:spPr>
        <p:txBody>
          <a:bodyPr anchor="ctr"/>
          <a:lstStyle>
            <a:lvl1pPr algn="ct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497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CC9D3D8-33FC-4EE7-AE65-7535FEAB06AA}"/>
              </a:ext>
            </a:extLst>
          </p:cNvPr>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3" y="7297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17402" y="2002368"/>
            <a:ext cx="9948931" cy="3734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9749165" y="5857880"/>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chemeClr val="accent5"/>
                </a:solidFill>
                <a:latin typeface="Trebuchet MS" panose="020B0603020202020204" pitchFamily="34" charset="0"/>
                <a:ea typeface="MS PGothic" pitchFamily="34" charset="-128"/>
                <a:cs typeface="+mn-cs"/>
              </a:rPr>
              <a:pPr algn="r"/>
              <a:t>‹#›</a:t>
            </a:fld>
            <a:r>
              <a:rPr lang="en-US" sz="900" cap="none" baseline="0" dirty="0">
                <a:solidFill>
                  <a:schemeClr val="accent5"/>
                </a:solidFill>
              </a:rPr>
              <a:t> </a:t>
            </a:r>
            <a:endParaRPr lang="en-US" sz="900" cap="none" dirty="0">
              <a:solidFill>
                <a:schemeClr val="accent5"/>
              </a:solidFill>
            </a:endParaRPr>
          </a:p>
        </p:txBody>
      </p:sp>
      <p:pic>
        <p:nvPicPr>
          <p:cNvPr id="18" name="Picture 17">
            <a:extLst>
              <a:ext uri="{FF2B5EF4-FFF2-40B4-BE49-F238E27FC236}">
                <a16:creationId xmlns:a16="http://schemas.microsoft.com/office/drawing/2014/main" xmlns="" id="{0A97EF6C-CD1B-46EA-95AA-C34DEE8C7153}"/>
              </a:ext>
            </a:extLst>
          </p:cNvPr>
          <p:cNvPicPr>
            <a:picLocks noChangeAspect="1"/>
          </p:cNvPicPr>
          <p:nvPr userDrawn="1"/>
        </p:nvPicPr>
        <p:blipFill>
          <a:blip r:embed="rId18"/>
          <a:stretch>
            <a:fillRect/>
          </a:stretch>
        </p:blipFill>
        <p:spPr>
          <a:xfrm>
            <a:off x="10288289" y="5814736"/>
            <a:ext cx="475887" cy="237944"/>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985" r:id="rId2"/>
    <p:sldLayoutId id="2147483896" r:id="rId3"/>
    <p:sldLayoutId id="2147483981" r:id="rId4"/>
    <p:sldLayoutId id="2147483971" r:id="rId5"/>
    <p:sldLayoutId id="2147483988" r:id="rId6"/>
    <p:sldLayoutId id="2147483969" r:id="rId7"/>
    <p:sldLayoutId id="2147483989" r:id="rId8"/>
    <p:sldLayoutId id="2147483919" r:id="rId9"/>
    <p:sldLayoutId id="2147483990" r:id="rId10"/>
    <p:sldLayoutId id="2147483954" r:id="rId11"/>
    <p:sldLayoutId id="2147483984" r:id="rId12"/>
    <p:sldLayoutId id="2147483898" r:id="rId13"/>
    <p:sldLayoutId id="2147483926" r:id="rId14"/>
    <p:sldLayoutId id="2147483899" r:id="rId15"/>
    <p:sldLayoutId id="2147483901" r:id="rId16"/>
  </p:sldLayoutIdLst>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subTitle" idx="1"/>
          </p:nvPr>
        </p:nvSpPr>
        <p:spPr/>
        <p:txBody>
          <a:bodyPr/>
          <a:lstStyle/>
          <a:p>
            <a:r>
              <a:rPr lang="en-US" dirty="0"/>
              <a:t>Adam Marrs, August 10</a:t>
            </a:r>
            <a:r>
              <a:rPr lang="en-US" baseline="30000" dirty="0"/>
              <a:t>th</a:t>
            </a:r>
            <a:r>
              <a:rPr lang="en-US" dirty="0"/>
              <a:t> 2018</a:t>
            </a:r>
          </a:p>
        </p:txBody>
      </p:sp>
      <p:sp>
        <p:nvSpPr>
          <p:cNvPr id="5" name="Title 10"/>
          <p:cNvSpPr>
            <a:spLocks noGrp="1"/>
          </p:cNvSpPr>
          <p:nvPr>
            <p:ph type="title"/>
          </p:nvPr>
        </p:nvSpPr>
        <p:spPr>
          <a:xfrm>
            <a:off x="481660" y="4405220"/>
            <a:ext cx="10106579" cy="982855"/>
          </a:xfrm>
        </p:spPr>
        <p:txBody>
          <a:bodyPr/>
          <a:lstStyle/>
          <a:p>
            <a:r>
              <a:rPr lang="en-US" dirty="0"/>
              <a:t>Adaptive temporal antialiasing</a:t>
            </a:r>
          </a:p>
        </p:txBody>
      </p:sp>
    </p:spTree>
    <p:extLst>
      <p:ext uri="{BB962C8B-B14F-4D97-AF65-F5344CB8AC3E}">
        <p14:creationId xmlns:p14="http://schemas.microsoft.com/office/powerpoint/2010/main" val="1591282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Finding A Practical Hybrid Algorithm</a:t>
            </a:r>
          </a:p>
        </p:txBody>
      </p:sp>
      <p:sp>
        <p:nvSpPr>
          <p:cNvPr id="6" name="Content Placeholder 5"/>
          <p:cNvSpPr>
            <a:spLocks noGrp="1"/>
          </p:cNvSpPr>
          <p:nvPr>
            <p:ph idx="1"/>
          </p:nvPr>
        </p:nvSpPr>
        <p:spPr/>
        <p:txBody>
          <a:bodyPr/>
          <a:lstStyle/>
          <a:p>
            <a:r>
              <a:rPr lang="en-US" b="1" dirty="0">
                <a:solidFill>
                  <a:schemeClr val="tx2"/>
                </a:solidFill>
              </a:rPr>
              <a:t>Naively</a:t>
            </a:r>
            <a:r>
              <a:rPr lang="en-US" dirty="0"/>
              <a:t> ray tracing every pixel is </a:t>
            </a:r>
            <a:r>
              <a:rPr lang="en-US" b="1" dirty="0">
                <a:solidFill>
                  <a:schemeClr val="tx2"/>
                </a:solidFill>
              </a:rPr>
              <a:t>too expensive</a:t>
            </a:r>
          </a:p>
          <a:p>
            <a:endParaRPr lang="en-US" dirty="0"/>
          </a:p>
          <a:p>
            <a:r>
              <a:rPr lang="en-US" dirty="0"/>
              <a:t>Find the pixels that will benefit most from supersampling, using the existing 1spp input</a:t>
            </a:r>
          </a:p>
          <a:p>
            <a:endParaRPr lang="en-US" dirty="0"/>
          </a:p>
          <a:p>
            <a:r>
              <a:rPr lang="en-US" b="1" dirty="0">
                <a:solidFill>
                  <a:schemeClr val="tx2"/>
                </a:solidFill>
              </a:rPr>
              <a:t>Goal: </a:t>
            </a:r>
            <a:r>
              <a:rPr lang="en-US" dirty="0"/>
              <a:t>harness strengths of TAA while addressing its failures </a:t>
            </a:r>
            <a:r>
              <a:rPr lang="en-US" dirty="0" smtClean="0"/>
              <a:t>simply and unequivocally</a:t>
            </a:r>
            <a:endParaRPr lang="en-US" dirty="0"/>
          </a:p>
          <a:p>
            <a:endParaRPr lang="en-US" dirty="0"/>
          </a:p>
          <a:p>
            <a:r>
              <a:rPr lang="en-US" b="1" dirty="0">
                <a:solidFill>
                  <a:schemeClr val="tx2"/>
                </a:solidFill>
              </a:rPr>
              <a:t>Goal: </a:t>
            </a:r>
            <a:r>
              <a:rPr lang="en-US" dirty="0"/>
              <a:t>work within the constraints of conventional game engines</a:t>
            </a:r>
          </a:p>
        </p:txBody>
      </p:sp>
      <p:sp>
        <p:nvSpPr>
          <p:cNvPr id="10" name="Text Placeholder 9"/>
          <p:cNvSpPr>
            <a:spLocks noGrp="1"/>
          </p:cNvSpPr>
          <p:nvPr>
            <p:ph type="body" sz="quarter" idx="10"/>
          </p:nvPr>
        </p:nvSpPr>
        <p:spPr/>
        <p:txBody>
          <a:bodyPr/>
          <a:lstStyle/>
          <a:p>
            <a:r>
              <a:rPr lang="en-US" dirty="0"/>
              <a:t>Redefining AA</a:t>
            </a:r>
          </a:p>
        </p:txBody>
      </p:sp>
    </p:spTree>
    <p:extLst>
      <p:ext uri="{BB962C8B-B14F-4D97-AF65-F5344CB8AC3E}">
        <p14:creationId xmlns:p14="http://schemas.microsoft.com/office/powerpoint/2010/main" val="1425852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dirty="0"/>
              <a:t>We </a:t>
            </a:r>
            <a:r>
              <a:rPr lang="en-US" b="1" i="1" dirty="0">
                <a:solidFill>
                  <a:schemeClr val="tx2"/>
                </a:solidFill>
              </a:rPr>
              <a:t>efficiently</a:t>
            </a:r>
            <a:r>
              <a:rPr lang="en-US" dirty="0"/>
              <a:t> combine ray and raster, leverage </a:t>
            </a:r>
            <a:r>
              <a:rPr lang="en-US" b="1" i="1" dirty="0">
                <a:solidFill>
                  <a:schemeClr val="tx2"/>
                </a:solidFill>
              </a:rPr>
              <a:t>adaptive</a:t>
            </a:r>
            <a:r>
              <a:rPr lang="en-US" dirty="0"/>
              <a:t> sampling in the context of TAA</a:t>
            </a:r>
          </a:p>
          <a:p>
            <a:endParaRPr lang="en-US" dirty="0"/>
          </a:p>
          <a:p>
            <a:r>
              <a:rPr lang="en-US" dirty="0"/>
              <a:t>Step 1: Run TAA</a:t>
            </a:r>
          </a:p>
          <a:p>
            <a:r>
              <a:rPr lang="en-US" dirty="0"/>
              <a:t>Step 2: Compute a segmentation mask of where TAA fails, and why</a:t>
            </a:r>
          </a:p>
          <a:p>
            <a:r>
              <a:rPr lang="en-US" dirty="0"/>
              <a:t>Step 3: Replace complex post-failure TAA heuristics with robust alternatives: </a:t>
            </a:r>
            <a:r>
              <a:rPr lang="en-US" b="1" dirty="0">
                <a:solidFill>
                  <a:schemeClr val="tx2"/>
                </a:solidFill>
              </a:rPr>
              <a:t>ray tracing</a:t>
            </a:r>
          </a:p>
          <a:p>
            <a:r>
              <a:rPr lang="en-US" dirty="0"/>
              <a:t>Step 4: Use segmentation mask to guide ray tracing adaptivity</a:t>
            </a:r>
          </a:p>
          <a:p>
            <a:r>
              <a:rPr lang="en-US" dirty="0"/>
              <a:t>Step 5: Enjoy!</a:t>
            </a:r>
          </a:p>
        </p:txBody>
      </p:sp>
      <p:sp>
        <p:nvSpPr>
          <p:cNvPr id="10" name="Text Placeholder 9"/>
          <p:cNvSpPr>
            <a:spLocks noGrp="1"/>
          </p:cNvSpPr>
          <p:nvPr>
            <p:ph type="body" sz="quarter" idx="10"/>
          </p:nvPr>
        </p:nvSpPr>
        <p:spPr/>
        <p:txBody>
          <a:bodyPr/>
          <a:lstStyle/>
          <a:p>
            <a:r>
              <a:rPr lang="en-US" dirty="0"/>
              <a:t>Core Idea</a:t>
            </a:r>
          </a:p>
        </p:txBody>
      </p:sp>
    </p:spTree>
    <p:extLst>
      <p:ext uri="{BB962C8B-B14F-4D97-AF65-F5344CB8AC3E}">
        <p14:creationId xmlns:p14="http://schemas.microsoft.com/office/powerpoint/2010/main" val="2819465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411554-0866-4CC1-BC13-84F8F0BB5DEB}"/>
              </a:ext>
            </a:extLst>
          </p:cNvPr>
          <p:cNvPicPr>
            <a:picLocks noChangeAspect="1"/>
          </p:cNvPicPr>
          <p:nvPr/>
        </p:nvPicPr>
        <p:blipFill>
          <a:blip r:embed="rId3"/>
          <a:stretch>
            <a:fillRect/>
          </a:stretch>
        </p:blipFill>
        <p:spPr>
          <a:xfrm>
            <a:off x="0" y="0"/>
            <a:ext cx="10972800" cy="6172200"/>
          </a:xfrm>
          <a:prstGeom prst="rect">
            <a:avLst/>
          </a:prstGeom>
        </p:spPr>
      </p:pic>
      <p:sp>
        <p:nvSpPr>
          <p:cNvPr id="4" name="TextBox 3">
            <a:extLst>
              <a:ext uri="{FF2B5EF4-FFF2-40B4-BE49-F238E27FC236}">
                <a16:creationId xmlns:a16="http://schemas.microsoft.com/office/drawing/2014/main" xmlns="" id="{0BCCBF2F-B2ED-45A5-8263-B601BBE6B558}"/>
              </a:ext>
            </a:extLst>
          </p:cNvPr>
          <p:cNvSpPr txBox="1"/>
          <p:nvPr/>
        </p:nvSpPr>
        <p:spPr>
          <a:xfrm>
            <a:off x="6899563" y="5322698"/>
            <a:ext cx="4073237"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6000" dirty="0">
                <a:solidFill>
                  <a:schemeClr val="tx1"/>
                </a:solidFill>
                <a:latin typeface="Trebuchet MS" panose="020B0603020202020204" pitchFamily="34" charset="0"/>
              </a:rPr>
              <a:t>No AA</a:t>
            </a:r>
          </a:p>
        </p:txBody>
      </p:sp>
    </p:spTree>
    <p:extLst>
      <p:ext uri="{BB962C8B-B14F-4D97-AF65-F5344CB8AC3E}">
        <p14:creationId xmlns:p14="http://schemas.microsoft.com/office/powerpoint/2010/main" val="1106515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94DA84-8C5D-497E-A395-F97EF418DA0F}"/>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2089963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95D724-E8B3-4F2B-AF08-4521E77ECD5A}"/>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1290322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1CBD84-65BB-4064-967D-4AFA24421B0F}"/>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2657437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a:xfrm>
            <a:off x="516750" y="2103035"/>
            <a:ext cx="9976104" cy="3718925"/>
          </a:xfrm>
        </p:spPr>
        <p:txBody>
          <a:bodyPr/>
          <a:lstStyle/>
          <a:p>
            <a:r>
              <a:rPr lang="en-US" dirty="0"/>
              <a:t>Unreal Engine 4 extended with DXR API support, running on NVIDIA RTX</a:t>
            </a:r>
          </a:p>
          <a:p>
            <a:endParaRPr lang="en-US" dirty="0"/>
          </a:p>
          <a:p>
            <a:r>
              <a:rPr lang="en-US" b="1" dirty="0">
                <a:solidFill>
                  <a:schemeClr val="tx2"/>
                </a:solidFill>
              </a:rPr>
              <a:t>TAA</a:t>
            </a:r>
            <a:r>
              <a:rPr lang="en-US" dirty="0"/>
              <a:t> fullscreen post-process </a:t>
            </a:r>
            <a:r>
              <a:rPr lang="en-US" b="1" dirty="0">
                <a:solidFill>
                  <a:schemeClr val="tx2"/>
                </a:solidFill>
              </a:rPr>
              <a:t>extended</a:t>
            </a:r>
            <a:r>
              <a:rPr lang="en-US" dirty="0"/>
              <a:t> to compute and output segmentation mask</a:t>
            </a:r>
          </a:p>
          <a:p>
            <a:endParaRPr lang="en-US" dirty="0"/>
          </a:p>
          <a:p>
            <a:r>
              <a:rPr lang="en-US" b="1" i="1" dirty="0">
                <a:solidFill>
                  <a:schemeClr val="tx2"/>
                </a:solidFill>
              </a:rPr>
              <a:t>Sparse ray tracing </a:t>
            </a:r>
            <a:r>
              <a:rPr lang="en-US" dirty="0"/>
              <a:t>in DXR Ray Generation shaders, dispatched as separate fullscreen post-process pass </a:t>
            </a:r>
            <a:r>
              <a:rPr lang="en-US" b="1" i="1" dirty="0">
                <a:solidFill>
                  <a:schemeClr val="tx2"/>
                </a:solidFill>
              </a:rPr>
              <a:t>before</a:t>
            </a:r>
            <a:r>
              <a:rPr lang="en-US" dirty="0"/>
              <a:t> tonemapping</a:t>
            </a:r>
          </a:p>
          <a:p>
            <a:endParaRPr lang="en-US" dirty="0"/>
          </a:p>
          <a:p>
            <a:r>
              <a:rPr lang="en-US" dirty="0"/>
              <a:t>Each primary ray casts a single shadow ray to the sun’s directional light source (hard shadows)</a:t>
            </a:r>
          </a:p>
          <a:p>
            <a:endParaRPr lang="en-US" dirty="0"/>
          </a:p>
        </p:txBody>
      </p:sp>
      <p:sp>
        <p:nvSpPr>
          <p:cNvPr id="10" name="Text Placeholder 9"/>
          <p:cNvSpPr>
            <a:spLocks noGrp="1"/>
          </p:cNvSpPr>
          <p:nvPr>
            <p:ph type="body" sz="quarter" idx="10"/>
          </p:nvPr>
        </p:nvSpPr>
        <p:spPr/>
        <p:txBody>
          <a:bodyPr/>
          <a:lstStyle/>
          <a:p>
            <a:r>
              <a:rPr lang="en-US" dirty="0"/>
              <a:t>Implementation Details</a:t>
            </a:r>
          </a:p>
        </p:txBody>
      </p:sp>
    </p:spTree>
    <p:extLst>
      <p:ext uri="{BB962C8B-B14F-4D97-AF65-F5344CB8AC3E}">
        <p14:creationId xmlns:p14="http://schemas.microsoft.com/office/powerpoint/2010/main" val="318979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2E9D81-E9EC-4A91-AE5C-7A02B5803A75}"/>
              </a:ext>
            </a:extLst>
          </p:cNvPr>
          <p:cNvPicPr>
            <a:picLocks noChangeAspect="1"/>
          </p:cNvPicPr>
          <p:nvPr/>
        </p:nvPicPr>
        <p:blipFill>
          <a:blip r:embed="rId3"/>
          <a:stretch>
            <a:fillRect/>
          </a:stretch>
        </p:blipFill>
        <p:spPr>
          <a:xfrm>
            <a:off x="0" y="51541"/>
            <a:ext cx="10972800" cy="6051361"/>
          </a:xfrm>
          <a:prstGeom prst="rect">
            <a:avLst/>
          </a:prstGeom>
        </p:spPr>
      </p:pic>
    </p:spTree>
    <p:extLst>
      <p:ext uri="{BB962C8B-B14F-4D97-AF65-F5344CB8AC3E}">
        <p14:creationId xmlns:p14="http://schemas.microsoft.com/office/powerpoint/2010/main" val="209370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b="1" dirty="0">
                <a:solidFill>
                  <a:schemeClr val="tx2"/>
                </a:solidFill>
              </a:rPr>
              <a:t>TAA failure detection (segmentation) </a:t>
            </a:r>
            <a:r>
              <a:rPr lang="en-US" dirty="0"/>
              <a:t>is a combination of criteria:</a:t>
            </a:r>
          </a:p>
          <a:p>
            <a:pPr marL="285750" indent="-285750">
              <a:buFont typeface="Arial" panose="020B0604020202020204" pitchFamily="34" charset="0"/>
              <a:buChar char="•"/>
            </a:pPr>
            <a:r>
              <a:rPr lang="en-US" dirty="0"/>
              <a:t>Motion Vectors</a:t>
            </a:r>
          </a:p>
          <a:p>
            <a:pPr marL="285750" indent="-285750">
              <a:buFont typeface="Arial" panose="020B0604020202020204" pitchFamily="34" charset="0"/>
              <a:buChar char="•"/>
            </a:pPr>
            <a:r>
              <a:rPr lang="en-US" dirty="0"/>
              <a:t>Segmentation History, single frame look-back (was this pixel marked as ATAA?)</a:t>
            </a:r>
          </a:p>
          <a:p>
            <a:pPr marL="285750" indent="-285750">
              <a:buFont typeface="Arial" panose="020B0604020202020204" pitchFamily="34" charset="0"/>
              <a:buChar char="•"/>
            </a:pPr>
            <a:r>
              <a:rPr lang="en-US" dirty="0"/>
              <a:t>Luminance, temporal change within a pixel neighborhood</a:t>
            </a:r>
          </a:p>
          <a:p>
            <a:pPr marL="285750" indent="-285750">
              <a:buFont typeface="Arial" panose="020B0604020202020204" pitchFamily="34" charset="0"/>
              <a:buChar char="•"/>
            </a:pPr>
            <a:r>
              <a:rPr lang="en-US" dirty="0"/>
              <a:t>Depth, 3x3 edge-detecting Sobel filter</a:t>
            </a:r>
          </a:p>
          <a:p>
            <a:endParaRPr lang="en-US" dirty="0"/>
          </a:p>
          <a:p>
            <a:r>
              <a:rPr lang="en-US" dirty="0"/>
              <a:t>Frames are almost always dominated by TAA-classified (blue) pixels</a:t>
            </a:r>
          </a:p>
          <a:p>
            <a:endParaRPr lang="en-US" dirty="0"/>
          </a:p>
        </p:txBody>
      </p:sp>
      <p:sp>
        <p:nvSpPr>
          <p:cNvPr id="10" name="Text Placeholder 9"/>
          <p:cNvSpPr>
            <a:spLocks noGrp="1"/>
          </p:cNvSpPr>
          <p:nvPr>
            <p:ph type="body" sz="quarter" idx="10"/>
          </p:nvPr>
        </p:nvSpPr>
        <p:spPr/>
        <p:txBody>
          <a:bodyPr/>
          <a:lstStyle/>
          <a:p>
            <a:r>
              <a:rPr lang="en-US" dirty="0"/>
              <a:t>Implementation Details</a:t>
            </a:r>
          </a:p>
        </p:txBody>
      </p:sp>
    </p:spTree>
    <p:extLst>
      <p:ext uri="{BB962C8B-B14F-4D97-AF65-F5344CB8AC3E}">
        <p14:creationId xmlns:p14="http://schemas.microsoft.com/office/powerpoint/2010/main" val="218047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8A6631-AD57-4875-B099-DD7B1E9360A5}"/>
              </a:ext>
            </a:extLst>
          </p:cNvPr>
          <p:cNvPicPr>
            <a:picLocks noChangeAspect="1"/>
          </p:cNvPicPr>
          <p:nvPr/>
        </p:nvPicPr>
        <p:blipFill>
          <a:blip r:embed="rId3"/>
          <a:stretch>
            <a:fillRect/>
          </a:stretch>
        </p:blipFill>
        <p:spPr>
          <a:xfrm>
            <a:off x="0" y="0"/>
            <a:ext cx="10972800" cy="6172200"/>
          </a:xfrm>
          <a:prstGeom prst="rect">
            <a:avLst/>
          </a:prstGeom>
        </p:spPr>
      </p:pic>
      <p:sp>
        <p:nvSpPr>
          <p:cNvPr id="5" name="TextBox 4">
            <a:extLst>
              <a:ext uri="{FF2B5EF4-FFF2-40B4-BE49-F238E27FC236}">
                <a16:creationId xmlns:a16="http://schemas.microsoft.com/office/drawing/2014/main" xmlns="" id="{06CF8E90-7A6C-4540-80C5-6F4E07F6EFDA}"/>
              </a:ext>
            </a:extLst>
          </p:cNvPr>
          <p:cNvSpPr txBox="1"/>
          <p:nvPr/>
        </p:nvSpPr>
        <p:spPr>
          <a:xfrm>
            <a:off x="6899563" y="5322698"/>
            <a:ext cx="4073237"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6000" dirty="0">
                <a:solidFill>
                  <a:schemeClr val="tx1"/>
                </a:solidFill>
                <a:latin typeface="Trebuchet MS" panose="020B0603020202020204" pitchFamily="34" charset="0"/>
              </a:rPr>
              <a:t>TAA</a:t>
            </a:r>
          </a:p>
        </p:txBody>
      </p:sp>
    </p:spTree>
    <p:extLst>
      <p:ext uri="{BB962C8B-B14F-4D97-AF65-F5344CB8AC3E}">
        <p14:creationId xmlns:p14="http://schemas.microsoft.com/office/powerpoint/2010/main" val="3177723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2673" y="1338020"/>
            <a:ext cx="9024084" cy="2677656"/>
          </a:xfrm>
          <a:prstGeom prst="rect">
            <a:avLst/>
          </a:prstGeom>
          <a:noFill/>
        </p:spPr>
        <p:txBody>
          <a:bodyPr wrap="square" rtlCol="0" anchor="t">
            <a:spAutoFit/>
          </a:bodyPr>
          <a:lstStyle/>
          <a:p>
            <a:pPr marL="339725" marR="0" lvl="0" indent="-339725" algn="l" defTabSz="457200" rtl="0" eaLnBrk="1" fontAlgn="base" latinLnBrk="0" hangingPunct="1">
              <a:lnSpc>
                <a:spcPct val="100000"/>
              </a:lnSpc>
              <a:spcBef>
                <a:spcPct val="0"/>
              </a:spcBef>
              <a:spcAft>
                <a:spcPct val="0"/>
              </a:spcAft>
              <a:buClrTx/>
              <a:buSzTx/>
              <a:buFontTx/>
              <a:buNone/>
              <a:tabLst/>
              <a:defRPr/>
            </a:pPr>
            <a:r>
              <a:rPr kumimoji="0" lang="en-US" sz="4200" b="0" i="0" u="none" strike="noStrike" kern="1200" cap="none" spc="0" normalizeH="0" baseline="0" noProof="0" dirty="0">
                <a:ln>
                  <a:noFill/>
                </a:ln>
                <a:solidFill>
                  <a:srgbClr val="76B900"/>
                </a:solidFill>
                <a:effectLst/>
                <a:uLnTx/>
                <a:uFillTx/>
                <a:latin typeface="Trebuchet MS" panose="020B0603020202020204" pitchFamily="34" charset="0"/>
                <a:ea typeface="MS PGothic" pitchFamily="34" charset="-128"/>
                <a:cs typeface="+mn-cs"/>
              </a:rPr>
              <a:t>“…the hardest problem in computer graphics is finding something that hasn’t already been done. That is your challenge.”</a:t>
            </a:r>
          </a:p>
        </p:txBody>
      </p:sp>
      <p:sp>
        <p:nvSpPr>
          <p:cNvPr id="6" name="TextBox 5">
            <a:extLst>
              <a:ext uri="{FF2B5EF4-FFF2-40B4-BE49-F238E27FC236}">
                <a16:creationId xmlns:a16="http://schemas.microsoft.com/office/drawing/2014/main" xmlns="" id="{1588F0E9-B95D-4DCD-9233-B33206CF95B8}"/>
              </a:ext>
            </a:extLst>
          </p:cNvPr>
          <p:cNvSpPr txBox="1"/>
          <p:nvPr/>
        </p:nvSpPr>
        <p:spPr>
          <a:xfrm>
            <a:off x="6204877" y="4015676"/>
            <a:ext cx="3160412" cy="338554"/>
          </a:xfrm>
          <a:prstGeom prst="rect">
            <a:avLst/>
          </a:prstGeom>
          <a:noFill/>
        </p:spPr>
        <p:txBody>
          <a:bodyPr wrap="square" rtlCol="0"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S PGothic" pitchFamily="34" charset="-128"/>
                <a:cs typeface="+mn-cs"/>
              </a:rPr>
              <a:t>Jim Blinn, 1987</a:t>
            </a:r>
          </a:p>
        </p:txBody>
      </p:sp>
    </p:spTree>
    <p:extLst>
      <p:ext uri="{BB962C8B-B14F-4D97-AF65-F5344CB8AC3E}">
        <p14:creationId xmlns:p14="http://schemas.microsoft.com/office/powerpoint/2010/main" val="3009310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0C7F35D-FBBE-463A-9D6F-E23E834F2227}"/>
              </a:ext>
            </a:extLst>
          </p:cNvPr>
          <p:cNvPicPr>
            <a:picLocks noChangeAspect="1"/>
          </p:cNvPicPr>
          <p:nvPr/>
        </p:nvPicPr>
        <p:blipFill>
          <a:blip r:embed="rId3"/>
          <a:stretch>
            <a:fillRect/>
          </a:stretch>
        </p:blipFill>
        <p:spPr>
          <a:xfrm>
            <a:off x="0" y="0"/>
            <a:ext cx="10972800" cy="6172200"/>
          </a:xfrm>
          <a:prstGeom prst="rect">
            <a:avLst/>
          </a:prstGeom>
        </p:spPr>
      </p:pic>
      <p:sp>
        <p:nvSpPr>
          <p:cNvPr id="4" name="TextBox 3">
            <a:extLst>
              <a:ext uri="{FF2B5EF4-FFF2-40B4-BE49-F238E27FC236}">
                <a16:creationId xmlns:a16="http://schemas.microsoft.com/office/drawing/2014/main" xmlns="" id="{253AD7C6-104C-47DB-8526-98B97A40FE60}"/>
              </a:ext>
            </a:extLst>
          </p:cNvPr>
          <p:cNvSpPr txBox="1"/>
          <p:nvPr/>
        </p:nvSpPr>
        <p:spPr>
          <a:xfrm>
            <a:off x="6899563" y="5322698"/>
            <a:ext cx="4073237"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6000" dirty="0">
                <a:solidFill>
                  <a:schemeClr val="tx1"/>
                </a:solidFill>
                <a:latin typeface="Trebuchet MS" panose="020B0603020202020204" pitchFamily="34" charset="0"/>
              </a:rPr>
              <a:t>ATAA</a:t>
            </a:r>
          </a:p>
        </p:txBody>
      </p:sp>
    </p:spTree>
    <p:extLst>
      <p:ext uri="{BB962C8B-B14F-4D97-AF65-F5344CB8AC3E}">
        <p14:creationId xmlns:p14="http://schemas.microsoft.com/office/powerpoint/2010/main" val="3294240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107BC1-3620-45C8-B937-2E97029FA924}"/>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158329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8634E78-D5D8-4FB8-B367-FE644D835DE5}"/>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19030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338F95C-916B-4A47-9314-EF656518B821}"/>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111777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A316DAF-2E3C-4932-8363-8870EAFDF168}"/>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1745603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76E8ACA-2F2E-4ED2-8A89-0DF5A825257E}"/>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190163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9324B57-14E2-477F-8089-CF115D97CFBB}"/>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439185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B23327-C0E2-4E08-A7CC-CA22E4189962}"/>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317557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D5F6C90-9927-472B-BED0-8D13830521A7}"/>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99855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716DA8C-F8E9-461E-86F1-3EB6EC786CE9}"/>
              </a:ext>
            </a:extLst>
          </p:cNvPr>
          <p:cNvPicPr>
            <a:picLocks noChangeAspect="1"/>
          </p:cNvPicPr>
          <p:nvPr/>
        </p:nvPicPr>
        <p:blipFill>
          <a:blip r:embed="rId3"/>
          <a:stretch>
            <a:fillRect/>
          </a:stretch>
        </p:blipFill>
        <p:spPr>
          <a:xfrm>
            <a:off x="0" y="0"/>
            <a:ext cx="10972800" cy="6172200"/>
          </a:xfrm>
          <a:prstGeom prst="rect">
            <a:avLst/>
          </a:prstGeom>
        </p:spPr>
      </p:pic>
    </p:spTree>
    <p:extLst>
      <p:ext uri="{BB962C8B-B14F-4D97-AF65-F5344CB8AC3E}">
        <p14:creationId xmlns:p14="http://schemas.microsoft.com/office/powerpoint/2010/main" val="194865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7EF212F-129F-4501-BF42-9948D26A124A}"/>
              </a:ext>
            </a:extLst>
          </p:cNvPr>
          <p:cNvPicPr>
            <a:picLocks noChangeAspect="1"/>
          </p:cNvPicPr>
          <p:nvPr/>
        </p:nvPicPr>
        <p:blipFill>
          <a:blip r:embed="rId3"/>
          <a:stretch>
            <a:fillRect/>
          </a:stretch>
        </p:blipFill>
        <p:spPr>
          <a:xfrm>
            <a:off x="3163" y="0"/>
            <a:ext cx="10966473" cy="6172200"/>
          </a:xfrm>
          <a:prstGeom prst="rect">
            <a:avLst/>
          </a:prstGeom>
        </p:spPr>
      </p:pic>
    </p:spTree>
    <p:extLst>
      <p:ext uri="{BB962C8B-B14F-4D97-AF65-F5344CB8AC3E}">
        <p14:creationId xmlns:p14="http://schemas.microsoft.com/office/powerpoint/2010/main" val="805059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65E3075-2A4B-4A18-A327-6B6DD7B6F7E5}"/>
              </a:ext>
            </a:extLst>
          </p:cNvPr>
          <p:cNvPicPr>
            <a:picLocks noChangeAspect="1"/>
          </p:cNvPicPr>
          <p:nvPr/>
        </p:nvPicPr>
        <p:blipFill>
          <a:blip r:embed="rId3"/>
          <a:stretch>
            <a:fillRect/>
          </a:stretch>
        </p:blipFill>
        <p:spPr>
          <a:xfrm>
            <a:off x="3163" y="0"/>
            <a:ext cx="10966473" cy="6172200"/>
          </a:xfrm>
          <a:prstGeom prst="rect">
            <a:avLst/>
          </a:prstGeom>
        </p:spPr>
      </p:pic>
    </p:spTree>
    <p:extLst>
      <p:ext uri="{BB962C8B-B14F-4D97-AF65-F5344CB8AC3E}">
        <p14:creationId xmlns:p14="http://schemas.microsoft.com/office/powerpoint/2010/main" val="3537852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dirty="0" smtClean="0">
                <a:solidFill>
                  <a:schemeClr val="tx2"/>
                </a:solidFill>
              </a:rPr>
              <a:t>Lighting and shading </a:t>
            </a:r>
            <a:r>
              <a:rPr lang="en-US" dirty="0" smtClean="0"/>
              <a:t>methods between ray </a:t>
            </a:r>
            <a:r>
              <a:rPr lang="en-US" dirty="0"/>
              <a:t>and </a:t>
            </a:r>
            <a:r>
              <a:rPr lang="en-US" dirty="0" smtClean="0"/>
              <a:t>raster must </a:t>
            </a:r>
            <a:r>
              <a:rPr lang="en-US" dirty="0" smtClean="0">
                <a:solidFill>
                  <a:schemeClr val="tx2"/>
                </a:solidFill>
              </a:rPr>
              <a:t>match</a:t>
            </a:r>
            <a:r>
              <a:rPr lang="en-US" dirty="0" smtClean="0"/>
              <a:t>!</a:t>
            </a:r>
          </a:p>
          <a:p>
            <a:endParaRPr lang="en-US" dirty="0"/>
          </a:p>
          <a:p>
            <a:r>
              <a:rPr lang="en-US" dirty="0" smtClean="0"/>
              <a:t>Shadow Rays vs. Shadow Maps, Reflection </a:t>
            </a:r>
            <a:r>
              <a:rPr lang="en-US" dirty="0" err="1" smtClean="0"/>
              <a:t>Cubemaps</a:t>
            </a:r>
            <a:r>
              <a:rPr lang="en-US" dirty="0" smtClean="0"/>
              <a:t> vs. Reflection Rays</a:t>
            </a:r>
            <a:endParaRPr lang="en-US" dirty="0"/>
          </a:p>
          <a:p>
            <a:endParaRPr lang="en-US" dirty="0"/>
          </a:p>
          <a:p>
            <a:r>
              <a:rPr lang="en-US" dirty="0" smtClean="0"/>
              <a:t>Be aware of </a:t>
            </a:r>
            <a:r>
              <a:rPr lang="en-US" dirty="0" smtClean="0">
                <a:solidFill>
                  <a:schemeClr val="tx2"/>
                </a:solidFill>
              </a:rPr>
              <a:t>pre-AA </a:t>
            </a:r>
            <a:r>
              <a:rPr lang="en-US" dirty="0">
                <a:solidFill>
                  <a:schemeClr val="tx2"/>
                </a:solidFill>
              </a:rPr>
              <a:t>screen-space </a:t>
            </a:r>
            <a:r>
              <a:rPr lang="en-US" dirty="0"/>
              <a:t>algorithms </a:t>
            </a:r>
            <a:r>
              <a:rPr lang="en-US" dirty="0" smtClean="0"/>
              <a:t>(</a:t>
            </a:r>
            <a:r>
              <a:rPr lang="en-US" dirty="0" err="1" smtClean="0"/>
              <a:t>DoF</a:t>
            </a:r>
            <a:r>
              <a:rPr lang="en-US" dirty="0"/>
              <a:t>, </a:t>
            </a:r>
            <a:r>
              <a:rPr lang="en-US" dirty="0" smtClean="0"/>
              <a:t>Lens Flare</a:t>
            </a:r>
            <a:r>
              <a:rPr lang="en-US" dirty="0"/>
              <a:t>, </a:t>
            </a:r>
            <a:r>
              <a:rPr lang="en-US" dirty="0" smtClean="0"/>
              <a:t>SSAO)</a:t>
            </a:r>
            <a:endParaRPr lang="en-US" dirty="0"/>
          </a:p>
          <a:p>
            <a:endParaRPr lang="en-US" dirty="0"/>
          </a:p>
          <a:p>
            <a:r>
              <a:rPr lang="en-US" dirty="0"/>
              <a:t>Denoising of area light contributions </a:t>
            </a:r>
            <a:r>
              <a:rPr lang="en-US" dirty="0" smtClean="0"/>
              <a:t>can make your life tricky</a:t>
            </a:r>
            <a:endParaRPr lang="en-US" dirty="0"/>
          </a:p>
          <a:p>
            <a:endParaRPr lang="en-US" dirty="0"/>
          </a:p>
        </p:txBody>
      </p:sp>
      <p:sp>
        <p:nvSpPr>
          <p:cNvPr id="10" name="Text Placeholder 9"/>
          <p:cNvSpPr>
            <a:spLocks noGrp="1"/>
          </p:cNvSpPr>
          <p:nvPr>
            <p:ph type="body" sz="quarter" idx="10"/>
          </p:nvPr>
        </p:nvSpPr>
        <p:spPr/>
        <p:txBody>
          <a:bodyPr/>
          <a:lstStyle/>
          <a:p>
            <a:r>
              <a:rPr lang="en-US" dirty="0" smtClean="0"/>
              <a:t>Nota Bene!</a:t>
            </a:r>
            <a:endParaRPr lang="en-US" dirty="0"/>
          </a:p>
        </p:txBody>
      </p:sp>
    </p:spTree>
    <p:extLst>
      <p:ext uri="{BB962C8B-B14F-4D97-AF65-F5344CB8AC3E}">
        <p14:creationId xmlns:p14="http://schemas.microsoft.com/office/powerpoint/2010/main" val="3051848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9E569940-13FC-4C5B-AA46-369A874A7C90}"/>
              </a:ext>
            </a:extLst>
          </p:cNvPr>
          <p:cNvGraphicFramePr>
            <a:graphicFrameLocks noGrp="1"/>
          </p:cNvGraphicFramePr>
          <p:nvPr>
            <p:extLst>
              <p:ext uri="{D42A27DB-BD31-4B8C-83A1-F6EECF244321}">
                <p14:modId xmlns:p14="http://schemas.microsoft.com/office/powerpoint/2010/main" val="301400597"/>
              </p:ext>
            </p:extLst>
          </p:nvPr>
        </p:nvGraphicFramePr>
        <p:xfrm>
          <a:off x="1342647" y="2805373"/>
          <a:ext cx="8287505" cy="2437616"/>
        </p:xfrm>
        <a:graphic>
          <a:graphicData uri="http://schemas.openxmlformats.org/drawingml/2006/table">
            <a:tbl>
              <a:tblPr firstRow="1" bandRow="1">
                <a:tableStyleId>{5C22544A-7EE6-4342-B048-85BDC9FD1C3A}</a:tableStyleId>
              </a:tblPr>
              <a:tblGrid>
                <a:gridCol w="1412222">
                  <a:extLst>
                    <a:ext uri="{9D8B030D-6E8A-4147-A177-3AD203B41FA5}">
                      <a16:colId xmlns:a16="http://schemas.microsoft.com/office/drawing/2014/main" xmlns="" val="3153225864"/>
                    </a:ext>
                  </a:extLst>
                </a:gridCol>
                <a:gridCol w="1536098">
                  <a:extLst>
                    <a:ext uri="{9D8B030D-6E8A-4147-A177-3AD203B41FA5}">
                      <a16:colId xmlns:a16="http://schemas.microsoft.com/office/drawing/2014/main" xmlns="" val="2655147294"/>
                    </a:ext>
                  </a:extLst>
                </a:gridCol>
                <a:gridCol w="1994453">
                  <a:extLst>
                    <a:ext uri="{9D8B030D-6E8A-4147-A177-3AD203B41FA5}">
                      <a16:colId xmlns:a16="http://schemas.microsoft.com/office/drawing/2014/main" xmlns="" val="1087249551"/>
                    </a:ext>
                  </a:extLst>
                </a:gridCol>
                <a:gridCol w="3344732">
                  <a:extLst>
                    <a:ext uri="{9D8B030D-6E8A-4147-A177-3AD203B41FA5}">
                      <a16:colId xmlns:a16="http://schemas.microsoft.com/office/drawing/2014/main" xmlns="" val="2949461035"/>
                    </a:ext>
                  </a:extLst>
                </a:gridCol>
              </a:tblGrid>
              <a:tr h="609404">
                <a:tc>
                  <a:txBody>
                    <a:bodyPr/>
                    <a:lstStyle/>
                    <a:p>
                      <a:pPr algn="ctr"/>
                      <a:r>
                        <a:rPr lang="en-US" b="0" dirty="0">
                          <a:solidFill>
                            <a:schemeClr val="tx2"/>
                          </a:solidFill>
                          <a:latin typeface="Trebuchet MS" panose="020B0603020202020204" pitchFamily="34" charset="0"/>
                        </a:rPr>
                        <a:t>Variant</a:t>
                      </a:r>
                    </a:p>
                  </a:txBody>
                  <a:tcPr anchor="ctr">
                    <a:lnL w="12700" cmpd="sng">
                      <a:noFill/>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b="0" dirty="0">
                          <a:solidFill>
                            <a:schemeClr val="tx2"/>
                          </a:solidFill>
                          <a:latin typeface="Trebuchet MS" panose="020B0603020202020204" pitchFamily="34" charset="0"/>
                        </a:rPr>
                        <a:t>Rays</a:t>
                      </a:r>
                    </a:p>
                  </a:txBody>
                  <a:tcPr marL="182880" anchor="ct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b="0" dirty="0">
                          <a:solidFill>
                            <a:schemeClr val="tx2"/>
                          </a:solidFill>
                          <a:latin typeface="Trebuchet MS" panose="020B0603020202020204" pitchFamily="34" charset="0"/>
                        </a:rPr>
                        <a:t>GPU Time (</a:t>
                      </a:r>
                      <a:r>
                        <a:rPr lang="en-US" b="0" dirty="0" err="1">
                          <a:solidFill>
                            <a:schemeClr val="tx2"/>
                          </a:solidFill>
                          <a:latin typeface="Trebuchet MS" panose="020B0603020202020204" pitchFamily="34" charset="0"/>
                        </a:rPr>
                        <a:t>ms</a:t>
                      </a:r>
                      <a:r>
                        <a:rPr lang="en-US" b="0" dirty="0">
                          <a:solidFill>
                            <a:schemeClr val="tx2"/>
                          </a:solidFill>
                          <a:latin typeface="Trebuchet MS" panose="020B0603020202020204" pitchFamily="34" charset="0"/>
                        </a:rPr>
                        <a:t>)</a:t>
                      </a:r>
                    </a:p>
                  </a:txBody>
                  <a:tcPr marL="182880" anchor="ct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b="0" dirty="0">
                          <a:solidFill>
                            <a:schemeClr val="tx2"/>
                          </a:solidFill>
                          <a:latin typeface="Trebuchet MS" panose="020B0603020202020204" pitchFamily="34" charset="0"/>
                        </a:rPr>
                        <a:t>Optimized GPU Time (</a:t>
                      </a:r>
                      <a:r>
                        <a:rPr lang="en-US" b="0" dirty="0" err="1">
                          <a:solidFill>
                            <a:schemeClr val="tx2"/>
                          </a:solidFill>
                          <a:latin typeface="Trebuchet MS" panose="020B0603020202020204" pitchFamily="34" charset="0"/>
                        </a:rPr>
                        <a:t>ms</a:t>
                      </a:r>
                      <a:r>
                        <a:rPr lang="en-US" b="0" dirty="0">
                          <a:solidFill>
                            <a:schemeClr val="tx2"/>
                          </a:solidFill>
                          <a:latin typeface="Trebuchet MS" panose="020B0603020202020204" pitchFamily="34" charset="0"/>
                        </a:rPr>
                        <a:t>)</a:t>
                      </a:r>
                    </a:p>
                  </a:txBody>
                  <a:tcPr marL="182880" anchor="ct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xmlns="" val="1491721146"/>
                  </a:ext>
                </a:extLst>
              </a:tr>
              <a:tr h="609404">
                <a:tc>
                  <a:txBody>
                    <a:bodyPr/>
                    <a:lstStyle/>
                    <a:p>
                      <a:pPr algn="ctr"/>
                      <a:r>
                        <a:rPr lang="en-US" sz="1400" dirty="0">
                          <a:solidFill>
                            <a:schemeClr val="tx1"/>
                          </a:solidFill>
                          <a:latin typeface="Trebuchet MS" panose="020B0603020202020204" pitchFamily="34" charset="0"/>
                        </a:rPr>
                        <a:t>ATAA 8x</a:t>
                      </a:r>
                    </a:p>
                  </a:txBody>
                  <a:tcPr marL="182880" anchor="ctr">
                    <a:lnL w="12700" cmpd="sng">
                      <a:noFill/>
                    </a:lnL>
                    <a:lnR w="635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alpha val="47000"/>
                      </a:schemeClr>
                    </a:solidFill>
                  </a:tcPr>
                </a:tc>
                <a:tc>
                  <a:txBody>
                    <a:bodyPr/>
                    <a:lstStyle/>
                    <a:p>
                      <a:pPr algn="ctr"/>
                      <a:r>
                        <a:rPr lang="en-US" sz="1400" dirty="0">
                          <a:solidFill>
                            <a:schemeClr val="bg1"/>
                          </a:solidFill>
                          <a:latin typeface="Trebuchet MS" panose="020B0603020202020204" pitchFamily="34" charset="0"/>
                        </a:rPr>
                        <a:t>1,693,280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18.40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16.85</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2133929422"/>
                  </a:ext>
                </a:extLst>
              </a:tr>
              <a:tr h="609404">
                <a:tc>
                  <a:txBody>
                    <a:bodyPr/>
                    <a:lstStyle/>
                    <a:p>
                      <a:pPr algn="ctr"/>
                      <a:r>
                        <a:rPr lang="en-US" sz="1400" dirty="0">
                          <a:solidFill>
                            <a:schemeClr val="tx1"/>
                          </a:solidFill>
                          <a:latin typeface="Trebuchet MS" panose="020B0603020202020204" pitchFamily="34" charset="0"/>
                        </a:rPr>
                        <a:t>ATAA 4x</a:t>
                      </a:r>
                    </a:p>
                  </a:txBody>
                  <a:tcPr marL="182880"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alpha val="47000"/>
                      </a:schemeClr>
                    </a:solidFill>
                  </a:tcPr>
                </a:tc>
                <a:tc>
                  <a:txBody>
                    <a:bodyPr/>
                    <a:lstStyle/>
                    <a:p>
                      <a:pPr algn="ctr"/>
                      <a:r>
                        <a:rPr lang="en-US" sz="1400" dirty="0">
                          <a:solidFill>
                            <a:schemeClr val="bg1"/>
                          </a:solidFill>
                          <a:latin typeface="Trebuchet MS" panose="020B0603020202020204" pitchFamily="34" charset="0"/>
                        </a:rPr>
                        <a:t>846,640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9.30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8.55</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674285881"/>
                  </a:ext>
                </a:extLst>
              </a:tr>
              <a:tr h="609404">
                <a:tc>
                  <a:txBody>
                    <a:bodyPr/>
                    <a:lstStyle/>
                    <a:p>
                      <a:pPr algn="ctr"/>
                      <a:r>
                        <a:rPr lang="en-US" sz="1400" dirty="0">
                          <a:solidFill>
                            <a:schemeClr val="tx1"/>
                          </a:solidFill>
                          <a:latin typeface="Trebuchet MS" panose="020B0603020202020204" pitchFamily="34" charset="0"/>
                        </a:rPr>
                        <a:t>ATAA 2x</a:t>
                      </a:r>
                    </a:p>
                  </a:txBody>
                  <a:tcPr marL="182880"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alpha val="47000"/>
                      </a:schemeClr>
                    </a:solidFill>
                  </a:tcPr>
                </a:tc>
                <a:tc>
                  <a:txBody>
                    <a:bodyPr/>
                    <a:lstStyle/>
                    <a:p>
                      <a:pPr algn="ctr"/>
                      <a:r>
                        <a:rPr lang="en-US" sz="1400" dirty="0">
                          <a:solidFill>
                            <a:schemeClr val="bg1"/>
                          </a:solidFill>
                          <a:latin typeface="Trebuchet MS" panose="020B0603020202020204" pitchFamily="34" charset="0"/>
                        </a:rPr>
                        <a:t>423,320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4.60</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solidFill>
                            <a:schemeClr val="bg1"/>
                          </a:solidFill>
                          <a:latin typeface="Trebuchet MS" panose="020B0603020202020204" pitchFamily="34" charset="0"/>
                        </a:rPr>
                        <a:t>4.28</a:t>
                      </a:r>
                    </a:p>
                  </a:txBody>
                  <a:tcPr marL="18288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3967387181"/>
                  </a:ext>
                </a:extLst>
              </a:tr>
            </a:tbl>
          </a:graphicData>
        </a:graphic>
      </p:graphicFrame>
      <p:sp>
        <p:nvSpPr>
          <p:cNvPr id="7" name="Title 1">
            <a:extLst>
              <a:ext uri="{FF2B5EF4-FFF2-40B4-BE49-F238E27FC236}">
                <a16:creationId xmlns:a16="http://schemas.microsoft.com/office/drawing/2014/main" xmlns="" id="{9A3FFAD4-4692-4D75-A5BE-3C0B85D9447E}"/>
              </a:ext>
            </a:extLst>
          </p:cNvPr>
          <p:cNvSpPr txBox="1">
            <a:spLocks/>
          </p:cNvSpPr>
          <p:nvPr/>
        </p:nvSpPr>
        <p:spPr bwMode="auto">
          <a:xfrm>
            <a:off x="0" y="889826"/>
            <a:ext cx="10972800"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defTabSz="914400"/>
            <a:r>
              <a:rPr lang="en-US" kern="0" cap="none" dirty="0"/>
              <a:t>Performance</a:t>
            </a:r>
          </a:p>
          <a:p>
            <a:pPr defTabSz="914400"/>
            <a:r>
              <a:rPr lang="en-US" kern="0" cap="none" dirty="0"/>
              <a:t>Titan V</a:t>
            </a:r>
          </a:p>
        </p:txBody>
      </p:sp>
      <p:sp>
        <p:nvSpPr>
          <p:cNvPr id="9" name="Content Placeholder 5">
            <a:extLst>
              <a:ext uri="{FF2B5EF4-FFF2-40B4-BE49-F238E27FC236}">
                <a16:creationId xmlns:a16="http://schemas.microsoft.com/office/drawing/2014/main" xmlns="" id="{1B5531D5-AE49-4586-9255-3DF2A70CA7E3}"/>
              </a:ext>
            </a:extLst>
          </p:cNvPr>
          <p:cNvSpPr txBox="1">
            <a:spLocks/>
          </p:cNvSpPr>
          <p:nvPr/>
        </p:nvSpPr>
        <p:spPr>
          <a:xfrm>
            <a:off x="0" y="1716193"/>
            <a:ext cx="10972800" cy="853744"/>
          </a:xfrm>
          <a:prstGeom prst="rect">
            <a:avLst/>
          </a:prstGeom>
        </p:spPr>
        <p:txBody>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kern="0" dirty="0"/>
              <a:t>1920x1080 resolution, </a:t>
            </a:r>
            <a:r>
              <a:rPr lang="en-US" b="1" kern="0" dirty="0">
                <a:solidFill>
                  <a:schemeClr val="tx2"/>
                </a:solidFill>
              </a:rPr>
              <a:t>107,881</a:t>
            </a:r>
            <a:r>
              <a:rPr lang="en-US" kern="0" dirty="0"/>
              <a:t> pixels selected for RT, </a:t>
            </a:r>
            <a:r>
              <a:rPr lang="en-US" b="1" kern="0" dirty="0">
                <a:solidFill>
                  <a:schemeClr val="tx2"/>
                </a:solidFill>
              </a:rPr>
              <a:t>5.2% </a:t>
            </a:r>
            <a:r>
              <a:rPr lang="en-US" kern="0" dirty="0"/>
              <a:t>of total image resolution</a:t>
            </a:r>
          </a:p>
          <a:p>
            <a:pPr algn="ctr" defTabSz="914400"/>
            <a:r>
              <a:rPr lang="en-US" i="1" kern="0" dirty="0"/>
              <a:t>Trace, Material Evaluation, Dynamic Lighting, Reflection Probe, 1 Shadow Ray</a:t>
            </a:r>
          </a:p>
        </p:txBody>
      </p:sp>
      <p:sp>
        <p:nvSpPr>
          <p:cNvPr id="10" name="Content Placeholder 5">
            <a:extLst>
              <a:ext uri="{FF2B5EF4-FFF2-40B4-BE49-F238E27FC236}">
                <a16:creationId xmlns:a16="http://schemas.microsoft.com/office/drawing/2014/main" xmlns="" id="{469F76AA-AAE7-4172-9706-EDF03B7598B6}"/>
              </a:ext>
            </a:extLst>
          </p:cNvPr>
          <p:cNvSpPr txBox="1">
            <a:spLocks/>
          </p:cNvSpPr>
          <p:nvPr/>
        </p:nvSpPr>
        <p:spPr>
          <a:xfrm>
            <a:off x="0" y="5594716"/>
            <a:ext cx="10972800" cy="356426"/>
          </a:xfrm>
          <a:prstGeom prst="rect">
            <a:avLst/>
          </a:prstGeom>
        </p:spPr>
        <p:txBody>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sz="1400" kern="0" dirty="0"/>
              <a:t>Performance figures reported in milliseconds (</a:t>
            </a:r>
            <a:r>
              <a:rPr lang="en-US" sz="1400" kern="0" dirty="0" err="1"/>
              <a:t>ms</a:t>
            </a:r>
            <a:r>
              <a:rPr lang="en-US" sz="1400" kern="0" dirty="0"/>
              <a:t>)</a:t>
            </a:r>
          </a:p>
        </p:txBody>
      </p:sp>
    </p:spTree>
    <p:extLst>
      <p:ext uri="{BB962C8B-B14F-4D97-AF65-F5344CB8AC3E}">
        <p14:creationId xmlns:p14="http://schemas.microsoft.com/office/powerpoint/2010/main" val="2836992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Conclusions</a:t>
            </a:r>
          </a:p>
        </p:txBody>
      </p:sp>
      <p:sp>
        <p:nvSpPr>
          <p:cNvPr id="6" name="Content Placeholder 5"/>
          <p:cNvSpPr>
            <a:spLocks noGrp="1"/>
          </p:cNvSpPr>
          <p:nvPr>
            <p:ph idx="1"/>
          </p:nvPr>
        </p:nvSpPr>
        <p:spPr/>
        <p:txBody>
          <a:bodyPr/>
          <a:lstStyle/>
          <a:p>
            <a:r>
              <a:rPr lang="en-US" dirty="0"/>
              <a:t>Demonstrated a </a:t>
            </a:r>
            <a:r>
              <a:rPr lang="en-US" b="1" dirty="0">
                <a:solidFill>
                  <a:schemeClr val="tx2"/>
                </a:solidFill>
              </a:rPr>
              <a:t>practical hybrid AA solution </a:t>
            </a:r>
            <a:r>
              <a:rPr lang="en-US" dirty="0"/>
              <a:t>in a production game engine </a:t>
            </a:r>
            <a:r>
              <a:rPr lang="en-US" b="1" dirty="0">
                <a:solidFill>
                  <a:schemeClr val="tx2"/>
                </a:solidFill>
              </a:rPr>
              <a:t>for the first time</a:t>
            </a:r>
          </a:p>
          <a:p>
            <a:endParaRPr lang="en-US" dirty="0"/>
          </a:p>
          <a:p>
            <a:r>
              <a:rPr lang="en-US" dirty="0"/>
              <a:t>The adaptive hybrid strategy injects the advantages of best-quality offline AA strategies while avoiding the limitations of existing best performance real-time methods</a:t>
            </a:r>
          </a:p>
          <a:p>
            <a:endParaRPr lang="en-US" b="1" dirty="0">
              <a:solidFill>
                <a:schemeClr val="tx2"/>
              </a:solidFill>
            </a:endParaRPr>
          </a:p>
          <a:p>
            <a:r>
              <a:rPr lang="en-US" b="1" dirty="0">
                <a:solidFill>
                  <a:schemeClr val="tx2"/>
                </a:solidFill>
              </a:rPr>
              <a:t>Real-time</a:t>
            </a:r>
            <a:r>
              <a:rPr lang="en-US" dirty="0"/>
              <a:t> even on first-generation ray tracing commodity hardware and software</a:t>
            </a:r>
          </a:p>
          <a:p>
            <a:endParaRPr lang="en-US" dirty="0"/>
          </a:p>
          <a:p>
            <a:r>
              <a:rPr lang="en-US" b="1" dirty="0">
                <a:solidFill>
                  <a:schemeClr val="tx2"/>
                </a:solidFill>
              </a:rPr>
              <a:t>Just the beginning: </a:t>
            </a:r>
            <a:r>
              <a:rPr lang="en-US" dirty="0"/>
              <a:t>of real-time hybrid raster + adaptive ray tracing</a:t>
            </a:r>
          </a:p>
          <a:p>
            <a:endParaRPr lang="en-US" dirty="0"/>
          </a:p>
          <a:p>
            <a:endParaRPr lang="en-US" dirty="0"/>
          </a:p>
        </p:txBody>
      </p:sp>
    </p:spTree>
    <p:extLst>
      <p:ext uri="{BB962C8B-B14F-4D97-AF65-F5344CB8AC3E}">
        <p14:creationId xmlns:p14="http://schemas.microsoft.com/office/powerpoint/2010/main" val="2637580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b="1" dirty="0">
                <a:solidFill>
                  <a:schemeClr val="tx2"/>
                </a:solidFill>
              </a:rPr>
              <a:t>Performance:</a:t>
            </a:r>
            <a:r>
              <a:rPr lang="en-US" b="1" i="1" dirty="0">
                <a:solidFill>
                  <a:schemeClr val="tx2"/>
                </a:solidFill>
              </a:rPr>
              <a:t> </a:t>
            </a:r>
            <a:r>
              <a:rPr lang="en-US" dirty="0"/>
              <a:t>dominated by the ray trace. How to handle about denoising approaches?</a:t>
            </a:r>
          </a:p>
          <a:p>
            <a:endParaRPr lang="en-US" dirty="0"/>
          </a:p>
          <a:p>
            <a:r>
              <a:rPr lang="en-US" dirty="0"/>
              <a:t>DXR is still an “experimental” feature of Windows 10!</a:t>
            </a:r>
            <a:endParaRPr lang="en-US" b="1" i="1" dirty="0">
              <a:solidFill>
                <a:schemeClr val="tx2"/>
              </a:solidFill>
            </a:endParaRPr>
          </a:p>
          <a:p>
            <a:endParaRPr lang="en-US" dirty="0"/>
          </a:p>
          <a:p>
            <a:r>
              <a:rPr lang="en-US" dirty="0"/>
              <a:t>Mainstream GPUs do not yet exist that support the DXR API</a:t>
            </a:r>
          </a:p>
          <a:p>
            <a:endParaRPr lang="en-US" dirty="0"/>
          </a:p>
          <a:p>
            <a:r>
              <a:rPr lang="en-US" dirty="0"/>
              <a:t>RT ecosystem is still evolving: wide-spread deployment in games not yet recommended</a:t>
            </a:r>
          </a:p>
          <a:p>
            <a:endParaRPr lang="en-US" dirty="0"/>
          </a:p>
          <a:p>
            <a:endParaRPr lang="en-US" dirty="0"/>
          </a:p>
          <a:p>
            <a:endParaRPr lang="en-US" dirty="0"/>
          </a:p>
          <a:p>
            <a:endParaRPr lang="en-US" dirty="0"/>
          </a:p>
        </p:txBody>
      </p:sp>
      <p:sp>
        <p:nvSpPr>
          <p:cNvPr id="10" name="Text Placeholder 9"/>
          <p:cNvSpPr>
            <a:spLocks noGrp="1"/>
          </p:cNvSpPr>
          <p:nvPr>
            <p:ph type="body" sz="quarter" idx="10"/>
          </p:nvPr>
        </p:nvSpPr>
        <p:spPr/>
        <p:txBody>
          <a:bodyPr/>
          <a:lstStyle/>
          <a:p>
            <a:r>
              <a:rPr lang="en-US" dirty="0"/>
              <a:t>Future Work</a:t>
            </a:r>
          </a:p>
        </p:txBody>
      </p:sp>
    </p:spTree>
    <p:extLst>
      <p:ext uri="{BB962C8B-B14F-4D97-AF65-F5344CB8AC3E}">
        <p14:creationId xmlns:p14="http://schemas.microsoft.com/office/powerpoint/2010/main" val="2013274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Adaptive Temporal Antialiasing</a:t>
            </a:r>
          </a:p>
        </p:txBody>
      </p:sp>
      <p:sp>
        <p:nvSpPr>
          <p:cNvPr id="6" name="Content Placeholder 5"/>
          <p:cNvSpPr>
            <a:spLocks noGrp="1"/>
          </p:cNvSpPr>
          <p:nvPr>
            <p:ph idx="1"/>
          </p:nvPr>
        </p:nvSpPr>
        <p:spPr/>
        <p:txBody>
          <a:bodyPr/>
          <a:lstStyle/>
          <a:p>
            <a:r>
              <a:rPr lang="en-US" b="1" dirty="0">
                <a:solidFill>
                  <a:schemeClr val="tx2"/>
                </a:solidFill>
              </a:rPr>
              <a:t>Texture </a:t>
            </a:r>
            <a:r>
              <a:rPr lang="en-US" b="1" dirty="0" err="1">
                <a:solidFill>
                  <a:schemeClr val="tx2"/>
                </a:solidFill>
              </a:rPr>
              <a:t>LoD</a:t>
            </a:r>
            <a:r>
              <a:rPr lang="en-US" b="1" dirty="0">
                <a:solidFill>
                  <a:schemeClr val="tx2"/>
                </a:solidFill>
              </a:rPr>
              <a:t>: </a:t>
            </a:r>
            <a:r>
              <a:rPr lang="en-US" dirty="0"/>
              <a:t>no forward-difference derivatives in DXR, how to evaluate texture mipmap levels in arbitrary material graphs is an open problem</a:t>
            </a:r>
          </a:p>
          <a:p>
            <a:endParaRPr lang="en-US" dirty="0"/>
          </a:p>
          <a:p>
            <a:r>
              <a:rPr lang="en-US" b="1" dirty="0">
                <a:solidFill>
                  <a:schemeClr val="tx2"/>
                </a:solidFill>
              </a:rPr>
              <a:t>Improve Sampling &amp; Filtering: </a:t>
            </a:r>
            <a:r>
              <a:rPr lang="en-US" dirty="0"/>
              <a:t>casting rays in static 8x, 4x, or 2x MSAA </a:t>
            </a:r>
            <a:r>
              <a:rPr lang="en-US" i="1" dirty="0"/>
              <a:t>n</a:t>
            </a:r>
            <a:r>
              <a:rPr lang="en-US" dirty="0"/>
              <a:t>-rooks patterns</a:t>
            </a:r>
          </a:p>
          <a:p>
            <a:endParaRPr lang="en-US" dirty="0"/>
          </a:p>
          <a:p>
            <a:r>
              <a:rPr lang="en-US" b="1" dirty="0" smtClean="0">
                <a:solidFill>
                  <a:schemeClr val="tx2"/>
                </a:solidFill>
              </a:rPr>
              <a:t>Segmentation: </a:t>
            </a:r>
            <a:r>
              <a:rPr lang="en-US" dirty="0"/>
              <a:t>limited by the 1spp raster input. Conservative raster to the rescue?</a:t>
            </a:r>
          </a:p>
          <a:p>
            <a:endParaRPr lang="en-US" dirty="0"/>
          </a:p>
          <a:p>
            <a:r>
              <a:rPr lang="en-US" b="1" dirty="0">
                <a:solidFill>
                  <a:schemeClr val="tx2"/>
                </a:solidFill>
              </a:rPr>
              <a:t>Improved Adaptivity: </a:t>
            </a:r>
            <a:r>
              <a:rPr lang="en-US" dirty="0"/>
              <a:t>enforcing fixed per frame ray budgets and per-pixel ray adaptivity</a:t>
            </a:r>
          </a:p>
          <a:p>
            <a:endParaRPr lang="en-US" dirty="0"/>
          </a:p>
          <a:p>
            <a:endParaRPr lang="en-US" dirty="0"/>
          </a:p>
        </p:txBody>
      </p:sp>
      <p:sp>
        <p:nvSpPr>
          <p:cNvPr id="10" name="Text Placeholder 9"/>
          <p:cNvSpPr>
            <a:spLocks noGrp="1"/>
          </p:cNvSpPr>
          <p:nvPr>
            <p:ph type="body" sz="quarter" idx="10"/>
          </p:nvPr>
        </p:nvSpPr>
        <p:spPr/>
        <p:txBody>
          <a:bodyPr/>
          <a:lstStyle/>
          <a:p>
            <a:r>
              <a:rPr lang="en-US" dirty="0"/>
              <a:t>Future Work</a:t>
            </a:r>
          </a:p>
        </p:txBody>
      </p:sp>
    </p:spTree>
    <p:extLst>
      <p:ext uri="{BB962C8B-B14F-4D97-AF65-F5344CB8AC3E}">
        <p14:creationId xmlns:p14="http://schemas.microsoft.com/office/powerpoint/2010/main" val="95239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Acknowledgements</a:t>
            </a:r>
          </a:p>
        </p:txBody>
      </p:sp>
      <p:sp>
        <p:nvSpPr>
          <p:cNvPr id="6" name="Content Placeholder 5"/>
          <p:cNvSpPr>
            <a:spLocks noGrp="1"/>
          </p:cNvSpPr>
          <p:nvPr>
            <p:ph idx="1"/>
          </p:nvPr>
        </p:nvSpPr>
        <p:spPr/>
        <p:txBody>
          <a:bodyPr/>
          <a:lstStyle/>
          <a:p>
            <a:r>
              <a:rPr lang="en-US" dirty="0"/>
              <a:t>Coauthors: Josef Spjut, Holger Gruen, Rahul Sathe, and Morgan McGuire</a:t>
            </a:r>
          </a:p>
          <a:p>
            <a:endParaRPr lang="en-US" dirty="0"/>
          </a:p>
          <a:p>
            <a:r>
              <a:rPr lang="en-US" dirty="0"/>
              <a:t>Ignacio llamas, Edward Liu, and the entire NVIDIA ray tracing team</a:t>
            </a:r>
          </a:p>
          <a:p>
            <a:endParaRPr lang="en-US" dirty="0"/>
          </a:p>
          <a:p>
            <a:r>
              <a:rPr lang="en-US" dirty="0"/>
              <a:t>Epic Games</a:t>
            </a:r>
          </a:p>
        </p:txBody>
      </p:sp>
    </p:spTree>
    <p:extLst>
      <p:ext uri="{BB962C8B-B14F-4D97-AF65-F5344CB8AC3E}">
        <p14:creationId xmlns:p14="http://schemas.microsoft.com/office/powerpoint/2010/main" val="1191359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8ACD4F8D-BF92-4D53-BAD3-94798E532B1C}"/>
              </a:ext>
            </a:extLst>
          </p:cNvPr>
          <p:cNvSpPr>
            <a:spLocks noGrp="1"/>
          </p:cNvSpPr>
          <p:nvPr>
            <p:ph idx="1"/>
          </p:nvPr>
        </p:nvSpPr>
        <p:spPr>
          <a:xfrm>
            <a:off x="0" y="3502626"/>
            <a:ext cx="10972800" cy="845438"/>
          </a:xfrm>
        </p:spPr>
        <p:txBody>
          <a:bodyPr/>
          <a:lstStyle/>
          <a:p>
            <a:pPr algn="ctr"/>
            <a:r>
              <a:rPr lang="en-US" sz="5400" dirty="0">
                <a:solidFill>
                  <a:schemeClr val="tx2"/>
                </a:solidFill>
              </a:rPr>
              <a:t>@</a:t>
            </a:r>
            <a:r>
              <a:rPr lang="en-US" sz="5400" dirty="0" err="1">
                <a:solidFill>
                  <a:schemeClr val="tx2"/>
                </a:solidFill>
              </a:rPr>
              <a:t>acmarrs</a:t>
            </a:r>
            <a:endParaRPr lang="en-US" sz="5400" dirty="0">
              <a:solidFill>
                <a:schemeClr val="tx2"/>
              </a:solidFill>
            </a:endParaRPr>
          </a:p>
        </p:txBody>
      </p:sp>
      <p:pic>
        <p:nvPicPr>
          <p:cNvPr id="1026" name="Picture 2" descr="Current twitter logo">
            <a:extLst>
              <a:ext uri="{FF2B5EF4-FFF2-40B4-BE49-F238E27FC236}">
                <a16:creationId xmlns:a16="http://schemas.microsoft.com/office/drawing/2014/main" xmlns="" id="{C8594C94-8D8E-4F68-BC44-EE2CBE36910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62087" y="1700500"/>
            <a:ext cx="1848627" cy="150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619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9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The State of (Anti)aliasing in Real Time</a:t>
            </a:r>
          </a:p>
        </p:txBody>
      </p:sp>
      <p:sp>
        <p:nvSpPr>
          <p:cNvPr id="6" name="Content Placeholder 5"/>
          <p:cNvSpPr>
            <a:spLocks noGrp="1"/>
          </p:cNvSpPr>
          <p:nvPr>
            <p:ph idx="1"/>
          </p:nvPr>
        </p:nvSpPr>
        <p:spPr/>
        <p:txBody>
          <a:bodyPr/>
          <a:lstStyle/>
          <a:p>
            <a:r>
              <a:rPr lang="en-US" dirty="0"/>
              <a:t>Games limited to a low </a:t>
            </a:r>
            <a:r>
              <a:rPr lang="en-US" b="1" i="1" dirty="0">
                <a:solidFill>
                  <a:schemeClr val="tx2"/>
                </a:solidFill>
              </a:rPr>
              <a:t>fixed</a:t>
            </a:r>
            <a:r>
              <a:rPr lang="en-US" b="1" dirty="0">
                <a:solidFill>
                  <a:schemeClr val="tx2"/>
                </a:solidFill>
              </a:rPr>
              <a:t> sample counts </a:t>
            </a:r>
            <a:r>
              <a:rPr lang="en-US" dirty="0"/>
              <a:t>(~1spp) at modest resolutions (&lt; 4K)</a:t>
            </a:r>
          </a:p>
          <a:p>
            <a:endParaRPr lang="en-US" dirty="0"/>
          </a:p>
          <a:p>
            <a:r>
              <a:rPr lang="en-US" b="1" dirty="0">
                <a:solidFill>
                  <a:schemeClr val="tx2"/>
                </a:solidFill>
              </a:rPr>
              <a:t>Result: </a:t>
            </a:r>
            <a:r>
              <a:rPr lang="en-US" dirty="0"/>
              <a:t>primary surfaces are </a:t>
            </a:r>
            <a:r>
              <a:rPr lang="en-US" b="1" dirty="0">
                <a:solidFill>
                  <a:schemeClr val="tx2"/>
                </a:solidFill>
              </a:rPr>
              <a:t>undersampled </a:t>
            </a:r>
            <a:r>
              <a:rPr lang="en-US" dirty="0"/>
              <a:t>and</a:t>
            </a:r>
            <a:r>
              <a:rPr lang="en-US" b="1" dirty="0">
                <a:solidFill>
                  <a:schemeClr val="tx2"/>
                </a:solidFill>
              </a:rPr>
              <a:t> </a:t>
            </a:r>
            <a:r>
              <a:rPr lang="en-US" dirty="0"/>
              <a:t>have </a:t>
            </a:r>
            <a:r>
              <a:rPr lang="en-US" b="1" dirty="0">
                <a:solidFill>
                  <a:schemeClr val="tx2"/>
                </a:solidFill>
              </a:rPr>
              <a:t>unbounded error </a:t>
            </a:r>
            <a:r>
              <a:rPr lang="en-US" dirty="0"/>
              <a:t>when material, geometric, or shading features exist between samples</a:t>
            </a:r>
          </a:p>
          <a:p>
            <a:endParaRPr lang="en-US" dirty="0"/>
          </a:p>
          <a:p>
            <a:r>
              <a:rPr lang="en-US" dirty="0"/>
              <a:t>Aliasing due to undersampling manifests as </a:t>
            </a:r>
            <a:r>
              <a:rPr lang="en-US" b="1" dirty="0">
                <a:solidFill>
                  <a:schemeClr val="tx2"/>
                </a:solidFill>
              </a:rPr>
              <a:t>jagged edges</a:t>
            </a:r>
            <a:r>
              <a:rPr lang="en-US" dirty="0"/>
              <a:t>, </a:t>
            </a:r>
            <a:r>
              <a:rPr lang="en-US" b="1" dirty="0">
                <a:solidFill>
                  <a:schemeClr val="tx2"/>
                </a:solidFill>
              </a:rPr>
              <a:t>spatial noise</a:t>
            </a:r>
            <a:r>
              <a:rPr lang="en-US" dirty="0"/>
              <a:t>, and </a:t>
            </a:r>
            <a:r>
              <a:rPr lang="en-US" b="1" dirty="0">
                <a:solidFill>
                  <a:schemeClr val="tx2"/>
                </a:solidFill>
              </a:rPr>
              <a:t>flickering</a:t>
            </a:r>
          </a:p>
          <a:p>
            <a:endParaRPr lang="en-US" b="1" dirty="0">
              <a:solidFill>
                <a:schemeClr val="tx2"/>
              </a:solidFill>
            </a:endParaRPr>
          </a:p>
          <a:p>
            <a:r>
              <a:rPr lang="en-US" b="1" dirty="0">
                <a:solidFill>
                  <a:schemeClr val="tx2"/>
                </a:solidFill>
              </a:rPr>
              <a:t>Constraints: </a:t>
            </a:r>
            <a:r>
              <a:rPr lang="en-US" dirty="0"/>
              <a:t>8x supersampled image quality without ghosting/blurring on a real-time budget</a:t>
            </a:r>
            <a:endParaRPr lang="en-US" b="1" dirty="0">
              <a:solidFill>
                <a:schemeClr val="tx2"/>
              </a:solidFill>
            </a:endParaRPr>
          </a:p>
          <a:p>
            <a:endParaRPr lang="en-US" dirty="0"/>
          </a:p>
        </p:txBody>
      </p:sp>
      <p:sp>
        <p:nvSpPr>
          <p:cNvPr id="10" name="Text Placeholder 9"/>
          <p:cNvSpPr>
            <a:spLocks noGrp="1"/>
          </p:cNvSpPr>
          <p:nvPr>
            <p:ph type="body" sz="quarter" idx="10"/>
          </p:nvPr>
        </p:nvSpPr>
        <p:spPr/>
        <p:txBody>
          <a:bodyPr/>
          <a:lstStyle/>
          <a:p>
            <a:r>
              <a:rPr lang="en-US" dirty="0"/>
              <a:t>Problem Space</a:t>
            </a:r>
          </a:p>
        </p:txBody>
      </p:sp>
    </p:spTree>
    <p:extLst>
      <p:ext uri="{BB962C8B-B14F-4D97-AF65-F5344CB8AC3E}">
        <p14:creationId xmlns:p14="http://schemas.microsoft.com/office/powerpoint/2010/main" val="1332733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The State of (Anti)aliasing in Real Time</a:t>
            </a:r>
          </a:p>
        </p:txBody>
      </p:sp>
      <p:sp>
        <p:nvSpPr>
          <p:cNvPr id="6" name="Content Placeholder 5"/>
          <p:cNvSpPr>
            <a:spLocks noGrp="1"/>
          </p:cNvSpPr>
          <p:nvPr>
            <p:ph idx="1"/>
          </p:nvPr>
        </p:nvSpPr>
        <p:spPr/>
        <p:txBody>
          <a:bodyPr/>
          <a:lstStyle/>
          <a:p>
            <a:r>
              <a:rPr lang="en-US" b="1" dirty="0">
                <a:solidFill>
                  <a:schemeClr val="tx2"/>
                </a:solidFill>
              </a:rPr>
              <a:t>Supersampling (SSAA): </a:t>
            </a:r>
            <a:r>
              <a:rPr lang="en-US" dirty="0"/>
              <a:t>cost linearly proportional to the number of samples while only improving quality with the square root</a:t>
            </a:r>
            <a:endParaRPr lang="en-US" b="1" dirty="0">
              <a:solidFill>
                <a:schemeClr val="tx2"/>
              </a:solidFill>
            </a:endParaRPr>
          </a:p>
          <a:p>
            <a:r>
              <a:rPr lang="en-US" b="1" dirty="0">
                <a:solidFill>
                  <a:schemeClr val="tx2"/>
                </a:solidFill>
              </a:rPr>
              <a:t>Multisampling:</a:t>
            </a:r>
            <a:r>
              <a:rPr lang="en-US" dirty="0">
                <a:solidFill>
                  <a:schemeClr val="tx2"/>
                </a:solidFill>
              </a:rPr>
              <a:t> </a:t>
            </a:r>
            <a:r>
              <a:rPr lang="en-US" dirty="0"/>
              <a:t>MSAA, CSAA, SBAA [Salvi and </a:t>
            </a:r>
            <a:r>
              <a:rPr lang="en-US" dirty="0" err="1"/>
              <a:t>Vidimce</a:t>
            </a:r>
            <a:r>
              <a:rPr lang="en-US" dirty="0"/>
              <a:t> 2012], SRAA [</a:t>
            </a:r>
            <a:r>
              <a:rPr lang="en-US" dirty="0" err="1"/>
              <a:t>Chajdas</a:t>
            </a:r>
            <a:r>
              <a:rPr lang="en-US" dirty="0"/>
              <a:t> et al. 2011]</a:t>
            </a:r>
            <a:endParaRPr lang="sv-SE" b="1" dirty="0">
              <a:solidFill>
                <a:schemeClr val="tx2"/>
              </a:solidFill>
            </a:endParaRPr>
          </a:p>
          <a:p>
            <a:r>
              <a:rPr lang="fr-FR" b="1" dirty="0">
                <a:solidFill>
                  <a:schemeClr val="tx2"/>
                </a:solidFill>
              </a:rPr>
              <a:t>Aggregation:</a:t>
            </a:r>
            <a:r>
              <a:rPr lang="fr-FR" dirty="0">
                <a:solidFill>
                  <a:schemeClr val="tx2"/>
                </a:solidFill>
              </a:rPr>
              <a:t> </a:t>
            </a:r>
            <a:r>
              <a:rPr lang="fr-FR" dirty="0"/>
              <a:t>DCAA [Wang et al. 2015], AGAA [Crassin et al. 2016]</a:t>
            </a:r>
          </a:p>
          <a:p>
            <a:r>
              <a:rPr lang="sv-SE" b="1" dirty="0">
                <a:solidFill>
                  <a:schemeClr val="tx2"/>
                </a:solidFill>
              </a:rPr>
              <a:t>Spatial:</a:t>
            </a:r>
            <a:r>
              <a:rPr lang="sv-SE" dirty="0">
                <a:solidFill>
                  <a:schemeClr val="tx2"/>
                </a:solidFill>
              </a:rPr>
              <a:t> </a:t>
            </a:r>
            <a:r>
              <a:rPr lang="sv-SE" dirty="0"/>
              <a:t>MLAA [Reshetov 2009], FXAA [Lottes 2009]</a:t>
            </a:r>
          </a:p>
          <a:p>
            <a:r>
              <a:rPr lang="fi-FI" b="1" dirty="0">
                <a:solidFill>
                  <a:schemeClr val="tx2"/>
                </a:solidFill>
              </a:rPr>
              <a:t>Time:</a:t>
            </a:r>
            <a:r>
              <a:rPr lang="fi-FI" dirty="0">
                <a:solidFill>
                  <a:schemeClr val="tx2"/>
                </a:solidFill>
              </a:rPr>
              <a:t> </a:t>
            </a:r>
            <a:r>
              <a:rPr lang="fi-FI" dirty="0"/>
              <a:t>SMAA [Jimenez et al. 2012], TAA [Yang el al] [Karis 2014]</a:t>
            </a:r>
          </a:p>
          <a:p>
            <a:pPr>
              <a:spcBef>
                <a:spcPts val="2400"/>
              </a:spcBef>
            </a:pPr>
            <a:r>
              <a:rPr lang="en-US" i="1" dirty="0"/>
              <a:t>Current Best Practice: </a:t>
            </a:r>
            <a:r>
              <a:rPr lang="en-US" dirty="0"/>
              <a:t>employ many strategies simultaneously, hand tune by artists [</a:t>
            </a:r>
            <a:r>
              <a:rPr lang="en-US" dirty="0" err="1"/>
              <a:t>Pettineo</a:t>
            </a:r>
            <a:r>
              <a:rPr lang="en-US" dirty="0"/>
              <a:t> 2015, Pedersen 2016], rely on TAA for the best !/$ solution</a:t>
            </a:r>
          </a:p>
          <a:p>
            <a:endParaRPr lang="en-US" dirty="0"/>
          </a:p>
          <a:p>
            <a:endParaRPr lang="en-US" dirty="0"/>
          </a:p>
          <a:p>
            <a:endParaRPr lang="sv-SE" b="1" dirty="0">
              <a:solidFill>
                <a:schemeClr val="tx2"/>
              </a:solidFill>
            </a:endParaRPr>
          </a:p>
        </p:txBody>
      </p:sp>
      <p:sp>
        <p:nvSpPr>
          <p:cNvPr id="10" name="Text Placeholder 9"/>
          <p:cNvSpPr>
            <a:spLocks noGrp="1"/>
          </p:cNvSpPr>
          <p:nvPr>
            <p:ph type="body" sz="quarter" idx="10"/>
          </p:nvPr>
        </p:nvSpPr>
        <p:spPr/>
        <p:txBody>
          <a:bodyPr/>
          <a:lstStyle/>
          <a:p>
            <a:r>
              <a:rPr lang="en-US" dirty="0"/>
              <a:t>TAA All Day</a:t>
            </a:r>
          </a:p>
        </p:txBody>
      </p:sp>
    </p:spTree>
    <p:extLst>
      <p:ext uri="{BB962C8B-B14F-4D97-AF65-F5344CB8AC3E}">
        <p14:creationId xmlns:p14="http://schemas.microsoft.com/office/powerpoint/2010/main" val="212910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endParaRPr lang="en-US" dirty="0"/>
          </a:p>
          <a:p>
            <a:endParaRPr lang="sv-SE" b="1" dirty="0">
              <a:solidFill>
                <a:schemeClr val="tx2"/>
              </a:solidFill>
            </a:endParaRPr>
          </a:p>
        </p:txBody>
      </p:sp>
      <p:pic>
        <p:nvPicPr>
          <p:cNvPr id="12" name="Picture 11">
            <a:extLst>
              <a:ext uri="{FF2B5EF4-FFF2-40B4-BE49-F238E27FC236}">
                <a16:creationId xmlns:a16="http://schemas.microsoft.com/office/drawing/2014/main" xmlns="" id="{0412C174-3ECC-43EA-A533-5272056BB047}"/>
              </a:ext>
            </a:extLst>
          </p:cNvPr>
          <p:cNvPicPr>
            <a:picLocks noChangeAspect="1"/>
          </p:cNvPicPr>
          <p:nvPr/>
        </p:nvPicPr>
        <p:blipFill>
          <a:blip r:embed="rId3"/>
          <a:stretch>
            <a:fillRect/>
          </a:stretch>
        </p:blipFill>
        <p:spPr>
          <a:xfrm>
            <a:off x="25283" y="0"/>
            <a:ext cx="10922234" cy="6172200"/>
          </a:xfrm>
          <a:prstGeom prst="rect">
            <a:avLst/>
          </a:prstGeom>
        </p:spPr>
      </p:pic>
      <p:sp>
        <p:nvSpPr>
          <p:cNvPr id="13" name="TextBox 12">
            <a:extLst>
              <a:ext uri="{FF2B5EF4-FFF2-40B4-BE49-F238E27FC236}">
                <a16:creationId xmlns:a16="http://schemas.microsoft.com/office/drawing/2014/main" xmlns="" id="{18D9040B-BCF8-47BF-88D7-B59D7665FB6B}"/>
              </a:ext>
            </a:extLst>
          </p:cNvPr>
          <p:cNvSpPr txBox="1"/>
          <p:nvPr/>
        </p:nvSpPr>
        <p:spPr>
          <a:xfrm>
            <a:off x="25283" y="5830595"/>
            <a:ext cx="10867687"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tx1"/>
                </a:solidFill>
                <a:latin typeface="Trebuchet MS" panose="020B0603020202020204" pitchFamily="34" charset="0"/>
              </a:rPr>
              <a:t>Deus Ex: Mankind Divided</a:t>
            </a:r>
          </a:p>
        </p:txBody>
      </p:sp>
      <p:sp>
        <p:nvSpPr>
          <p:cNvPr id="14" name="TextBox 13">
            <a:extLst>
              <a:ext uri="{FF2B5EF4-FFF2-40B4-BE49-F238E27FC236}">
                <a16:creationId xmlns:a16="http://schemas.microsoft.com/office/drawing/2014/main" xmlns="" id="{F8B85813-4D92-4696-93DF-032E4FB9AB96}"/>
              </a:ext>
            </a:extLst>
          </p:cNvPr>
          <p:cNvSpPr txBox="1"/>
          <p:nvPr/>
        </p:nvSpPr>
        <p:spPr>
          <a:xfrm>
            <a:off x="8632846" y="5925323"/>
            <a:ext cx="2679170"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t>©</a:t>
            </a:r>
            <a:r>
              <a:rPr lang="en-US" sz="1100" dirty="0">
                <a:solidFill>
                  <a:schemeClr val="tx1"/>
                </a:solidFill>
                <a:latin typeface="Trebuchet MS" panose="020B0603020202020204" pitchFamily="34" charset="0"/>
              </a:rPr>
              <a:t> Eidos Montreal, Square </a:t>
            </a:r>
            <a:r>
              <a:rPr lang="en-US" sz="1100" dirty="0" err="1">
                <a:solidFill>
                  <a:schemeClr val="tx1"/>
                </a:solidFill>
                <a:latin typeface="Trebuchet MS" panose="020B0603020202020204" pitchFamily="34" charset="0"/>
              </a:rPr>
              <a:t>Enix</a:t>
            </a:r>
            <a:endParaRPr lang="en-US" sz="1100" dirty="0">
              <a:solidFill>
                <a:schemeClr val="tx1"/>
              </a:solidFill>
              <a:latin typeface="Trebuchet MS" panose="020B0603020202020204" pitchFamily="34" charset="0"/>
            </a:endParaRPr>
          </a:p>
          <a:p>
            <a:pPr algn="ctr">
              <a:lnSpc>
                <a:spcPct val="90000"/>
              </a:lnSpc>
            </a:pPr>
            <a:endParaRPr lang="en-US" sz="11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74760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endParaRPr lang="en-US" dirty="0"/>
          </a:p>
          <a:p>
            <a:endParaRPr lang="sv-SE" b="1" dirty="0">
              <a:solidFill>
                <a:schemeClr val="tx2"/>
              </a:solidFill>
            </a:endParaRPr>
          </a:p>
        </p:txBody>
      </p:sp>
      <p:pic>
        <p:nvPicPr>
          <p:cNvPr id="3" name="Picture 2">
            <a:extLst>
              <a:ext uri="{FF2B5EF4-FFF2-40B4-BE49-F238E27FC236}">
                <a16:creationId xmlns:a16="http://schemas.microsoft.com/office/drawing/2014/main" xmlns="" id="{DB0E73E9-6712-42F5-B303-1E8367A91766}"/>
              </a:ext>
            </a:extLst>
          </p:cNvPr>
          <p:cNvPicPr>
            <a:picLocks noChangeAspect="1"/>
          </p:cNvPicPr>
          <p:nvPr/>
        </p:nvPicPr>
        <p:blipFill>
          <a:blip r:embed="rId3"/>
          <a:stretch>
            <a:fillRect/>
          </a:stretch>
        </p:blipFill>
        <p:spPr>
          <a:xfrm>
            <a:off x="25283" y="0"/>
            <a:ext cx="10922234" cy="6172200"/>
          </a:xfrm>
          <a:prstGeom prst="rect">
            <a:avLst/>
          </a:prstGeom>
        </p:spPr>
      </p:pic>
    </p:spTree>
    <p:extLst>
      <p:ext uri="{BB962C8B-B14F-4D97-AF65-F5344CB8AC3E}">
        <p14:creationId xmlns:p14="http://schemas.microsoft.com/office/powerpoint/2010/main" val="3900313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endParaRPr lang="en-US" dirty="0"/>
          </a:p>
          <a:p>
            <a:endParaRPr lang="sv-SE" b="1" dirty="0">
              <a:solidFill>
                <a:schemeClr val="tx2"/>
              </a:solidFill>
            </a:endParaRPr>
          </a:p>
        </p:txBody>
      </p:sp>
      <p:pic>
        <p:nvPicPr>
          <p:cNvPr id="9" name="Picture 8">
            <a:extLst>
              <a:ext uri="{FF2B5EF4-FFF2-40B4-BE49-F238E27FC236}">
                <a16:creationId xmlns:a16="http://schemas.microsoft.com/office/drawing/2014/main" xmlns="" id="{24BEF28C-8479-41E0-8D22-9CFED8416DC1}"/>
              </a:ext>
            </a:extLst>
          </p:cNvPr>
          <p:cNvPicPr>
            <a:picLocks noChangeAspect="1"/>
          </p:cNvPicPr>
          <p:nvPr/>
        </p:nvPicPr>
        <p:blipFill>
          <a:blip r:embed="rId3"/>
          <a:stretch>
            <a:fillRect/>
          </a:stretch>
        </p:blipFill>
        <p:spPr>
          <a:xfrm>
            <a:off x="25283" y="0"/>
            <a:ext cx="10922234" cy="6172200"/>
          </a:xfrm>
          <a:prstGeom prst="rect">
            <a:avLst/>
          </a:prstGeom>
        </p:spPr>
      </p:pic>
      <p:sp>
        <p:nvSpPr>
          <p:cNvPr id="10" name="TextBox 9">
            <a:extLst>
              <a:ext uri="{FF2B5EF4-FFF2-40B4-BE49-F238E27FC236}">
                <a16:creationId xmlns:a16="http://schemas.microsoft.com/office/drawing/2014/main" xmlns="" id="{68778A06-3F09-4AFE-8455-ED5EBFEAAE9F}"/>
              </a:ext>
            </a:extLst>
          </p:cNvPr>
          <p:cNvSpPr txBox="1"/>
          <p:nvPr/>
        </p:nvSpPr>
        <p:spPr>
          <a:xfrm>
            <a:off x="25283" y="5830595"/>
            <a:ext cx="10867687"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tx1"/>
                </a:solidFill>
                <a:latin typeface="Trebuchet MS" panose="020B0603020202020204" pitchFamily="34" charset="0"/>
              </a:rPr>
              <a:t>Deus Ex: Mankind Divided</a:t>
            </a:r>
          </a:p>
        </p:txBody>
      </p:sp>
      <p:sp>
        <p:nvSpPr>
          <p:cNvPr id="11" name="TextBox 10">
            <a:extLst>
              <a:ext uri="{FF2B5EF4-FFF2-40B4-BE49-F238E27FC236}">
                <a16:creationId xmlns:a16="http://schemas.microsoft.com/office/drawing/2014/main" xmlns="" id="{346A4C47-9D52-450F-B006-CA5A42241FA1}"/>
              </a:ext>
            </a:extLst>
          </p:cNvPr>
          <p:cNvSpPr txBox="1"/>
          <p:nvPr/>
        </p:nvSpPr>
        <p:spPr>
          <a:xfrm>
            <a:off x="8632846" y="5925323"/>
            <a:ext cx="2679170"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t>©</a:t>
            </a:r>
            <a:r>
              <a:rPr lang="en-US" sz="1100" dirty="0">
                <a:solidFill>
                  <a:schemeClr val="tx1"/>
                </a:solidFill>
                <a:latin typeface="Trebuchet MS" panose="020B0603020202020204" pitchFamily="34" charset="0"/>
              </a:rPr>
              <a:t> Eidos Montreal, Square </a:t>
            </a:r>
            <a:r>
              <a:rPr lang="en-US" sz="1100" dirty="0" err="1">
                <a:solidFill>
                  <a:schemeClr val="tx1"/>
                </a:solidFill>
                <a:latin typeface="Trebuchet MS" panose="020B0603020202020204" pitchFamily="34" charset="0"/>
              </a:rPr>
              <a:t>Enix</a:t>
            </a:r>
            <a:endParaRPr lang="en-US" sz="1100" dirty="0">
              <a:solidFill>
                <a:schemeClr val="tx1"/>
              </a:solidFill>
              <a:latin typeface="Trebuchet MS" panose="020B0603020202020204" pitchFamily="34" charset="0"/>
            </a:endParaRPr>
          </a:p>
          <a:p>
            <a:pPr algn="ctr">
              <a:lnSpc>
                <a:spcPct val="90000"/>
              </a:lnSpc>
            </a:pPr>
            <a:endParaRPr lang="en-US" sz="11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39314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Finding A Practical Hybrid Algorithm</a:t>
            </a:r>
          </a:p>
        </p:txBody>
      </p:sp>
      <p:sp>
        <p:nvSpPr>
          <p:cNvPr id="6" name="Content Placeholder 5"/>
          <p:cNvSpPr>
            <a:spLocks noGrp="1"/>
          </p:cNvSpPr>
          <p:nvPr>
            <p:ph idx="1"/>
          </p:nvPr>
        </p:nvSpPr>
        <p:spPr/>
        <p:txBody>
          <a:bodyPr/>
          <a:lstStyle/>
          <a:p>
            <a:r>
              <a:rPr lang="en-US" dirty="0"/>
              <a:t>Offline ray tracers use highly </a:t>
            </a:r>
            <a:r>
              <a:rPr lang="en-US" b="1" i="1" dirty="0">
                <a:solidFill>
                  <a:schemeClr val="tx2"/>
                </a:solidFill>
              </a:rPr>
              <a:t>adaptive </a:t>
            </a:r>
            <a:r>
              <a:rPr lang="en-US" b="1" dirty="0">
                <a:solidFill>
                  <a:schemeClr val="tx2"/>
                </a:solidFill>
              </a:rPr>
              <a:t>sample counts </a:t>
            </a:r>
            <a:r>
              <a:rPr lang="en-US" dirty="0"/>
              <a:t>to resolve aliasing and bound error</a:t>
            </a:r>
          </a:p>
          <a:p>
            <a:endParaRPr lang="en-US" dirty="0"/>
          </a:p>
          <a:p>
            <a:r>
              <a:rPr lang="en-US" dirty="0"/>
              <a:t>Some real-time work in this area [Hollander et al. 2013], but still must rasterize all geometry</a:t>
            </a:r>
            <a:endParaRPr lang="en-US" b="1" dirty="0">
              <a:solidFill>
                <a:schemeClr val="tx2"/>
              </a:solidFill>
            </a:endParaRPr>
          </a:p>
          <a:p>
            <a:endParaRPr lang="en-US" b="1" dirty="0">
              <a:solidFill>
                <a:schemeClr val="tx2"/>
              </a:solidFill>
            </a:endParaRPr>
          </a:p>
          <a:p>
            <a:r>
              <a:rPr lang="en-US" b="1" dirty="0">
                <a:solidFill>
                  <a:schemeClr val="tx2"/>
                </a:solidFill>
              </a:rPr>
              <a:t>Previous hybrid </a:t>
            </a:r>
            <a:r>
              <a:rPr lang="en-US" dirty="0"/>
              <a:t>ray and raster algorithms were </a:t>
            </a:r>
            <a:r>
              <a:rPr lang="en-US" b="1" dirty="0">
                <a:solidFill>
                  <a:schemeClr val="tx2"/>
                </a:solidFill>
              </a:rPr>
              <a:t>impractical</a:t>
            </a:r>
            <a:r>
              <a:rPr lang="en-US" dirty="0"/>
              <a:t> due to HW architectures &amp; APIs</a:t>
            </a:r>
          </a:p>
          <a:p>
            <a:endParaRPr lang="en-US" dirty="0"/>
          </a:p>
          <a:p>
            <a:r>
              <a:rPr lang="en-US" b="1" dirty="0">
                <a:solidFill>
                  <a:schemeClr val="tx2"/>
                </a:solidFill>
              </a:rPr>
              <a:t>DXR and RTX </a:t>
            </a:r>
            <a:r>
              <a:rPr lang="en-US" dirty="0"/>
              <a:t>enable </a:t>
            </a:r>
            <a:r>
              <a:rPr lang="en-US" b="1" dirty="0">
                <a:solidFill>
                  <a:schemeClr val="tx2"/>
                </a:solidFill>
              </a:rPr>
              <a:t>full interoperability </a:t>
            </a:r>
            <a:r>
              <a:rPr lang="en-US" dirty="0"/>
              <a:t>between ray and raster rendering on the GPU</a:t>
            </a:r>
          </a:p>
        </p:txBody>
      </p:sp>
      <p:sp>
        <p:nvSpPr>
          <p:cNvPr id="10" name="Text Placeholder 9"/>
          <p:cNvSpPr>
            <a:spLocks noGrp="1"/>
          </p:cNvSpPr>
          <p:nvPr>
            <p:ph type="body" sz="quarter" idx="10"/>
          </p:nvPr>
        </p:nvSpPr>
        <p:spPr/>
        <p:txBody>
          <a:bodyPr/>
          <a:lstStyle/>
          <a:p>
            <a:r>
              <a:rPr lang="en-US" dirty="0"/>
              <a:t>Redefining AA</a:t>
            </a:r>
          </a:p>
        </p:txBody>
      </p:sp>
    </p:spTree>
    <p:extLst>
      <p:ext uri="{BB962C8B-B14F-4D97-AF65-F5344CB8AC3E}">
        <p14:creationId xmlns:p14="http://schemas.microsoft.com/office/powerpoint/2010/main" val="1876859615"/>
      </p:ext>
    </p:extLst>
  </p:cSld>
  <p:clrMapOvr>
    <a:masterClrMapping/>
  </p:clrMapOvr>
</p:sld>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2.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F88E22E-2A4B-4FB1-9848-BF16E7DBE74B}">
  <ds:schemaRef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83880</TotalTime>
  <Words>3025</Words>
  <Application>Microsoft Office PowerPoint</Application>
  <PresentationFormat>Custom</PresentationFormat>
  <Paragraphs>316</Paragraphs>
  <Slides>38</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MS PGothic</vt:lpstr>
      <vt:lpstr>MS PGothic</vt:lpstr>
      <vt:lpstr>Arial</vt:lpstr>
      <vt:lpstr>Century Gothic</vt:lpstr>
      <vt:lpstr>Trebuchet MS</vt:lpstr>
      <vt:lpstr>Wingdings</vt:lpstr>
      <vt:lpstr>Title &amp; Bullet</vt:lpstr>
      <vt:lpstr>Adaptive temporal antialiasing</vt:lpstr>
      <vt:lpstr>PowerPoint Presentation</vt:lpstr>
      <vt:lpstr>PowerPoint Presentation</vt:lpstr>
      <vt:lpstr>The State of (Anti)aliasing in Real Time</vt:lpstr>
      <vt:lpstr>The State of (Anti)aliasing in Real Time</vt:lpstr>
      <vt:lpstr>PowerPoint Presentation</vt:lpstr>
      <vt:lpstr>PowerPoint Presentation</vt:lpstr>
      <vt:lpstr>PowerPoint Presentation</vt:lpstr>
      <vt:lpstr>Finding A Practical Hybrid Algorithm</vt:lpstr>
      <vt:lpstr>Finding A Practical Hybrid Algorithm</vt:lpstr>
      <vt:lpstr>Adaptive Temporal Antialiasing</vt:lpstr>
      <vt:lpstr>PowerPoint Presentation</vt:lpstr>
      <vt:lpstr>PowerPoint Presentation</vt:lpstr>
      <vt:lpstr>PowerPoint Presentation</vt:lpstr>
      <vt:lpstr>PowerPoint Presentation</vt:lpstr>
      <vt:lpstr>Adaptive Temporal Antialiasing</vt:lpstr>
      <vt:lpstr>PowerPoint Presentation</vt:lpstr>
      <vt:lpstr>Adaptive Temporal Antialiasing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Adaptive Temporal Antialiasing</vt:lpstr>
      <vt:lpstr>PowerPoint Presentation</vt:lpstr>
      <vt:lpstr>Conclusions</vt:lpstr>
      <vt:lpstr>Adaptive Temporal Antialiasing</vt:lpstr>
      <vt:lpstr>Adaptive Temporal Antialiasing</vt:lpstr>
      <vt:lpstr>Acknowledgements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Adam Marrs</cp:lastModifiedBy>
  <cp:revision>3766</cp:revision>
  <dcterms:created xsi:type="dcterms:W3CDTF">2008-01-24T03:11:41Z</dcterms:created>
  <dcterms:modified xsi:type="dcterms:W3CDTF">2018-08-11T18:28:48Z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2018-05-11T15:28:31.9824217-07:00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ies>
</file>